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8" r:id="rId4"/>
    <p:sldId id="269" r:id="rId5"/>
    <p:sldId id="258" r:id="rId6"/>
    <p:sldId id="260" r:id="rId7"/>
    <p:sldId id="261" r:id="rId8"/>
    <p:sldId id="259" r:id="rId9"/>
    <p:sldId id="263" r:id="rId10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rensteinsh" initials="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590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787B061-C167-4821-ADA3-E55683B79969}" type="datetimeFigureOut">
              <a:rPr lang="en-US"/>
              <a:pPr>
                <a:defRPr/>
              </a:pPr>
              <a:t>8/7/2014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356DFD9-922A-4216-BA5E-C40FBEC5CF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36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311D61-8D44-4445-9F8B-CCAA334D73D5}" type="datetimeFigureOut">
              <a:rPr lang="en-US"/>
              <a:pPr>
                <a:defRPr/>
              </a:pPr>
              <a:t>8/7/2014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E25D25-E6D1-4D4C-B702-8FDFBC8FAA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20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89E8FE-D61E-4732-AEB1-6278E04E1AB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351239-FE70-4C3F-A088-7A5DA287B8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351239-FE70-4C3F-A088-7A5DA287B8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6B9B41-D648-40F4-9D16-39604A6A347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>
                    <a:alpha val="50195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362200"/>
            <a:ext cx="7772400" cy="11430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C50281CC-9313-4A2C-A78E-31F8A855A6DD}" type="slidenum">
              <a:rPr lang="en-US"/>
              <a:pPr>
                <a:defRPr/>
              </a:pPr>
              <a:t>‹#›</a:t>
            </a:fld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383253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62F8CEC4-6703-4F80-A7A6-5E57EDC3D8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67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447800"/>
            <a:ext cx="1943100" cy="464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447800"/>
            <a:ext cx="5676900" cy="464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4ECEC4F0-65D2-4E79-9E88-A85B1B6B05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652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BC303CA1-B374-4237-8E26-806979DD4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197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1A309-7013-49F3-99E0-1FFBC0D0FE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3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>
                    <a:alpha val="50195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362200"/>
            <a:ext cx="7772400" cy="11430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C50281CC-9313-4A2C-A78E-31F8A855A6DD}" type="slidenum">
              <a:rPr lang="en-US"/>
              <a:pPr>
                <a:defRPr/>
              </a:pPr>
              <a:t>‹#›</a:t>
            </a:fld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605362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1A309-7013-49F3-99E0-1FFBC0D0FE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80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B5E323D6-18E0-458E-A167-9BA92ADC27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065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B73421BA-A659-4C7C-AE51-E086E5CD64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132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907EC238-2500-49D8-B8EC-BC5D2D5A9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148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799" y="6458743"/>
            <a:ext cx="1905001" cy="246857"/>
          </a:xfr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01000" y="6458742"/>
            <a:ext cx="457200" cy="246858"/>
          </a:xfr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E4D5E609-A7A9-4C7F-A3ED-039E52B1F3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4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1A309-7013-49F3-99E0-1FFBC0D0FE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162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DCF93A8F-F713-48A6-8513-8C9FD35D3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9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BC300809-3A55-4863-8922-056BC627D1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113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C149F82B-6509-48BE-960C-E09206D145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7031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62F8CEC4-6703-4F80-A7A6-5E57EDC3D8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544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447800"/>
            <a:ext cx="1943100" cy="464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447800"/>
            <a:ext cx="5676900" cy="464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4ECEC4F0-65D2-4E79-9E88-A85B1B6B05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744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BC303CA1-B374-4237-8E26-806979DD4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203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1A309-7013-49F3-99E0-1FFBC0D0FE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337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B5E323D6-18E0-458E-A167-9BA92ADC27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92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B73421BA-A659-4C7C-AE51-E086E5CD64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7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457200"/>
          </a:xfr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907EC238-2500-49D8-B8EC-BC5D2D5A9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7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799" y="6458743"/>
            <a:ext cx="1905001" cy="246857"/>
          </a:xfr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01000" y="6458742"/>
            <a:ext cx="457200" cy="246858"/>
          </a:xfr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E4D5E609-A7A9-4C7F-A3ED-039E52B1F3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61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DCF93A8F-F713-48A6-8513-8C9FD35D3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8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BC300809-3A55-4863-8922-056BC627D1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98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Updated May 13,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C149F82B-6509-48BE-960C-E09206D145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43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4478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596529"/>
            <a:ext cx="1371600" cy="21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 smtClean="0"/>
              <a:t>Updated May 22,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24531" y="6563911"/>
            <a:ext cx="381000" cy="21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fld id="{A311A309-7013-49F3-99E0-1FFBC0D0FE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C2113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" name="Rectangle 11"/>
          <p:cNvSpPr>
            <a:spLocks noChangeArrowheads="1"/>
          </p:cNvSpPr>
          <p:nvPr/>
        </p:nvSpPr>
        <p:spPr bwMode="auto">
          <a:xfrm>
            <a:off x="0" y="1219200"/>
            <a:ext cx="152400" cy="5638800"/>
          </a:xfrm>
          <a:prstGeom prst="rect">
            <a:avLst/>
          </a:prstGeom>
          <a:solidFill>
            <a:srgbClr val="002A6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rgbClr val="002A6C"/>
              </a:solidFill>
            </a:endParaRPr>
          </a:p>
        </p:txBody>
      </p:sp>
      <p:sp>
        <p:nvSpPr>
          <p:cNvPr id="1033" name="TextBox 17"/>
          <p:cNvSpPr txBox="1">
            <a:spLocks noChangeArrowheads="1"/>
          </p:cNvSpPr>
          <p:nvPr/>
        </p:nvSpPr>
        <p:spPr bwMode="auto">
          <a:xfrm>
            <a:off x="685800" y="273050"/>
            <a:ext cx="1524000" cy="793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2" name="AutoShape 2" descr="data:image/jpeg;base64,/9j/4AAQSkZJRgABAQAAAQABAAD/2wCEAAkGBhQSERUUExQVFRQSFR0XGRgVGBgdGBcYGBYXFRkYGBYYGycfFxsjHRQYHy8kIycpLCwsFiIxNTAqNSYrLCkBCQoKDgwOGg8PGi8kHiUvNSksKSktKjIsKSwpKywuNSw0LC00KSkqKTQsKTQsLC8pNSwpKikpLCksNCwqKSwvKf/AABEIAIIArAMBIgACEQEDEQH/xAAcAAEAAgMBAQEAAAAAAAAAAAAABgcDBAUBAgj/xABFEAABBAEBBAYFCQUFCQAAAAABAAIDEQQhBRIxQQYHEyJRYTJxgZHRFCNCUpKTocHwM2JyseEkU1Sy0xYXJUNEc4KD0v/EABsBAQACAwEBAAAAAAAAAAAAAAABBAIDBQYH/8QANBEAAgEDAgMDCwMFAAAAAAAAAAECAwQRITEFEnFBkdEGEyJCUWGBobHB8BQjMhYzQ3Lh/9oADAMBAAIRAxEAPwC8UWltPa8cABkPpGgALcfGgOQ5nzHiF9bN2nHOzfjNi6I4FpHEOB1B+KA20REAREQBERAEREAREQBERAEREAREQBERAEREBXnWA+eLMglij3w+PcBOoD2uc6jenB9j+E+CxdXbZ2Z07JQG3ECQCDbmyUDY00D3c/pKTdO4v7IZBVwPbIL8nUfeHEe1RjbG2vk2RHmbgcNzVrCNQ4Vp4Ua48r0JRLLwiewslFUm0OuqbTsseNvjvuc+/Vuhlfj7OcW2h1o7QeK7fc1v5tjAfVdE8/5LpR4ZXe+F8fDJr50foRcvaHSjFgsS5ETS2gWl4LhfDuC3c/BfnLK27kT3208sgdqQ57i01w7l7vLwSBqtU+E51nLuIcy7c7rZw2ej2spBrusoesF5Gi4Of10HUQ4wHg6R96c7Ywfyeq3peBivQ4Zbx3Wer8MGHOyY5PWxmvI3eyjrk1l39slc3M6w85xv5Q5vk0MA8NBurhbq1MiRWVa0Y7QXcRzM6eV1i7QH/Vyj7H/ysGH1rbTYdMkv/wC4xjgOf1eOijeZL+KxYzLKo1acJTworuRkmyw8brX2keMrPumfBbretXPHF8Z9cbfyUKxWUs0quRs6OMOC7jHmZLndbed9aL7sfFYz1r7Q/vI/u2qILxZKzoL1F3DmZMG9ae0D/wA1n3TPgvX9aue0/tGH/wBbfyUTjNC1p5c9BRK2oJawXcMstPox1v5ORmQ47oYSJnbvcL2lookuslwNAE1QvxVtKh+obZnbZs2QRpjxBoNn05Sff3Y3e8eSvheXu+TzmILCN0dgiIqpkYc3FEkb4zYEjS01xpwLTXnqqvm2eZtnkOB34S6N/GgWngTw0JI9nFWsoDNC6LMyoGttsze2YKobx1dV6O1DifPlooZkil5T+Gnt5rWkUj230dexhnG86PtCx5r9m/iAfItc0g+JI41fAc1ezpVVWpqa/GVWsPB5E1b0I/X9VqNC2YnKwtiDYDV7SBeqSD4euZkyKa9A8SKXOjjmjbIx7XCncLDbBr2Kz9p9D8ERn+ywa6DuBc66vo0JcjTM4xzqfmSV1lb2FErEztk7NGSY5IOzYx1lzO0Be2iC1oHB29XiCAVLMTqn2dKwPidMGu10kaSPI211Ee9c6hxKg56vULEtEypYmUF8SFXJ/ufxP73I+1H/AKahvWH0GZgiJ8TpHMeS12/RpwAI1a0DUX9ldWjf0as1CL1YcWiFLPDEOJWNjbWSZ9fr9foK+zA18iT8FxNo5PJbubPS4s77Pq9XL+hXMvK2Fyozij9E9RWyhFswSUQ7Jlc8k1ZAPZto1dU2/WSeasVcjolsr5NhY8O7umKFjXC7p26C/W/rFy668vJ5k2bwiIsQFFuk0fZZeLOK1cYnEn1vaAOHDtNfMKUrgdOMQvw3kXvRlsgoWe64E+oVdnwtAjgbDjj+V5OJL32ZLCSC40SxxBFDSyH3dj0Bx5Vr056JOwMjcsuikBdG482g6tceG82xdeIOl0rBFsycXKPB7mtO5wp9RUbP1iCfat/rf2X2mzzIBbsd4eCK0ae4671qnXQ5geC6HDrh06ij2PQioslGNK2IVrN/XvWzAvUorm4F6jG3wX22Lx0WmrdUaK/cml1ZZo2dev8A2oN9F99jr9Az/wAUxh5u/wAjlN+snph2DXNYacBofo7wp+5fJzm3Xk0qBdFpezzonbwaRv8AePBvzbhZvTS718Fh6XT/ACuX5stJoNG4aEhaSRIfFzd5wHKnLyt5xChcVVPPo7Zfb4Lrgu1uH1rWSpzxzNZx+bvpklMGwIMmVkjMlzvlDTTnVbXgB1OPLUt0AH8lLGdJYcWWHEY5skhPzjiWiu6DbnAVvEa68hqeCrzYkD2NYBIGvYRTXXUdOBDiRxBu9OG7rwWjtDZbi66Lt6xY1BrSwfDTmuTZVbepXlGbwnnDyvc9Xt2v6GdThf6fNWKy9MrXXLf589UX5j5DZGhzHBzTwI4FcLp/svt8CZtd5je0b62d7+QK5fQN8hbvTySF/ogNHze4G3bnVul50snXuj2y/fLiBQMbm8b/ACrVpB42r9KqozUoNPD3WxSnBrR/M/NrGUFqZMy7G0sPs5ZIyP2b3M5/RcW/ko/tCgu1/UFs9EpZ6LxOrPycu4Q85mLXufikcjOyljwsbecAb10/Xmvl0e8/T9UuxszCILTV0QeetcitEbmjVqZlNLq8fU536K49WDfRZ+h+swvV4F6uUaAiIgCx5EAexzHateC0jyIo6jhoVkRAVo3GMmzZI5DbseR7CBdGtCR46tceXBS2dgz9nOHdJyICOYbvlvvoPH4c1Htp43Z5mRGaDchokB8PEADzYePmuv0AyPmHwk6wSEAEi9xw326chq4f+JRNp5Rl7yhosQef4fBbLYwOAW3taBrMmdjRTWSva0eAa9zRx14Ae5ay5Fa9uKjxObfx07j6ta2FpTipU6aXw179zLEFkkKwh1I96qF/GpoZrjvsAq75kAa6ak6e/RdbCwW7zakhLr3To8RtAF26UekQ47tAEHxqlH9rusjyWfZjj4n9WtqfLDOO88dxfhFW/vOelNRaSWufs0WBsWB7QQG472ubukiaMAkWQW2O4NfWF9v2XusO87HjI1J7Yv3gOLRGwbxPCyOQUPGQ4fSKyHLd9Zw9X9FpXKvV+ftNcuB8RlvVjl9ez4InGJNGGuY3LdGwOdY7OYOdrbXtaCR3vA1wW3j7dkja4sy26agSki9fB7TZPMNJpVz27j9Jx9pR0h+s73n4qc7NLHTK+5Rj5H1u2pDPui869uebcybezC+WSR1XId7QULPkojtCayu5ny6evzUdyHWVvorLyz0lzGdC1p0JSy0km/bhYyfWBBrakWNFQXO2ZCuuFjVlll/h9BU6aP0bsvOE0McoqpGB2hut4AkXzo6exbSiPVfndpgNbdmF7o+HAaOaPPRwUuXapy5oqR8yvKPmK86XsbQREWZVCIiAifTOPs5sbIad0hzonEDUhw3hr5br/a9cvo3ljHzJQ943HxFznVd9lb94nUjuuf71I+m2KX4UtXcYEgo1+zIeePkCfYq16UZxkjEkbnB5jpztb1aWOBPCnN0rzWMng204qTSexFMrJMkj5DVyvc81wtzi419rxXw0L4jdYB8Qs0a889WfYopRikgI1jcVke5YncEJRyM7Ura2d+vxWtlcVsbPWx/xKUF+82dKJtlZ9wLDBxWfeHiFgi1Lc87MLWcVvGB31XfZPwWm7GeB6D/sn4JgiMlu2cbaE9rlMFlbu0mOHFpA8wQsOHDZVqHoxycG4fnq/KjsbOhoWtxfETKAWURlVXqz0EIqEUiZ9Ve2jFlGEnuTjh++0Egj1jeHu8ArhX5vxMl0T2yMNOY4OafMGwv0Ps3PbNEyVvoyNDhqDVi6scxw9i6dlPMXH2HhfKa15K0a62lo+q/59DZREV88mEREB8SxBzS1wBa4UQeBB0II9SqhmDWLLG5zd+CQx66F1FzLHMg7t+3VW0oBtfBa3PlY5zKnYJQHE3vUWchY9A0NVDJRUzW1YPFpI+C+2lSOHoVPk5MrYWtptFxe6t0u3qBGp13TwB4KSYPU6auXIAOmkbb9erj+S487abm+VaH0i341awtoOrP0sard5XQrgm187pOg1PgNT7grt2f1aYUWpjMpBu5XEjhVboppHrBUhxNmRRACONjABQ3WgUPYFtjYy9ZlOt5UUY6UoN9cLxKK2Z1XZ2QQTH2LD9KbuniAe56d89QAa4qe7F6msaKjNJJK7mAdxh04UO9xvXeCsFFchbQj2Z6nm7jjd1WeU+X/AF8dzi4fQzDircx47abBcN513fpPsrpDZ0Q4Rs+y34LYRblFLZHMnXq1Hmcm+rZ5SUvUWRpMc2M14p7Q4eDgCPcVyB0Iwbv5JB9234LtooaT3M41Jw/i2uhwcboJgsFDGjI/fBceFaF5JA04LMOh+F/hYfsN+C7CLHzcfYjc7uu/8ku9nH/2Pw/8LD9234Lo4OCyFgZG0MYLpo4CzenvWdFKilsjXOvUqLE5Nr3thERZGoIiIAon05buOxsgX83LuEjgA8Agk8qLAB/GpYuL0yxO0wpuFsb2gu6Bj796cdAUBGtgZJi2jW9bcph/dG83vCm8zVgfxFT9VbNlBvyfIboIi1ziGg2L3SAKo90kceJ9qtJQiWERFJAREQBERAEREAREQBERAEREAREQBERAF44WERAU7ii8EXruxaXy15eCtXYTrxoCeJhZ/kaiKESzeREUkBERAEREAREQBERAEREAREQBER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4" descr="data:image/jpeg;base64,/9j/4AAQSkZJRgABAQAAAQABAAD/2wCEAAkGBhQSERUUExQVFRQSFR0XGRgVGBgdGBcYGBYXFRkYGBYYGycfFxsjHRQYHy8kIycpLCwsFiIxNTAqNSYrLCkBCQoKDgwOGg8PGi8kHiUvNSksKSktKjIsKSwpKywuNSw0LC00KSkqKTQsKTQsLC8pNSwpKikpLCksNCwqKSwvKf/AABEIAIIArAMBIgACEQEDEQH/xAAcAAEAAgMBAQEAAAAAAAAAAAAABgcDBAUBAgj/xABFEAABBAEBBAYFCQUFCQAAAAABAAIDEQQhBRIxQQYHEyJRYTJxgZHRFCNCUpKTocHwM2JyseEkU1Sy0xYXJUNEc4KD0v/EABsBAQACAwEBAAAAAAAAAAAAAAABBAIDBQYH/8QANBEAAgEDAgMDCwMFAAAAAAAAAAECAwQRITEFEnFBkdEGEyJCUWGBobHB8BQjMhYzQ3Lh/9oADAMBAAIRAxEAPwC8UWltPa8cABkPpGgALcfGgOQ5nzHiF9bN2nHOzfjNi6I4FpHEOB1B+KA20REAREQBERAEREAREQBERAEREAREQBERAEREBXnWA+eLMglij3w+PcBOoD2uc6jenB9j+E+CxdXbZ2Z07JQG3ECQCDbmyUDY00D3c/pKTdO4v7IZBVwPbIL8nUfeHEe1RjbG2vk2RHmbgcNzVrCNQ4Vp4Ua48r0JRLLwiewslFUm0OuqbTsseNvjvuc+/Vuhlfj7OcW2h1o7QeK7fc1v5tjAfVdE8/5LpR4ZXe+F8fDJr50foRcvaHSjFgsS5ETS2gWl4LhfDuC3c/BfnLK27kT3208sgdqQ57i01w7l7vLwSBqtU+E51nLuIcy7c7rZw2ej2spBrusoesF5Gi4Of10HUQ4wHg6R96c7Ywfyeq3peBivQ4Zbx3Wer8MGHOyY5PWxmvI3eyjrk1l39slc3M6w85xv5Q5vk0MA8NBurhbq1MiRWVa0Y7QXcRzM6eV1i7QH/Vyj7H/ysGH1rbTYdMkv/wC4xjgOf1eOijeZL+KxYzLKo1acJTworuRkmyw8brX2keMrPumfBbretXPHF8Z9cbfyUKxWUs0quRs6OMOC7jHmZLndbed9aL7sfFYz1r7Q/vI/u2qILxZKzoL1F3DmZMG9ae0D/wA1n3TPgvX9aue0/tGH/wBbfyUTjNC1p5c9BRK2oJawXcMstPox1v5ORmQ47oYSJnbvcL2lookuslwNAE1QvxVtKh+obZnbZs2QRpjxBoNn05Sff3Y3e8eSvheXu+TzmILCN0dgiIqpkYc3FEkb4zYEjS01xpwLTXnqqvm2eZtnkOB34S6N/GgWngTw0JI9nFWsoDNC6LMyoGttsze2YKobx1dV6O1DifPlooZkil5T+Gnt5rWkUj230dexhnG86PtCx5r9m/iAfItc0g+JI41fAc1ezpVVWpqa/GVWsPB5E1b0I/X9VqNC2YnKwtiDYDV7SBeqSD4euZkyKa9A8SKXOjjmjbIx7XCncLDbBr2Kz9p9D8ERn+ywa6DuBc66vo0JcjTM4xzqfmSV1lb2FErEztk7NGSY5IOzYx1lzO0Be2iC1oHB29XiCAVLMTqn2dKwPidMGu10kaSPI211Ee9c6hxKg56vULEtEypYmUF8SFXJ/ufxP73I+1H/AKahvWH0GZgiJ8TpHMeS12/RpwAI1a0DUX9ldWjf0as1CL1YcWiFLPDEOJWNjbWSZ9fr9foK+zA18iT8FxNo5PJbubPS4s77Pq9XL+hXMvK2Fyozij9E9RWyhFswSUQ7Jlc8k1ZAPZto1dU2/WSeasVcjolsr5NhY8O7umKFjXC7p26C/W/rFy668vJ5k2bwiIsQFFuk0fZZeLOK1cYnEn1vaAOHDtNfMKUrgdOMQvw3kXvRlsgoWe64E+oVdnwtAjgbDjj+V5OJL32ZLCSC40SxxBFDSyH3dj0Bx5Vr056JOwMjcsuikBdG482g6tceG82xdeIOl0rBFsycXKPB7mtO5wp9RUbP1iCfat/rf2X2mzzIBbsd4eCK0ae4671qnXQ5geC6HDrh06ij2PQioslGNK2IVrN/XvWzAvUorm4F6jG3wX22Lx0WmrdUaK/cml1ZZo2dev8A2oN9F99jr9Az/wAUxh5u/wAjlN+snph2DXNYacBofo7wp+5fJzm3Xk0qBdFpezzonbwaRv8AePBvzbhZvTS718Fh6XT/ACuX5stJoNG4aEhaSRIfFzd5wHKnLyt5xChcVVPPo7Zfb4Lrgu1uH1rWSpzxzNZx+bvpklMGwIMmVkjMlzvlDTTnVbXgB1OPLUt0AH8lLGdJYcWWHEY5skhPzjiWiu6DbnAVvEa68hqeCrzYkD2NYBIGvYRTXXUdOBDiRxBu9OG7rwWjtDZbi66Lt6xY1BrSwfDTmuTZVbepXlGbwnnDyvc9Xt2v6GdThf6fNWKy9MrXXLf589UX5j5DZGhzHBzTwI4FcLp/svt8CZtd5je0b62d7+QK5fQN8hbvTySF/ogNHze4G3bnVul50snXuj2y/fLiBQMbm8b/ACrVpB42r9KqozUoNPD3WxSnBrR/M/NrGUFqZMy7G0sPs5ZIyP2b3M5/RcW/ko/tCgu1/UFs9EpZ6LxOrPycu4Q85mLXufikcjOyljwsbecAb10/Xmvl0e8/T9UuxszCILTV0QeetcitEbmjVqZlNLq8fU536K49WDfRZ+h+swvV4F6uUaAiIgCx5EAexzHateC0jyIo6jhoVkRAVo3GMmzZI5DbseR7CBdGtCR46tceXBS2dgz9nOHdJyICOYbvlvvoPH4c1Htp43Z5mRGaDchokB8PEADzYePmuv0AyPmHwk6wSEAEi9xw326chq4f+JRNp5Rl7yhosQef4fBbLYwOAW3taBrMmdjRTWSva0eAa9zRx14Ae5ay5Fa9uKjxObfx07j6ta2FpTipU6aXw179zLEFkkKwh1I96qF/GpoZrjvsAq75kAa6ak6e/RdbCwW7zakhLr3To8RtAF26UekQ47tAEHxqlH9rusjyWfZjj4n9WtqfLDOO88dxfhFW/vOelNRaSWufs0WBsWB7QQG472ubukiaMAkWQW2O4NfWF9v2XusO87HjI1J7Yv3gOLRGwbxPCyOQUPGQ4fSKyHLd9Zw9X9FpXKvV+ftNcuB8RlvVjl9ez4InGJNGGuY3LdGwOdY7OYOdrbXtaCR3vA1wW3j7dkja4sy26agSki9fB7TZPMNJpVz27j9Jx9pR0h+s73n4qc7NLHTK+5Rj5H1u2pDPui869uebcybezC+WSR1XId7QULPkojtCayu5ny6evzUdyHWVvorLyz0lzGdC1p0JSy0km/bhYyfWBBrakWNFQXO2ZCuuFjVlll/h9BU6aP0bsvOE0McoqpGB2hut4AkXzo6exbSiPVfndpgNbdmF7o+HAaOaPPRwUuXapy5oqR8yvKPmK86XsbQREWZVCIiAifTOPs5sbIad0hzonEDUhw3hr5br/a9cvo3ljHzJQ943HxFznVd9lb94nUjuuf71I+m2KX4UtXcYEgo1+zIeePkCfYq16UZxkjEkbnB5jpztb1aWOBPCnN0rzWMng204qTSexFMrJMkj5DVyvc81wtzi419rxXw0L4jdYB8Qs0a889WfYopRikgI1jcVke5YncEJRyM7Ura2d+vxWtlcVsbPWx/xKUF+82dKJtlZ9wLDBxWfeHiFgi1Lc87MLWcVvGB31XfZPwWm7GeB6D/sn4JgiMlu2cbaE9rlMFlbu0mOHFpA8wQsOHDZVqHoxycG4fnq/KjsbOhoWtxfETKAWURlVXqz0EIqEUiZ9Ve2jFlGEnuTjh++0Egj1jeHu8ArhX5vxMl0T2yMNOY4OafMGwv0Ps3PbNEyVvoyNDhqDVi6scxw9i6dlPMXH2HhfKa15K0a62lo+q/59DZREV88mEREB8SxBzS1wBa4UQeBB0II9SqhmDWLLG5zd+CQx66F1FzLHMg7t+3VW0oBtfBa3PlY5zKnYJQHE3vUWchY9A0NVDJRUzW1YPFpI+C+2lSOHoVPk5MrYWtptFxe6t0u3qBGp13TwB4KSYPU6auXIAOmkbb9erj+S487abm+VaH0i341awtoOrP0sard5XQrgm187pOg1PgNT7grt2f1aYUWpjMpBu5XEjhVboppHrBUhxNmRRACONjABQ3WgUPYFtjYy9ZlOt5UUY6UoN9cLxKK2Z1XZ2QQTH2LD9KbuniAe56d89QAa4qe7F6msaKjNJJK7mAdxh04UO9xvXeCsFFchbQj2Z6nm7jjd1WeU+X/AF8dzi4fQzDircx47abBcN513fpPsrpDZ0Q4Rs+y34LYRblFLZHMnXq1Hmcm+rZ5SUvUWRpMc2M14p7Q4eDgCPcVyB0Iwbv5JB9234LtooaT3M41Jw/i2uhwcboJgsFDGjI/fBceFaF5JA04LMOh+F/hYfsN+C7CLHzcfYjc7uu/8ku9nH/2Pw/8LD9234Lo4OCyFgZG0MYLpo4CzenvWdFKilsjXOvUqLE5Nr3thERZGoIiIAon05buOxsgX83LuEjgA8Agk8qLAB/GpYuL0yxO0wpuFsb2gu6Bj796cdAUBGtgZJi2jW9bcph/dG83vCm8zVgfxFT9VbNlBvyfIboIi1ziGg2L3SAKo90kceJ9qtJQiWERFJAREQBERAEREAREQBERAEREAREQBERAF44WERAU7ii8EXruxaXy15eCtXYTrxoCeJhZ/kaiKESzeREUkBERAEREAREQBERAEREAREQBERA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AutoShape 2" descr="data:image/jpeg;base64,/9j/4AAQSkZJRgABAQAAAQABAAD/2wCEAAkGBwgHBgkIBwgKCgkLDRYPDQwMDRsUFRAWIB0iIiAdHx8kKDQsJCYxJx8fLT0tMTU3Ojo6Iys/RD84QzQ5OjcBCgoKDQwNGg8PGjclHyU3Nzc3Nzc3Nzc3Nzc3Nzc3Nzc3Nzc3Nzc3Nzc3Nzc3Nzc3Nzc3Nzc3Nzc3Nzc3Nzc3N//AABEIAFoAtAMBEQACEQEDEQH/xAAcAAEAAwADAQEAAAAAAAAAAAAABQYHAQMECAL/xAA8EAAABQICBwQHBgcBAAAAAAAAAQIDBAURBjESEyFBUWFxB1KhsSIyQ4OR0fAUM0JTweEjYnKBgsLxFf/EABsBAQEAAgMBAAAAAAAAAAAAAAAFAgQDBgcB/8QAKhEBAAICAQIGAgICAwAAAAAAAAECAxEEIUEFEjFRYYEi0aHwE+EUcbH/2gAMAwEAAhEDEQA/AM7w5idhJJh1xC1MFsRLa2uNf1F+NPiXgJ/J4lp/PD6+3af0rcPxbNg1W07qucijSERUzIi250JZaSJEbaVuZZl4iZTk0m3kt+NvaXaOPzsOaI1OpR2zdtIbDdAfAAAAAAAAAAAAAAAAAAAAAAAAABmAtvNU/hPFtRwxJ1kNzTjrO7sZZnoL58lcxp8zhYuXTV/XtLlxZrY53DXKW7h3G8RUmCf2eYRXdbSREtB/zJyUXMdby/8AK4FvLfrXt7f6/wCnYOJ4lfWonce0ouqYcqFPuvQJ9gvaNFe3UsyG1h5mLL09J9pW8PMxZenpPyhxttsB8AAAAAAAAAAAAAAAAAAAAAABl4tvNQB6qfPlU6W1KhSHI77Z3S42djL9uQxvjpkrNLxuJfYmYncNnwR2jxazq4NYNEWoH6KF3s28f+p8vhwHVOf4PbDu+HrX+Y/cKWDlRf8AG/qs1Vw5T6hder1D57dY0VrnzLI/MaGHm5cXT1j5V8PMy4ukdY+VQqmHKhTtJer17Be1aK9i5lmXkK2HmYsvTep9pVsPMxZenpPyhxttoAAAAAAAAAAAAAAAAAAAAAZeLbzV+2m1OuJbbSpS1mSUpSVzMz3EA4Wk0KNKiMlEdjIy2kA4I7bgGiYH7SpNM0INdNyTBKxIezcZLn3k+PXIROf4PTNu+Hpb27T+m5g5c06W6w2SHLjzozcmG828w4V0ONquRjquTHbHaa3jUqVbReNwjarhyBUdJer1D5+0asV+pZH5jZw83Li6esNzDzMuLpvcfKoVTDlQp11avXsF7RrbbqWZeXMVsPMxZem9T8q2HmYsvTepQ4220AAAAAAAAAAAAAAAAAADLxbeauxh1TLzbqPWQolF1IwG79qXZumvQSxPhlgjmvNpekxWy2SCMiPTQXf4l+LrmFbw32NTPsTlTxhMKlQWkG640g0qdJBEZmZntSnZ1PkAzOqOxXp8hdPYOPENw9S0ajUaUbrmeZ2z5gJXCmLalhmTpwlkuOoyN2K4foL+R8y8Rp8zg4uXXV/XtLlxZrYp3DdML4opuJYutguaLyPvY6/XbP8AUuZbB0/mcHLxbavHTtPZWw5q5I6JsabmQ9Vw5AqJm5oGw/8AmtbLnzLIxuYOblxdN7j5bWHmZcXTe4VCq4cqFOuvVm+wXtGivYuZZl5Ctg5mLL03qflUw83Fl6b1Pyh7keR3G22wAAAAAAAAAAAAAAAGYttrdWltpKlrUdkpSVzM+BELbzVrWDOxKfU0NysRSkwYx7dRHUlbqi67Up8egDfabCYptOiwIqTJiKyhlslHcySkiIrn0IBUO2SBWqlgiVGoSNYo1JVJaT9440W0yRxO5Edt5EZcgHysZGWYDgB6qdNl0+W1LhSFsPtndK0HYy/bkMMmOmWs1vG4fa2ms7h9D4LqdVq1Fbk1qB9kfPYndrU97RzT9GOkc/Dhw5vLhtuP/Pvus4L3tXd4Tw0XOZAIKv0akOtLkSlphr/OSZFc+Zfi8xv8Xk8iJ8tPyj2bfG5OeJ8tPy+FAdShDqktOa1BHZK9E06RcbHkLsTMxuY0u1mZjcxp+B9fQAAAAAAAAAAAABmAtvNXph1GdAXpwZkiMriy6pB+BgPpDskxSp/s4eqdbnLeOnuOk+86rSVokRKK5nnsPyAZ8327YhbmLWqDT3opuKUhtSFJWlBnsLSJVrls22AUfGldp2I6kdTh0j/zZLpmclDb+m24rvEWiWiZ787553uERT4MqoS24sNhx99w7IbQVzP64jC+SmOs2vOofYrNp1DZ8EdnEWjaE6sauXPKykItdtk+XePn/wBHVef4vbNumHpX+ZU8HFivW3qvwiNx0ypceI1rpTyGm+8s7X6cRnjx2yTqsblnSlrzqsblVapjI9rdLa986Xkn5/AVMPhvfLP1Clh8O75Z+oVaVKkS3dbKeW6vio8unAVKUrSNVjSnTHWkarGnSMmQAAAAAAAAAAAAAAMvFt5qAJ2NiSVGwhLw616LEuWiQ6q/rEkraNupJP8AxAQeYCfwphOo4nkmiEjVx0KInpK/UR8z5eQ0+ZzcXFru89e0d3Liw2yzqG6YXwvTcMxDZgt6Tqy/iyF+u4f6FyHT+ZzsvKtu/p7dlbFhrjjolZUpiG0bsl5DSC3qO1xrUx2yTqsblz0pa86rG5VWq4yzbpbRcNc6Xkn5/AVMPhvfLP0p4fDu+WfqFWlSX5jxvSnluud5R5dOAqUpWkeWsahTpjrjjy1jUOkZMgAAAAAAAAAAAAAAAABl4tvNQByWYDRMD9m0ipk3OriVxoR+klnJx4ufdT49MxE5/jFcO8eHrb37R/tuYOJN/wArejXklAo0BDaSZiRGishJeiRdC3mOsz/l5F99ZmVXFimfxpCt1TGXrN0xr3zpeSfn8BQw+G98s/UftUw+Hd8s/UftVpUp+Y8bsp5brnFZ3t04CnSlaRqsahTpjrjjVY1DpGbIAAAAAAAAAAAAAAAAAAABl4tvNXqp8CXUJTcaCwt99zYltBXM/riMMmSmOvnvOofa1m06hsOE8BU7DbSKniJ1h2WVjSlZ3bZPda/rK+i4jrHM8Ty8qf8AFxomI/mf1CrxeFMz6blKVTGV9Julte+dLyT8/gODD4b3yz9R+1/D4b3yT9Qq0qU/LeN6U8t1w961Xt04CpSlccapGlOmOuONVjUOkZMgAAAAAAAAAAAAAAAAAAAAAAUrDuHJdacNZGiPDQdnZb2xCORd4+ReApcjlUwRrW7doj1ee8fi5eRby4420mlyaZhqKqNhyKZvLKzs6QXpudC3Fy8BDy4svKt5uRPTtEejs/E8Hrjjd/7/AH4eGVJflum7KeW6s96zvbpw/sOelK0jy1jULNKVpGqxp0jNkAAAAAAAAAAAAAAAAAAAAAAAAADZElpptJWbQ0nQSWSbkV7FuCfWZ92rwaVrx6eWNdAG1HoAAAAAAAAAAAAAAAAAAAAAAAAAAAA//9k="/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535" y="82160"/>
            <a:ext cx="961563" cy="9846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5575" y="115168"/>
            <a:ext cx="836463" cy="83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056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4478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596529"/>
            <a:ext cx="1371600" cy="21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 smtClean="0"/>
              <a:t>Updated May 22,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24531" y="6563911"/>
            <a:ext cx="381000" cy="21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fld id="{A311A309-7013-49F3-99E0-1FFBC0D0FE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C2113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32" name="Rectangle 11"/>
          <p:cNvSpPr>
            <a:spLocks noChangeArrowheads="1"/>
          </p:cNvSpPr>
          <p:nvPr/>
        </p:nvSpPr>
        <p:spPr bwMode="auto">
          <a:xfrm>
            <a:off x="0" y="1219200"/>
            <a:ext cx="152400" cy="5638800"/>
          </a:xfrm>
          <a:prstGeom prst="rect">
            <a:avLst/>
          </a:prstGeom>
          <a:solidFill>
            <a:srgbClr val="002A6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rgbClr val="002A6C"/>
              </a:solidFill>
            </a:endParaRPr>
          </a:p>
        </p:txBody>
      </p:sp>
      <p:sp>
        <p:nvSpPr>
          <p:cNvPr id="1033" name="TextBox 17"/>
          <p:cNvSpPr txBox="1">
            <a:spLocks noChangeArrowheads="1"/>
          </p:cNvSpPr>
          <p:nvPr/>
        </p:nvSpPr>
        <p:spPr bwMode="auto">
          <a:xfrm>
            <a:off x="685800" y="273050"/>
            <a:ext cx="1524000" cy="793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2" name="AutoShape 2" descr="data:image/jpeg;base64,/9j/4AAQSkZJRgABAQAAAQABAAD/2wCEAAkGBhQSERUUExQVFRQSFR0XGRgVGBgdGBcYGBYXFRkYGBYYGycfFxsjHRQYHy8kIycpLCwsFiIxNTAqNSYrLCkBCQoKDgwOGg8PGi8kHiUvNSksKSktKjIsKSwpKywuNSw0LC00KSkqKTQsKTQsLC8pNSwpKikpLCksNCwqKSwvKf/AABEIAIIArAMBIgACEQEDEQH/xAAcAAEAAgMBAQEAAAAAAAAAAAAABgcDBAUBAgj/xABFEAABBAEBBAYFCQUFCQAAAAABAAIDEQQhBRIxQQYHEyJRYTJxgZHRFCNCUpKTocHwM2JyseEkU1Sy0xYXJUNEc4KD0v/EABsBAQACAwEBAAAAAAAAAAAAAAABBAIDBQYH/8QANBEAAgEDAgMDCwMFAAAAAAAAAAECAwQRITEFEnFBkdEGEyJCUWGBobHB8BQjMhYzQ3Lh/9oADAMBAAIRAxEAPwC8UWltPa8cABkPpGgALcfGgOQ5nzHiF9bN2nHOzfjNi6I4FpHEOB1B+KA20REAREQBERAEREAREQBERAEREAREQBERAEREBXnWA+eLMglij3w+PcBOoD2uc6jenB9j+E+CxdXbZ2Z07JQG3ECQCDbmyUDY00D3c/pKTdO4v7IZBVwPbIL8nUfeHEe1RjbG2vk2RHmbgcNzVrCNQ4Vp4Ua48r0JRLLwiewslFUm0OuqbTsseNvjvuc+/Vuhlfj7OcW2h1o7QeK7fc1v5tjAfVdE8/5LpR4ZXe+F8fDJr50foRcvaHSjFgsS5ETS2gWl4LhfDuC3c/BfnLK27kT3208sgdqQ57i01w7l7vLwSBqtU+E51nLuIcy7c7rZw2ej2spBrusoesF5Gi4Of10HUQ4wHg6R96c7Ywfyeq3peBivQ4Zbx3Wer8MGHOyY5PWxmvI3eyjrk1l39slc3M6w85xv5Q5vk0MA8NBurhbq1MiRWVa0Y7QXcRzM6eV1i7QH/Vyj7H/ysGH1rbTYdMkv/wC4xjgOf1eOijeZL+KxYzLKo1acJTworuRkmyw8brX2keMrPumfBbretXPHF8Z9cbfyUKxWUs0quRs6OMOC7jHmZLndbed9aL7sfFYz1r7Q/vI/u2qILxZKzoL1F3DmZMG9ae0D/wA1n3TPgvX9aue0/tGH/wBbfyUTjNC1p5c9BRK2oJawXcMstPox1v5ORmQ47oYSJnbvcL2lookuslwNAE1QvxVtKh+obZnbZs2QRpjxBoNn05Sff3Y3e8eSvheXu+TzmILCN0dgiIqpkYc3FEkb4zYEjS01xpwLTXnqqvm2eZtnkOB34S6N/GgWngTw0JI9nFWsoDNC6LMyoGttsze2YKobx1dV6O1DifPlooZkil5T+Gnt5rWkUj230dexhnG86PtCx5r9m/iAfItc0g+JI41fAc1ezpVVWpqa/GVWsPB5E1b0I/X9VqNC2YnKwtiDYDV7SBeqSD4euZkyKa9A8SKXOjjmjbIx7XCncLDbBr2Kz9p9D8ERn+ywa6DuBc66vo0JcjTM4xzqfmSV1lb2FErEztk7NGSY5IOzYx1lzO0Be2iC1oHB29XiCAVLMTqn2dKwPidMGu10kaSPI211Ee9c6hxKg56vULEtEypYmUF8SFXJ/ufxP73I+1H/AKahvWH0GZgiJ8TpHMeS12/RpwAI1a0DUX9ldWjf0as1CL1YcWiFLPDEOJWNjbWSZ9fr9foK+zA18iT8FxNo5PJbubPS4s77Pq9XL+hXMvK2Fyozij9E9RWyhFswSUQ7Jlc8k1ZAPZto1dU2/WSeasVcjolsr5NhY8O7umKFjXC7p26C/W/rFy668vJ5k2bwiIsQFFuk0fZZeLOK1cYnEn1vaAOHDtNfMKUrgdOMQvw3kXvRlsgoWe64E+oVdnwtAjgbDjj+V5OJL32ZLCSC40SxxBFDSyH3dj0Bx5Vr056JOwMjcsuikBdG482g6tceG82xdeIOl0rBFsycXKPB7mtO5wp9RUbP1iCfat/rf2X2mzzIBbsd4eCK0ae4671qnXQ5geC6HDrh06ij2PQioslGNK2IVrN/XvWzAvUorm4F6jG3wX22Lx0WmrdUaK/cml1ZZo2dev8A2oN9F99jr9Az/wAUxh5u/wAjlN+snph2DXNYacBofo7wp+5fJzm3Xk0qBdFpezzonbwaRv8AePBvzbhZvTS718Fh6XT/ACuX5stJoNG4aEhaSRIfFzd5wHKnLyt5xChcVVPPo7Zfb4Lrgu1uH1rWSpzxzNZx+bvpklMGwIMmVkjMlzvlDTTnVbXgB1OPLUt0AH8lLGdJYcWWHEY5skhPzjiWiu6DbnAVvEa68hqeCrzYkD2NYBIGvYRTXXUdOBDiRxBu9OG7rwWjtDZbi66Lt6xY1BrSwfDTmuTZVbepXlGbwnnDyvc9Xt2v6GdThf6fNWKy9MrXXLf589UX5j5DZGhzHBzTwI4FcLp/svt8CZtd5je0b62d7+QK5fQN8hbvTySF/ogNHze4G3bnVul50snXuj2y/fLiBQMbm8b/ACrVpB42r9KqozUoNPD3WxSnBrR/M/NrGUFqZMy7G0sPs5ZIyP2b3M5/RcW/ko/tCgu1/UFs9EpZ6LxOrPycu4Q85mLXufikcjOyljwsbecAb10/Xmvl0e8/T9UuxszCILTV0QeetcitEbmjVqZlNLq8fU536K49WDfRZ+h+swvV4F6uUaAiIgCx5EAexzHateC0jyIo6jhoVkRAVo3GMmzZI5DbseR7CBdGtCR46tceXBS2dgz9nOHdJyICOYbvlvvoPH4c1Htp43Z5mRGaDchokB8PEADzYePmuv0AyPmHwk6wSEAEi9xw326chq4f+JRNp5Rl7yhosQef4fBbLYwOAW3taBrMmdjRTWSva0eAa9zRx14Ae5ay5Fa9uKjxObfx07j6ta2FpTipU6aXw179zLEFkkKwh1I96qF/GpoZrjvsAq75kAa6ak6e/RdbCwW7zakhLr3To8RtAF26UekQ47tAEHxqlH9rusjyWfZjj4n9WtqfLDOO88dxfhFW/vOelNRaSWufs0WBsWB7QQG472ubukiaMAkWQW2O4NfWF9v2XusO87HjI1J7Yv3gOLRGwbxPCyOQUPGQ4fSKyHLd9Zw9X9FpXKvV+ftNcuB8RlvVjl9ez4InGJNGGuY3LdGwOdY7OYOdrbXtaCR3vA1wW3j7dkja4sy26agSki9fB7TZPMNJpVz27j9Jx9pR0h+s73n4qc7NLHTK+5Rj5H1u2pDPui869uebcybezC+WSR1XId7QULPkojtCayu5ny6evzUdyHWVvorLyz0lzGdC1p0JSy0km/bhYyfWBBrakWNFQXO2ZCuuFjVlll/h9BU6aP0bsvOE0McoqpGB2hut4AkXzo6exbSiPVfndpgNbdmF7o+HAaOaPPRwUuXapy5oqR8yvKPmK86XsbQREWZVCIiAifTOPs5sbIad0hzonEDUhw3hr5br/a9cvo3ljHzJQ943HxFznVd9lb94nUjuuf71I+m2KX4UtXcYEgo1+zIeePkCfYq16UZxkjEkbnB5jpztb1aWOBPCnN0rzWMng204qTSexFMrJMkj5DVyvc81wtzi419rxXw0L4jdYB8Qs0a889WfYopRikgI1jcVke5YncEJRyM7Ura2d+vxWtlcVsbPWx/xKUF+82dKJtlZ9wLDBxWfeHiFgi1Lc87MLWcVvGB31XfZPwWm7GeB6D/sn4JgiMlu2cbaE9rlMFlbu0mOHFpA8wQsOHDZVqHoxycG4fnq/KjsbOhoWtxfETKAWURlVXqz0EIqEUiZ9Ve2jFlGEnuTjh++0Egj1jeHu8ArhX5vxMl0T2yMNOY4OafMGwv0Ps3PbNEyVvoyNDhqDVi6scxw9i6dlPMXH2HhfKa15K0a62lo+q/59DZREV88mEREB8SxBzS1wBa4UQeBB0II9SqhmDWLLG5zd+CQx66F1FzLHMg7t+3VW0oBtfBa3PlY5zKnYJQHE3vUWchY9A0NVDJRUzW1YPFpI+C+2lSOHoVPk5MrYWtptFxe6t0u3qBGp13TwB4KSYPU6auXIAOmkbb9erj+S487abm+VaH0i341awtoOrP0sard5XQrgm187pOg1PgNT7grt2f1aYUWpjMpBu5XEjhVboppHrBUhxNmRRACONjABQ3WgUPYFtjYy9ZlOt5UUY6UoN9cLxKK2Z1XZ2QQTH2LD9KbuniAe56d89QAa4qe7F6msaKjNJJK7mAdxh04UO9xvXeCsFFchbQj2Z6nm7jjd1WeU+X/AF8dzi4fQzDircx47abBcN513fpPsrpDZ0Q4Rs+y34LYRblFLZHMnXq1Hmcm+rZ5SUvUWRpMc2M14p7Q4eDgCPcVyB0Iwbv5JB9234LtooaT3M41Jw/i2uhwcboJgsFDGjI/fBceFaF5JA04LMOh+F/hYfsN+C7CLHzcfYjc7uu/8ku9nH/2Pw/8LD9234Lo4OCyFgZG0MYLpo4CzenvWdFKilsjXOvUqLE5Nr3thERZGoIiIAon05buOxsgX83LuEjgA8Agk8qLAB/GpYuL0yxO0wpuFsb2gu6Bj796cdAUBGtgZJi2jW9bcph/dG83vCm8zVgfxFT9VbNlBvyfIboIi1ziGg2L3SAKo90kceJ9qtJQiWERFJAREQBERAEREAREQBERAEREAREQBERAF44WERAU7ii8EXruxaXy15eCtXYTrxoCeJhZ/kaiKESzeREUkBERAEREAREQBERAEREAREQBER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4" descr="data:image/jpeg;base64,/9j/4AAQSkZJRgABAQAAAQABAAD/2wCEAAkGBhQSERUUExQVFRQSFR0XGRgVGBgdGBcYGBYXFRkYGBYYGycfFxsjHRQYHy8kIycpLCwsFiIxNTAqNSYrLCkBCQoKDgwOGg8PGi8kHiUvNSksKSktKjIsKSwpKywuNSw0LC00KSkqKTQsKTQsLC8pNSwpKikpLCksNCwqKSwvKf/AABEIAIIArAMBIgACEQEDEQH/xAAcAAEAAgMBAQEAAAAAAAAAAAAABgcDBAUBAgj/xABFEAABBAEBBAYFCQUFCQAAAAABAAIDEQQhBRIxQQYHEyJRYTJxgZHRFCNCUpKTocHwM2JyseEkU1Sy0xYXJUNEc4KD0v/EABsBAQACAwEBAAAAAAAAAAAAAAABBAIDBQYH/8QANBEAAgEDAgMDCwMFAAAAAAAAAAECAwQRITEFEnFBkdEGEyJCUWGBobHB8BQjMhYzQ3Lh/9oADAMBAAIRAxEAPwC8UWltPa8cABkPpGgALcfGgOQ5nzHiF9bN2nHOzfjNi6I4FpHEOB1B+KA20REAREQBERAEREAREQBERAEREAREQBERAEREBXnWA+eLMglij3w+PcBOoD2uc6jenB9j+E+CxdXbZ2Z07JQG3ECQCDbmyUDY00D3c/pKTdO4v7IZBVwPbIL8nUfeHEe1RjbG2vk2RHmbgcNzVrCNQ4Vp4Ua48r0JRLLwiewslFUm0OuqbTsseNvjvuc+/Vuhlfj7OcW2h1o7QeK7fc1v5tjAfVdE8/5LpR4ZXe+F8fDJr50foRcvaHSjFgsS5ETS2gWl4LhfDuC3c/BfnLK27kT3208sgdqQ57i01w7l7vLwSBqtU+E51nLuIcy7c7rZw2ej2spBrusoesF5Gi4Of10HUQ4wHg6R96c7Ywfyeq3peBivQ4Zbx3Wer8MGHOyY5PWxmvI3eyjrk1l39slc3M6w85xv5Q5vk0MA8NBurhbq1MiRWVa0Y7QXcRzM6eV1i7QH/Vyj7H/ysGH1rbTYdMkv/wC4xjgOf1eOijeZL+KxYzLKo1acJTworuRkmyw8brX2keMrPumfBbretXPHF8Z9cbfyUKxWUs0quRs6OMOC7jHmZLndbed9aL7sfFYz1r7Q/vI/u2qILxZKzoL1F3DmZMG9ae0D/wA1n3TPgvX9aue0/tGH/wBbfyUTjNC1p5c9BRK2oJawXcMstPox1v5ORmQ47oYSJnbvcL2lookuslwNAE1QvxVtKh+obZnbZs2QRpjxBoNn05Sff3Y3e8eSvheXu+TzmILCN0dgiIqpkYc3FEkb4zYEjS01xpwLTXnqqvm2eZtnkOB34S6N/GgWngTw0JI9nFWsoDNC6LMyoGttsze2YKobx1dV6O1DifPlooZkil5T+Gnt5rWkUj230dexhnG86PtCx5r9m/iAfItc0g+JI41fAc1ezpVVWpqa/GVWsPB5E1b0I/X9VqNC2YnKwtiDYDV7SBeqSD4euZkyKa9A8SKXOjjmjbIx7XCncLDbBr2Kz9p9D8ERn+ywa6DuBc66vo0JcjTM4xzqfmSV1lb2FErEztk7NGSY5IOzYx1lzO0Be2iC1oHB29XiCAVLMTqn2dKwPidMGu10kaSPI211Ee9c6hxKg56vULEtEypYmUF8SFXJ/ufxP73I+1H/AKahvWH0GZgiJ8TpHMeS12/RpwAI1a0DUX9ldWjf0as1CL1YcWiFLPDEOJWNjbWSZ9fr9foK+zA18iT8FxNo5PJbubPS4s77Pq9XL+hXMvK2Fyozij9E9RWyhFswSUQ7Jlc8k1ZAPZto1dU2/WSeasVcjolsr5NhY8O7umKFjXC7p26C/W/rFy668vJ5k2bwiIsQFFuk0fZZeLOK1cYnEn1vaAOHDtNfMKUrgdOMQvw3kXvRlsgoWe64E+oVdnwtAjgbDjj+V5OJL32ZLCSC40SxxBFDSyH3dj0Bx5Vr056JOwMjcsuikBdG482g6tceG82xdeIOl0rBFsycXKPB7mtO5wp9RUbP1iCfat/rf2X2mzzIBbsd4eCK0ae4671qnXQ5geC6HDrh06ij2PQioslGNK2IVrN/XvWzAvUorm4F6jG3wX22Lx0WmrdUaK/cml1ZZo2dev8A2oN9F99jr9Az/wAUxh5u/wAjlN+snph2DXNYacBofo7wp+5fJzm3Xk0qBdFpezzonbwaRv8AePBvzbhZvTS718Fh6XT/ACuX5stJoNG4aEhaSRIfFzd5wHKnLyt5xChcVVPPo7Zfb4Lrgu1uH1rWSpzxzNZx+bvpklMGwIMmVkjMlzvlDTTnVbXgB1OPLUt0AH8lLGdJYcWWHEY5skhPzjiWiu6DbnAVvEa68hqeCrzYkD2NYBIGvYRTXXUdOBDiRxBu9OG7rwWjtDZbi66Lt6xY1BrSwfDTmuTZVbepXlGbwnnDyvc9Xt2v6GdThf6fNWKy9MrXXLf589UX5j5DZGhzHBzTwI4FcLp/svt8CZtd5je0b62d7+QK5fQN8hbvTySF/ogNHze4G3bnVul50snXuj2y/fLiBQMbm8b/ACrVpB42r9KqozUoNPD3WxSnBrR/M/NrGUFqZMy7G0sPs5ZIyP2b3M5/RcW/ko/tCgu1/UFs9EpZ6LxOrPycu4Q85mLXufikcjOyljwsbecAb10/Xmvl0e8/T9UuxszCILTV0QeetcitEbmjVqZlNLq8fU536K49WDfRZ+h+swvV4F6uUaAiIgCx5EAexzHateC0jyIo6jhoVkRAVo3GMmzZI5DbseR7CBdGtCR46tceXBS2dgz9nOHdJyICOYbvlvvoPH4c1Htp43Z5mRGaDchokB8PEADzYePmuv0AyPmHwk6wSEAEi9xw326chq4f+JRNp5Rl7yhosQef4fBbLYwOAW3taBrMmdjRTWSva0eAa9zRx14Ae5ay5Fa9uKjxObfx07j6ta2FpTipU6aXw179zLEFkkKwh1I96qF/GpoZrjvsAq75kAa6ak6e/RdbCwW7zakhLr3To8RtAF26UekQ47tAEHxqlH9rusjyWfZjj4n9WtqfLDOO88dxfhFW/vOelNRaSWufs0WBsWB7QQG472ubukiaMAkWQW2O4NfWF9v2XusO87HjI1J7Yv3gOLRGwbxPCyOQUPGQ4fSKyHLd9Zw9X9FpXKvV+ftNcuB8RlvVjl9ez4InGJNGGuY3LdGwOdY7OYOdrbXtaCR3vA1wW3j7dkja4sy26agSki9fB7TZPMNJpVz27j9Jx9pR0h+s73n4qc7NLHTK+5Rj5H1u2pDPui869uebcybezC+WSR1XId7QULPkojtCayu5ny6evzUdyHWVvorLyz0lzGdC1p0JSy0km/bhYyfWBBrakWNFQXO2ZCuuFjVlll/h9BU6aP0bsvOE0McoqpGB2hut4AkXzo6exbSiPVfndpgNbdmF7o+HAaOaPPRwUuXapy5oqR8yvKPmK86XsbQREWZVCIiAifTOPs5sbIad0hzonEDUhw3hr5br/a9cvo3ljHzJQ943HxFznVd9lb94nUjuuf71I+m2KX4UtXcYEgo1+zIeePkCfYq16UZxkjEkbnB5jpztb1aWOBPCnN0rzWMng204qTSexFMrJMkj5DVyvc81wtzi419rxXw0L4jdYB8Qs0a889WfYopRikgI1jcVke5YncEJRyM7Ura2d+vxWtlcVsbPWx/xKUF+82dKJtlZ9wLDBxWfeHiFgi1Lc87MLWcVvGB31XfZPwWm7GeB6D/sn4JgiMlu2cbaE9rlMFlbu0mOHFpA8wQsOHDZVqHoxycG4fnq/KjsbOhoWtxfETKAWURlVXqz0EIqEUiZ9Ve2jFlGEnuTjh++0Egj1jeHu8ArhX5vxMl0T2yMNOY4OafMGwv0Ps3PbNEyVvoyNDhqDVi6scxw9i6dlPMXH2HhfKa15K0a62lo+q/59DZREV88mEREB8SxBzS1wBa4UQeBB0II9SqhmDWLLG5zd+CQx66F1FzLHMg7t+3VW0oBtfBa3PlY5zKnYJQHE3vUWchY9A0NVDJRUzW1YPFpI+C+2lSOHoVPk5MrYWtptFxe6t0u3qBGp13TwB4KSYPU6auXIAOmkbb9erj+S487abm+VaH0i341awtoOrP0sard5XQrgm187pOg1PgNT7grt2f1aYUWpjMpBu5XEjhVboppHrBUhxNmRRACONjABQ3WgUPYFtjYy9ZlOt5UUY6UoN9cLxKK2Z1XZ2QQTH2LD9KbuniAe56d89QAa4qe7F6msaKjNJJK7mAdxh04UO9xvXeCsFFchbQj2Z6nm7jjd1WeU+X/AF8dzi4fQzDircx47abBcN513fpPsrpDZ0Q4Rs+y34LYRblFLZHMnXq1Hmcm+rZ5SUvUWRpMc2M14p7Q4eDgCPcVyB0Iwbv5JB9234LtooaT3M41Jw/i2uhwcboJgsFDGjI/fBceFaF5JA04LMOh+F/hYfsN+C7CLHzcfYjc7uu/8ku9nH/2Pw/8LD9234Lo4OCyFgZG0MYLpo4CzenvWdFKilsjXOvUqLE5Nr3thERZGoIiIAon05buOxsgX83LuEjgA8Agk8qLAB/GpYuL0yxO0wpuFsb2gu6Bj796cdAUBGtgZJi2jW9bcph/dG83vCm8zVgfxFT9VbNlBvyfIboIi1ziGg2L3SAKo90kceJ9qtJQiWERFJAREQBERAEREAREQBERAEREAREQBERAF44WERAU7ii8EXruxaXy15eCtXYTrxoCeJhZ/kaiKESzeREUkBERAEREAREQBERAEREAREQBERA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AutoShape 2" descr="data:image/jpeg;base64,/9j/4AAQSkZJRgABAQAAAQABAAD/2wCEAAkGBwgHBgkIBwgKCgkLDRYPDQwMDRsUFRAWIB0iIiAdHx8kKDQsJCYxJx8fLT0tMTU3Ojo6Iys/RD84QzQ5OjcBCgoKDQwNGg8PGjclHyU3Nzc3Nzc3Nzc3Nzc3Nzc3Nzc3Nzc3Nzc3Nzc3Nzc3Nzc3Nzc3Nzc3Nzc3Nzc3Nzc3N//AABEIAFoAtAMBEQACEQEDEQH/xAAcAAEAAwADAQEAAAAAAAAAAAAABQYHAQMECAL/xAA8EAAABQICBwQHBgcBAAAAAAAAAQIDBAURBjESEyFBUWFxB1KhsSIyQ4OR0fAUM0JTweEjYnKBgsLxFf/EABsBAQEAAgMBAAAAAAAAAAAAAAAFAgQDBgcB/8QAKhEBAAICAQIGAgICAwAAAAAAAAECAxEEIUEFEjFRYYEi0aHwE+EUcbH/2gAMAwEAAhEDEQA/AM7w5idhJJh1xC1MFsRLa2uNf1F+NPiXgJ/J4lp/PD6+3af0rcPxbNg1W07qucijSERUzIi250JZaSJEbaVuZZl4iZTk0m3kt+NvaXaOPzsOaI1OpR2zdtIbDdAfAAAAAAAAAAAAAAAAAAAAAAAAABmAtvNU/hPFtRwxJ1kNzTjrO7sZZnoL58lcxp8zhYuXTV/XtLlxZrY53DXKW7h3G8RUmCf2eYRXdbSREtB/zJyUXMdby/8AK4FvLfrXt7f6/wCnYOJ4lfWonce0ouqYcqFPuvQJ9gvaNFe3UsyG1h5mLL09J9pW8PMxZenpPyhxttsB8AAAAAAAAAAAAAAAAAAAAAABl4tvNQB6qfPlU6W1KhSHI77Z3S42djL9uQxvjpkrNLxuJfYmYncNnwR2jxazq4NYNEWoH6KF3s28f+p8vhwHVOf4PbDu+HrX+Y/cKWDlRf8AG/qs1Vw5T6hder1D57dY0VrnzLI/MaGHm5cXT1j5V8PMy4ukdY+VQqmHKhTtJer17Be1aK9i5lmXkK2HmYsvTep9pVsPMxZenpPyhxttoAAAAAAAAAAAAAAAAAAAAAZeLbzV+2m1OuJbbSpS1mSUpSVzMz3EA4Wk0KNKiMlEdjIy2kA4I7bgGiYH7SpNM0INdNyTBKxIezcZLn3k+PXIROf4PTNu+Hpb27T+m5g5c06W6w2SHLjzozcmG828w4V0ONquRjquTHbHaa3jUqVbReNwjarhyBUdJer1D5+0asV+pZH5jZw83Li6esNzDzMuLpvcfKoVTDlQp11avXsF7RrbbqWZeXMVsPMxZem9T8q2HmYsvTepQ4220AAAAAAAAAAAAAAAAAADLxbeauxh1TLzbqPWQolF1IwG79qXZumvQSxPhlgjmvNpekxWy2SCMiPTQXf4l+LrmFbw32NTPsTlTxhMKlQWkG640g0qdJBEZmZntSnZ1PkAzOqOxXp8hdPYOPENw9S0ajUaUbrmeZ2z5gJXCmLalhmTpwlkuOoyN2K4foL+R8y8Rp8zg4uXXV/XtLlxZrYp3DdML4opuJYutguaLyPvY6/XbP8AUuZbB0/mcHLxbavHTtPZWw5q5I6JsabmQ9Vw5AqJm5oGw/8AmtbLnzLIxuYOblxdN7j5bWHmZcXTe4VCq4cqFOuvVm+wXtGivYuZZl5Ctg5mLL03qflUw83Fl6b1Pyh7keR3G22wAAAAAAAAAAAAAAAGYttrdWltpKlrUdkpSVzM+BELbzVrWDOxKfU0NysRSkwYx7dRHUlbqi67Up8egDfabCYptOiwIqTJiKyhlslHcySkiIrn0IBUO2SBWqlgiVGoSNYo1JVJaT9440W0yRxO5Edt5EZcgHysZGWYDgB6qdNl0+W1LhSFsPtndK0HYy/bkMMmOmWs1vG4fa2ms7h9D4LqdVq1Fbk1qB9kfPYndrU97RzT9GOkc/Dhw5vLhtuP/Pvus4L3tXd4Tw0XOZAIKv0akOtLkSlphr/OSZFc+Zfi8xv8Xk8iJ8tPyj2bfG5OeJ8tPy+FAdShDqktOa1BHZK9E06RcbHkLsTMxuY0u1mZjcxp+B9fQAAAAAAAAAAAABmAtvNXph1GdAXpwZkiMriy6pB+BgPpDskxSp/s4eqdbnLeOnuOk+86rSVokRKK5nnsPyAZ8327YhbmLWqDT3opuKUhtSFJWlBnsLSJVrls22AUfGldp2I6kdTh0j/zZLpmclDb+m24rvEWiWiZ787553uERT4MqoS24sNhx99w7IbQVzP64jC+SmOs2vOofYrNp1DZ8EdnEWjaE6sauXPKykItdtk+XePn/wBHVef4vbNumHpX+ZU8HFivW3qvwiNx0ypceI1rpTyGm+8s7X6cRnjx2yTqsblnSlrzqsblVapjI9rdLa986Xkn5/AVMPhvfLP1Clh8O75Z+oVaVKkS3dbKeW6vio8unAVKUrSNVjSnTHWkarGnSMmQAAAAAAAAAAAAAAMvFt5qAJ2NiSVGwhLw616LEuWiQ6q/rEkraNupJP8AxAQeYCfwphOo4nkmiEjVx0KInpK/UR8z5eQ0+ZzcXFru89e0d3Liw2yzqG6YXwvTcMxDZgt6Tqy/iyF+u4f6FyHT+ZzsvKtu/p7dlbFhrjjolZUpiG0bsl5DSC3qO1xrUx2yTqsblz0pa86rG5VWq4yzbpbRcNc6Xkn5/AVMPhvfLP0p4fDu+WfqFWlSX5jxvSnluud5R5dOAqUpWkeWsahTpjrjjy1jUOkZMgAAAAAAAAAAAAAAAABl4tvNQByWYDRMD9m0ipk3OriVxoR+klnJx4ufdT49MxE5/jFcO8eHrb37R/tuYOJN/wArejXklAo0BDaSZiRGishJeiRdC3mOsz/l5F99ZmVXFimfxpCt1TGXrN0xr3zpeSfn8BQw+G98s/UftUw+Hd8s/UftVpUp+Y8bsp5brnFZ3t04CnSlaRqsahTpjrjjVY1DpGbIAAAAAAAAAAAAAAAAAAABl4tvNXqp8CXUJTcaCwt99zYltBXM/riMMmSmOvnvOofa1m06hsOE8BU7DbSKniJ1h2WVjSlZ3bZPda/rK+i4jrHM8Ty8qf8AFxomI/mf1CrxeFMz6blKVTGV9Julte+dLyT8/gODD4b3yz9R+1/D4b3yT9Qq0qU/LeN6U8t1w961Xt04CpSlccapGlOmOuONVjUOkZMgAAAAAAAAAAAAAAAAAAAAAAUrDuHJdacNZGiPDQdnZb2xCORd4+ReApcjlUwRrW7doj1ee8fi5eRby4420mlyaZhqKqNhyKZvLKzs6QXpudC3Fy8BDy4svKt5uRPTtEejs/E8Hrjjd/7/AH4eGVJflum7KeW6s96zvbpw/sOelK0jy1jULNKVpGqxp0jNkAAAAAAAAAAAAAAAAAAAAAAAAADZElpptJWbQ0nQSWSbkV7FuCfWZ92rwaVrx6eWNdAG1HoAAAAAAAAAAAAAAAAAAAAAAAAAAAA//9k="/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4" name="Picture 4" descr="http://www.steamingpriest.com/wp-content/uploads/2011/09/USA-Flag.gi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338"/>
            <a:ext cx="1018916" cy="73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917" y="20263"/>
            <a:ext cx="1112808" cy="101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89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4.jpg"/><Relationship Id="rId5" Type="http://schemas.openxmlformats.org/officeDocument/2006/relationships/image" Target="../media/image7.jpeg"/><Relationship Id="rId10" Type="http://schemas.openxmlformats.org/officeDocument/2006/relationships/image" Target="../media/image3.gif"/><Relationship Id="rId4" Type="http://schemas.openxmlformats.org/officeDocument/2006/relationships/image" Target="../media/image6.png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595" y="312738"/>
            <a:ext cx="7772400" cy="1143000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en-AU" sz="3200" kern="1200" dirty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The </a:t>
            </a:r>
            <a:r>
              <a:rPr lang="en-AU" sz="3200" kern="1200" dirty="0" smtClean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U.S. </a:t>
            </a:r>
            <a:r>
              <a:rPr lang="en-AU" sz="3200" kern="1200" dirty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and Timor-Leste:  </a:t>
            </a:r>
            <a:r>
              <a:rPr lang="en-AU" sz="3200" kern="1200" dirty="0" smtClean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/>
            </a:r>
            <a:br>
              <a:rPr lang="en-AU" sz="3200" kern="1200" dirty="0" smtClean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</a:br>
            <a:r>
              <a:rPr lang="en-AU" sz="3200" kern="1200" dirty="0" smtClean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A Permanent </a:t>
            </a:r>
            <a:r>
              <a:rPr lang="en-AU" sz="3200" kern="1200" dirty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Partnership</a:t>
            </a:r>
            <a:endParaRPr lang="en-US" sz="3200" kern="1200" dirty="0">
              <a:solidFill>
                <a:srgbClr val="002A6C"/>
              </a:solidFill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3626" y="2931544"/>
            <a:ext cx="6400800" cy="1752600"/>
          </a:xfrm>
        </p:spPr>
        <p:txBody>
          <a:bodyPr rtlCol="0">
            <a:normAutofit fontScale="92500" lnSpcReduction="10000"/>
          </a:bodyPr>
          <a:lstStyle/>
          <a:p>
            <a:pPr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AU" sz="3200" b="1" kern="1200" dirty="0">
                <a:solidFill>
                  <a:srgbClr val="002A6C"/>
                </a:solidFill>
                <a:latin typeface="Georgia" pitchFamily="18" charset="0"/>
              </a:rPr>
              <a:t>Timor-Leste Development Partners </a:t>
            </a:r>
            <a:r>
              <a:rPr lang="en-AU" sz="3200" b="1" kern="1200" dirty="0" smtClean="0">
                <a:solidFill>
                  <a:srgbClr val="002A6C"/>
                </a:solidFill>
                <a:latin typeface="Georgia" pitchFamily="18" charset="0"/>
              </a:rPr>
              <a:t>Meeting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None/>
              <a:defRPr/>
            </a:pPr>
            <a:endParaRPr lang="en-US" sz="3200" b="1" kern="1200" dirty="0">
              <a:solidFill>
                <a:srgbClr val="002A6C"/>
              </a:solidFill>
              <a:latin typeface="Georgia" pitchFamily="18" charset="0"/>
            </a:endParaRPr>
          </a:p>
          <a:p>
            <a:pPr eaLnBrk="1" hangingPunct="1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3200" b="1" kern="1200" dirty="0">
                <a:solidFill>
                  <a:srgbClr val="002A6C"/>
                </a:solidFill>
                <a:latin typeface="Georgia" pitchFamily="18" charset="0"/>
              </a:rPr>
              <a:t>July 24, 2014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4" name="AutoShape 2" descr="data:image/jpeg;base64,/9j/4AAQSkZJRgABAQAAAQABAAD/2wCEAAkGBxQSERUUExQWFhUXFRgXGBgXFBsVIRkeHB4YIiQcHhcdHiggHiYxISAiIT0hJikrMTMuGB80ODMsNygtLisBCgoKDg0OGxAQGjImICYsLCwvLzQsLDQsLDQsLCwsMCwsNCwsLCwsLywvLCwsLDQsLCwsLDQsLCwsLCwsLCwsLP/AABEIAIAAfQMBEQACEQEDEQH/xAAcAAACAgMBAQAAAAAAAAAAAAAFBgAEAgMHAQj/xABFEAACAQIEAwYCBwMICwEAAAABAgMEEQAFEiETMUEGIjJRYXEUgQcjQlKCkaEzkrEkU2JyosHC0UNjc4OTo7LS4fDxFf/EABoBAAIDAQEAAAAAAAAAAAAAAAADAQIEBQb/xAAzEQABAwIDBAkDBAMAAAAAAAABAAIRAyEEEjFBUWHwEyJxgZGhsdHhBTLBFCNC8VJikv/aAAwDAQACEQMRAD8A7jgQpgQpgQpgQpgQhEmfIWKQK07g2PDtpU+TSHuj1FyfTFc42JvREXdZUqusqAQJZUhuL8OGNqhwuwuZCAAAeui2KknartazYJ7bDnvVGiroZjKpmqyYkd2LvwhZSynwWtup5j1xUEGblXcxzYIAvztVCir1eGlZUnkNRcApVulnUSMyEFz4QhBN9ziAbD3THMIc4SBHAcL6bZRCDMELaEmq0cSSIFus+rhW1NuG7ouBckbm3PFs3allhiSBs4a+CJwVdSoUgw1KsocAXp5NJ66SWVv7HPFgT2pZaziPMc+Ku0WcxyOIzqjlsTw5BpY256ejD1UnEhwKo6m4CdRvRHFktTAhTAhTAhTAhTAhTAhVcwr0hTXIbC4AAFyxPJVUbsSdgBiCQBJVmsLjAS1mtUzpI9QGKpGZPg4mGtkHMytcA7f6MG2x8WFOO/wWljQCAz/o6d3v6IMudPVScGFFaFZEaOIJww8aKvEiYcgw1q29gdhiubNYJvRBgzON9/E6HyVikohSykrUmOUh1EAT4l1hLFkXSpupUliDuAGtY2xIGXQqHOL23bI36X+VYhyJdUrpTVLNJfW0kyQhwbXBCm5G3Ir1PmcTl1sqGqYALhbhKzgg+vslNFxY5DMUSu3V3GksU0WFxt88QAZ080E9W7jBt9vysloRC2tYamFwJPrF01IPFYMwsCWPeFxsLe2JiNijPmEEg6W00WfZunBrZJxUJOWhKSc0dWD3VeCd0AU2587mwvgYOtMyis79sNiL2/tUqzP1mqCkojaBpxCsLraQaFLNUX5oAfMche4viC+TdXbSLWS3WJnZfZxRPKc4KxiRGaemsCSwPFhBFwWHORbG+rnax7174u123YlPp3g2d5H250TNBMrqHQhlYAqQbgg8iDhizkEGCtmBQpgQpgQpgQquYVqQxtI5sqj3JPQAcySdgBzJxBMCVZrS4wEuZglQkZq2iLzdEFnNPEfEUT7clufmduQ3Wc0ZuQtDMhPRzb1P4CAU1JrZqs1K8MyFOLGjAzhkUK0cYNuMCzRahe9uVxhcfynn3WhzoHR5bxodnbw2poy7KZHUBr08HSFG77bWvLNzG1hpXkAO8eQaGnsCyvqNBtc79ncOexGaWlhp4yEVIoxdjYBR6kn+84uAGhJLnPN7lcm7c/Sc8jNBQkqnhMw8Tk9EHQevM9LYzvq7tF1sNgAOtU13e6TP/wAOrpwKhbrIh1nQ15I7/aYDfff9b457MdRc/KD2HYewreS10tK6b2A+kxagrBV2SU7JINlk9D91v0OOmyrsK5OKwJZ1maeifcxymKexkQFl8LjuunqrjvL8jhhaDqsLKjm6FL+e5c4iaOctNTnnIotLGBvaRRtMl+fLbmG54o4Hbon03iZbY+XduK9qataSjijpmEk0pHB4aC0pJubbkBbX3udKjrYYJytAGqA01KhL7Aa8FjQ1/ALuFCqrfyqANq4DMSeMlvsnxFbDZtWxBBAY/KHMzWPcd/DnsTarAi43B3GGrKvcCFMCFixwIS5JVLLOJHuYoZOHGqqWMk32nsOiDYeuo9BhZMmVoDS1sDU+Q+VVos3qopZxUSQvDCTqYRsHII7gGk6SxPdtzuvLcYgOIJlXdTY5oyAyUUybLCSJ5lCva0UY5QJ90DlqI5t8hsN7NbtKVUf/ABb3nejRNtzi6SuHfSP20eul+EprmDUF7vOZr/8ATfp1tfGStVEEnQLuYPCimM7tfT5SnmOZplv1UNpa1tme2oQ3+yo6t/76YwU6Lsacz7U9g2u4ngl4vGZeqzVCRWpDFBVU9VI1e7vxkIvseQJv3h3SbW+2vKwv06mHpVKfRub1d3suW2o5rswN0Zh4WYxNNAojqEF5YBuGH34/8v8A6eWS/CPFOqZYdHbuB9128LihVEHVdH+irt2ZNNHUtd+UMjHxW+wx87cj15c+fUp1NhWTG4SP3Gd4/K6ph65aWs0o/htTp3adixlC84Wa/wBfH5bnvD1LeYK3DLfZzdaGOz2OuzjwP48EsRzvQ1UUZQtHZyEgCu9U73AZiz6m2u5JsAbDexOFSWkDkrTAqsJm/HQeXcE35M3Ak+HIIjZeJAD9ldtUX4Sdh90gfZw5trLJU64z7dvv3o7i6SvDgQhefVjRwsU/aMQkd/vuQq39Lm/sDirjAV6bQ519Es59FLHHGKch4oGRQ0UgEyyi6k2ZSj6tWko1tze9zhbpAtsWqkWknNqd+keohFMsouJPpJLJTsHdmt9ZUMAbmwA7i2ttzYfdxLRJ7PVLe6Gzv8h8pnw1ZlzH6Y+1nCj+CiPfkW8pH2UNxp923+XvhNV/8Qul9Pw+Y9Idmnb8LnlNTy00YWBNddOl0AH7CI7azfYE441R7Kziahik03/2O7sC2Yqs77Kep5lK2VULIru4+sYzRFjZiOQYi97Nudzv5W5463S3hukA+K59HDNewl5vMLamXRqEK7OruxIHIfVFLeuzA3232vi3TbhdQMGQes4RvWuWnmWrilpl0zO7lQpABYC5AG3MG1uRvbC3vY+m9tXTaoq0uje3o9qYs2i4sfxaKYpA4WoitpMUm1mHkDsR7jHOw7zTf0BMjVp3jd2hdbD1ekbcX2hdq+jftT8fSjWRxorJJ6+T/MfrfHYpuzBcfF0OifbQ6JsIvseWGLKknMssAV6YjUsQEkY18MvTEgtDxOgVgBbkVCDrhBbs5hbGVL59/rvVPJa1JInWIKHhc1ECREuiBLK0Ql8JYqTcDYcTA07leo0g9bbYzqZ2xzon6lnWRFdTdWUMp8wRcHDwsJBBgrJzgUIBmU38piFriJJZyL23UBVFztvqPPyxRxuE6mOqeMBK2VU0gqjPV04jMSSTMVh4RbQL3LI7JILk2B3uFb2UAZlwWt5GTKwzNtfgEJ57PUpjp0DeNhxH/rv3m/U2+WHMEBYqrpcYW/Na9KeCSaTwRozn5C9h69MSTAlQxhe4NG1fOtJP8VUzVlSe4l55fl4UH6D5euOTi6jgAxn3PMD8nuC9CctGnGwBWOzXaG0FTXzCzSziNRq8RAGlBt4QCPyb2GXFYUGpTwzNAJ0049pXNpVuq6q7aVRaNpoI5ABdWlWRtAjBcuDbVyY78yRf5Y0tc2lVc07hF5tGvBaMOM9KOPPPkqaQsWK6TccwdtPuTsPc41Go0DNNlY0XEDnnnRX3lFMsTOAJFNRNGeHcMVgNrSmxsGttaxIxkP77nRp1Qb6S69uxJxEMyjaJ2cD+VYzPPVjrIJO61JVwgN02bYj8L97flqYeyKWGc+g5mlRht3aHvFuMSlmtkqteNDz5FWuy2YNleaAMfqy3DfyZHtpb5bNf3xvwtcVGNqDbyV0MTS6WkRt1C+hQcdFedQftHHp4M383IFYeccvcYfqrfgxR+wptI6t3j0ul/KjS0dVIoR5Zw+jWkLsV4hUkMR3EUDTY7d0DywtuVpWh/SVGAzA7d3qmLs2NEbw/zMroPRCdSD9xlHyw1ukLPVuQ7eP7RKU4slJOzmMO1WxtdIqZVurOCS8pIKL3nvcDSOfLCX3J7lrpWDeJP48FglK3w7ljCqVDU0QjhjaMANJpLsjbhiCVtYeDr0iLdsK2brCJkSb9iecPWJc4+m7NuHSRwA7zPc/1UsT+pXCaxtC6P06nmeXbvyuO9pp/h8uihHjqWMz+iLso+Z3/ADxz8M3pcU6psYMo7Tc+yb9Rq2DAlijymaWPVGVYAnuiRQwPnoJB6Dl6Y6D6zGOyu9FzAxzhIR3sjX/AySfEPJAWAGlqcvrF7kEMRb/zjJjKX6hgyAOj/aI8JTqD+iccxjuTWe1+Vi5TWrW7t4y6ofNYybbY5gwGOMBxBG28E8CYW846mRY+S552rrlnqnlSRpNQW7FOHc6QPCCbbDHcwlM06QYREbJnzXMrOzPJmUJMhta5sNwL7fljRCUugyzfE5fTznd4708h87boT8v1vjjMb0WJfT2HrD8+a72Bq56Y4LvX0cZsarLoHY3dV4bnzKbX+YsfnjrUzLVysXT6OsQO3xRfP4NdLMvK8T/wOJcJBCTTMPB4pQzivmSRnhqVhSSKKRw6qbalZQwdpAoJYKLW5XNza2FEmbFa6bGkQ5skE86JloJNNROPvCFz7lSv+HDRqVmddo70Sn5YslJQrafWa1eGZbilJjC31C7CwGpQeR5kDzwlwknuWumYDDMaofk9Nw1dfhhTn4ihZksoFzIV1AK7bbdTf9MVA4Rom1HT/KbO9OMLo2NC564T9MtQZczWLokUaD3ckn+I/LGWs6CTuC7n09sUZ3krnn0lT3r2QcoUSEfhF/4kn54R9LbGGDv8iT4rm4x2aqeCC5bTIwJkIFuWptIPn0ufYeeOisqP5dm8KRSqofQoBNpiurn3VjcOLE2ubA2PIW3qWNJzEX3qcxiJWcGb6YuLBEtyLMpsx2O9iFX0NreFjubE4soWhu1auCCgQHmOFHOPkCFZf3jhf7g3Hy9/QK3VKD5xMHCaXjYKCAEQppBN7WPqSdurHFmuJ1EKCANCmHsJJxKatp/9Ws6j1jYX/SwxzceMlWlV45T3hdH6a+HFq639BFbeOpi+66OPxAj/AA420TqFb6m27XLpeZm0MpP82/8AA4cdFzW/cEj5xSFYY3amaQQ0iHWJwgVhGRqMLEKSATZjuLkYQRA02LbTcC4gOiTu470w5ah4zi3KCnBtyvaTlhrdfBZ3nqjtP4Rifli6QliqpDJPNCGCmopCgJHWNjztzH1vLyBwtwkxvC0U3Q0HcfX+lph7HtTU1SEl1s6FgqxCMa0sy2FyemmxJ2ta3WvR5QUw4gPe2RpxTfR1AkjSRfC6hh7EXw0GQsjhBgrgvar6zPmB3tUxD5LoOObjXZaVQ8D6L0GEtQalfPOxFbNVTSFEUPK5BeRVuLmx/LC6H1LDMotaDMAaArlvwtV7yY2rOg7L5nToyRLFLGxu0etJFY+djyPqLYh+OwdQhzyQRoYIKBh67BAFlXr8rYftVeiblaSESRE/0Zgp0+xv79MOp4gO+wh44GHd4/rs2qjqcfd1e63iqiZfMt71dKqEbsHQgj0ULc7ennh36hsWY6d0KnRnaQiNFlUpH8np3qmO/FkhEMX4EIBf3JHtjNUxFNp/deGcAZd37u7xTG03H7WzxiAs67srmM66JRToA2oC8UZB5W7ov+eFsx2EpHMzMf8Ao+qucNXeLgeSudieyNVTVJeRBwmhlRmVww3UkcvUDCsfj6FWjDT1pBAjir4ahUp1ASLJq+guQitmXzp7n8Lr/wB2OrSPXWn6kP2weP4XWO1DfyZ06ylYhbzkIX9Ab/LDn6QuVR+8HdfwQvNuyLTTNKszITpA0tJGdIUCxZHF7G7WtY6rHzxV1MkzKazEBrcsensiWTHVLUvzHFEY/wB2ig/2tWLt2pNSwaOHqiUwxZLS3nEvCkim6RyDV/UbusfYX1fhxR1rptK8t3pqxdKQbs+eGZKY7GJtUfrE5JUj2OpPwDzxRtuqnVbw/f683XFu3GTTtmdSwXQGlurMwjvdV3W51N7qDjPUHWMrsYaqwUWhVE7Czlu+QpPUxyG9/I6Re+CDornFti3qFnUdgKhD3e8ef7GVbW8+5tgIOigYxh19QqyTV1MCVdmRb6rNxlA66l3Kj3AxkqYSjUu5o7RY+ScHsfZaE7RAHXHTU6TH/SLHcn2XkD7YV+jmzqji3dP52qow9MGYVhqKuqm0yOwJ+xI5U/8ABXvfmuNFLDUqdmNA9fdDq1NolbY+wz2OuRIyDYhopOdr28Plv7Y0DiUs4sbBPeFqbshMt2RlIUbsA6D97Tb9euKkSrfqW7Qmv6Gsrljr5HdDo+GYB1IdSS8RtrUkXsOR35+WGUvuWX6hUa6kADt/BXTZ/r6xE+xTDiN/tHBCj5KWb8S4cbu7FzR1aZO/0RLMKoRRPI3JFLe9hyxYmBKW1uYgKpkNKY6dFbxkF39Xclm/tE4GiApqOzOJCIOMSqIPmlOGUqRcEEEeYPTApBgyF52UrS0Rhc3kgshvzZfsP8xt7q2KN3JlUXzDQ8lb88pH7k8IvLFfu8uIhtqjv62uD0YD1xLgdQim4fa7Q+XFKmcRjv1MKuYp/rC8SOXDaOGyOqd+wIVgDtqVwbA3wlw2haaZ0Y7UWvprM3tzZCMpohUMyQgykozNqeKNgCCmkn6xha5tqF9/TFWidOfVNqOywXW8fhEqjszUaCCknKXSRJFMymW+qxIjNt72v/li2R0c/CWK7J13bxp4qxTSS8WN9EZWmkjiCyjhS3eELZXa4IJe9ienO3KRMjh7KDlykb5PDX4ViDNaVJOLFRASvtqBgHRtyyudI7p3tvbriQ5syB6Kpp1CMpfbv9kFiommRIiAyFXl0U8d76jKjCR2ZATc2N7Dukb3xSJTswaZ26X7ojVW4+yUoSwikNxpLGqjjJXa40rEw5i9rn3wdEeT8Kv6hpMk+R90GraaOJ2jZpY5UZUsnDqWuFhZSFTQ/h0jwnqNxsaloCa1znCRBHeN++R5pkydHpwZ3TVNJeKBWuHlLMzksT3goFvFchYydr6Qxtr+Cz1CH9UaC53DZz296a8noODHpLanYl5HtbW7bk26DoB0AA6Ya0QFlqPzGdio5s3GnSnHhQiab5HuJ8273snrgNzCszqtLu4flGVGLJSyOBCqVMd8CEt5gjwyrPELugIK3txEPNPfqPUepxVw2hNpuH2u0PlxTRQViTRrJGbqwuP7wR0IOxHmMSDIlUc0tMFDKyikgkaemXVqN5ob24nLvoeQkt57NYAkbEVIgyExrg4ZX9x3fHoruW1sM95I7Fh3GuLOvXSwO49jiQQbhUe1zbFXsWVEt552YM0hkV13ZXMcillLKAoIKsrKbAefLlucLdTkytFOvlEEIY/ZepbZzCVLRubu5u6KFDbIp8IA06rbepxXo3JnTsGk7fNHshyP4e7NJrYi2y6FA1M2wJZibk7lji7WwkVKufQIzi6UhmYZjHA2lU1zybiNANT221MeijYam2Gw8hipcB2pjWFwk6BY5VlrK5nnYPOwtt4Y12PDS/TYXbmxF9tgAN2nVS94Iyt09eJ5st2cZkIEFhqkc6Y0vbW39wA3J6AHEkwqsZmPDatOS0HCQ6jqkc65HtbUx9OgAsoHQADA0Qio/MbabEUAxKovcCFg64EIdWU98CEvgyUkhkiXUrG8sV7aumtege3yawBtsRQiDITmuDhlf3Hd8eiastzGOdNcTahex6FT91hzB9DiwIKW5paYK0V+TpI4kBaOUCwljOlreR6MPRgRiC0G6s2oQI1G5Up66pplLTLHNGOciMIWFyALxudHM8w49sRLm6q4ax/22Pjz4LfF2iiIuwlQWBu0L6d/6agqfkcGcKpou5K8HaekPKZSfIAk/lbB0jd6OgqbljUdpI18McrbgD6sxg38nk0qfzwF4QKJO0c9kqFKubYlKZP6J4shH9YgIn5P74OseCmabeJ8B8+SvZblkcAPDXdjd2J1M582c7n54sGgaKj3udqtWbZssFlsXla+iNfE1uvovmx2GILoQxhdfZvVPLKBtZmmIaZhbbwxre+hL9OVzzYi+2wABtKl7wRlbp68TzZGkGLJazwIUwIXhwIWuRMCFQqaW+BCA1WWMr8WJjHJsNS/aA5Bl5MPfz2IxUtm6Y2oQINwrlJ2mZO7VRlf9ZEC6n1K+JPbvD1xEkaqcjXfae483WjtfmInpAKUiYvIg7gMgAU6yGK+G+nTvbxYrUdLbJtBmV/XtZaKuNVymII+oSPAwa+m5lmRmtbl4j8sQQMis0k1zI0nyCvZNFxqSZWLNGJ5eEdTXKI9173MjUCPYDFm3BS6hyvBGsCe9UIcvDZKpQd/gx1A3v8AWIEe9/Vl39zigH7fmmF5GIvvI7tEcTtJCEDSMYybBUdSrv3VPdjI1nmRy+ycMzhINF02+PFVpc1nm2gThJ/OyC7fhi6e7EW+6cEk6Ihjdbnd8+3irGWZUsd23Z23d2Opm92/gOQ6YsAAqueXaosiYlUWYwIXuBCmBCmBC8wIWLLgQq0tPfAhUpqEHAhCqrII2bWUGscnHdYezix/XEFoKu2o5ogGy1y5Q5XSZZCt72ciUf8AMDYrkCsKxBmB6ei2LRT2t8TLptbTpjAA8raMGTijpR/iPP3XsWSmwUyS6R9lXMa/uppHXE5Ag1Tz8q9l+TRxfs0Vb8yFAJ9zzPzxIAGio57nfcUUigtiVVWFXAhZYEL3AhTAhTAhTAhTAhTAheEYELEpgQsDFgQseBgQpwcCFkIsCFmEwIWVsCF7gQpgQpgQpgQ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4" descr="data:image/jpeg;base64,/9j/4AAQSkZJRgABAQAAAQABAAD/2wCEAAkGBxQSERUUExQWFhUXFRgXGBgXFBsVIRkeHB4YIiQcHhcdHiggHiYxISAiIT0hJikrMTMuGB80ODMsNygtLisBCgoKDg0OGxAQGjImICYsLCwvLzQsLDQsLDQsLCwsMCwsNCwsLCwsLywvLCwsLDQsLCwsLDQsLCwsLCwsLCwsLP/AABEIAIAAfQMBEQACEQEDEQH/xAAcAAACAgMBAQAAAAAAAAAAAAAFBgAEAgMHAQj/xABFEAACAQIEAwYCBwMICwEAAAABAgMEEQAFEiETMUEGIjJRYXEUgQcjQlKCkaEzkrEkU2JyosHC0UNjc4OTo7LS4fDxFf/EABoBAAIDAQEAAAAAAAAAAAAAAAADAQIEBQb/xAAzEQABAwIDBAkDBAMAAAAAAAABAAIRAyEEEjFBUWHwEyJxgZGhsdHhBTLBFCNC8VJikv/aAAwDAQACEQMRAD8A7jgQpgQpgQpgQpgQhEmfIWKQK07g2PDtpU+TSHuj1FyfTFc42JvREXdZUqusqAQJZUhuL8OGNqhwuwuZCAAAeui2KknartazYJ7bDnvVGiroZjKpmqyYkd2LvwhZSynwWtup5j1xUEGblXcxzYIAvztVCir1eGlZUnkNRcApVulnUSMyEFz4QhBN9ziAbD3THMIc4SBHAcL6bZRCDMELaEmq0cSSIFus+rhW1NuG7ouBckbm3PFs3allhiSBs4a+CJwVdSoUgw1KsocAXp5NJ66SWVv7HPFgT2pZaziPMc+Ku0WcxyOIzqjlsTw5BpY256ejD1UnEhwKo6m4CdRvRHFktTAhTAhTAhTAhTAhTAhVcwr0hTXIbC4AAFyxPJVUbsSdgBiCQBJVmsLjAS1mtUzpI9QGKpGZPg4mGtkHMytcA7f6MG2x8WFOO/wWljQCAz/o6d3v6IMudPVScGFFaFZEaOIJww8aKvEiYcgw1q29gdhiubNYJvRBgzON9/E6HyVikohSykrUmOUh1EAT4l1hLFkXSpupUliDuAGtY2xIGXQqHOL23bI36X+VYhyJdUrpTVLNJfW0kyQhwbXBCm5G3Ir1PmcTl1sqGqYALhbhKzgg+vslNFxY5DMUSu3V3GksU0WFxt88QAZ080E9W7jBt9vysloRC2tYamFwJPrF01IPFYMwsCWPeFxsLe2JiNijPmEEg6W00WfZunBrZJxUJOWhKSc0dWD3VeCd0AU2587mwvgYOtMyis79sNiL2/tUqzP1mqCkojaBpxCsLraQaFLNUX5oAfMche4viC+TdXbSLWS3WJnZfZxRPKc4KxiRGaemsCSwPFhBFwWHORbG+rnax7174u123YlPp3g2d5H250TNBMrqHQhlYAqQbgg8iDhizkEGCtmBQpgQpgQpgQquYVqQxtI5sqj3JPQAcySdgBzJxBMCVZrS4wEuZglQkZq2iLzdEFnNPEfEUT7clufmduQ3Wc0ZuQtDMhPRzb1P4CAU1JrZqs1K8MyFOLGjAzhkUK0cYNuMCzRahe9uVxhcfynn3WhzoHR5bxodnbw2poy7KZHUBr08HSFG77bWvLNzG1hpXkAO8eQaGnsCyvqNBtc79ncOexGaWlhp4yEVIoxdjYBR6kn+84uAGhJLnPN7lcm7c/Sc8jNBQkqnhMw8Tk9EHQevM9LYzvq7tF1sNgAOtU13e6TP/wAOrpwKhbrIh1nQ15I7/aYDfff9b457MdRc/KD2HYewreS10tK6b2A+kxagrBV2SU7JINlk9D91v0OOmyrsK5OKwJZ1maeifcxymKexkQFl8LjuunqrjvL8jhhaDqsLKjm6FL+e5c4iaOctNTnnIotLGBvaRRtMl+fLbmG54o4Hbon03iZbY+XduK9qataSjijpmEk0pHB4aC0pJubbkBbX3udKjrYYJytAGqA01KhL7Aa8FjQ1/ALuFCqrfyqANq4DMSeMlvsnxFbDZtWxBBAY/KHMzWPcd/DnsTarAi43B3GGrKvcCFMCFixwIS5JVLLOJHuYoZOHGqqWMk32nsOiDYeuo9BhZMmVoDS1sDU+Q+VVos3qopZxUSQvDCTqYRsHII7gGk6SxPdtzuvLcYgOIJlXdTY5oyAyUUybLCSJ5lCva0UY5QJ90DlqI5t8hsN7NbtKVUf/ABb3nejRNtzi6SuHfSP20eul+EprmDUF7vOZr/8ATfp1tfGStVEEnQLuYPCimM7tfT5SnmOZplv1UNpa1tme2oQ3+yo6t/76YwU6Lsacz7U9g2u4ngl4vGZeqzVCRWpDFBVU9VI1e7vxkIvseQJv3h3SbW+2vKwv06mHpVKfRub1d3suW2o5rswN0Zh4WYxNNAojqEF5YBuGH34/8v8A6eWS/CPFOqZYdHbuB9128LihVEHVdH+irt2ZNNHUtd+UMjHxW+wx87cj15c+fUp1NhWTG4SP3Gd4/K6ph65aWs0o/htTp3adixlC84Wa/wBfH5bnvD1LeYK3DLfZzdaGOz2OuzjwP48EsRzvQ1UUZQtHZyEgCu9U73AZiz6m2u5JsAbDexOFSWkDkrTAqsJm/HQeXcE35M3Ak+HIIjZeJAD9ldtUX4Sdh90gfZw5trLJU64z7dvv3o7i6SvDgQhefVjRwsU/aMQkd/vuQq39Lm/sDirjAV6bQ519Es59FLHHGKch4oGRQ0UgEyyi6k2ZSj6tWko1tze9zhbpAtsWqkWknNqd+keohFMsouJPpJLJTsHdmt9ZUMAbmwA7i2ttzYfdxLRJ7PVLe6Gzv8h8pnw1ZlzH6Y+1nCj+CiPfkW8pH2UNxp923+XvhNV/8Qul9Pw+Y9Idmnb8LnlNTy00YWBNddOl0AH7CI7azfYE441R7Kziahik03/2O7sC2Yqs77Kep5lK2VULIru4+sYzRFjZiOQYi97Nudzv5W5463S3hukA+K59HDNewl5vMLamXRqEK7OruxIHIfVFLeuzA3232vi3TbhdQMGQes4RvWuWnmWrilpl0zO7lQpABYC5AG3MG1uRvbC3vY+m9tXTaoq0uje3o9qYs2i4sfxaKYpA4WoitpMUm1mHkDsR7jHOw7zTf0BMjVp3jd2hdbD1ekbcX2hdq+jftT8fSjWRxorJJ6+T/MfrfHYpuzBcfF0OifbQ6JsIvseWGLKknMssAV6YjUsQEkY18MvTEgtDxOgVgBbkVCDrhBbs5hbGVL59/rvVPJa1JInWIKHhc1ECREuiBLK0Ql8JYqTcDYcTA07leo0g9bbYzqZ2xzon6lnWRFdTdWUMp8wRcHDwsJBBgrJzgUIBmU38piFriJJZyL23UBVFztvqPPyxRxuE6mOqeMBK2VU0gqjPV04jMSSTMVh4RbQL3LI7JILk2B3uFb2UAZlwWt5GTKwzNtfgEJ57PUpjp0DeNhxH/rv3m/U2+WHMEBYqrpcYW/Na9KeCSaTwRozn5C9h69MSTAlQxhe4NG1fOtJP8VUzVlSe4l55fl4UH6D5euOTi6jgAxn3PMD8nuC9CctGnGwBWOzXaG0FTXzCzSziNRq8RAGlBt4QCPyb2GXFYUGpTwzNAJ0049pXNpVuq6q7aVRaNpoI5ABdWlWRtAjBcuDbVyY78yRf5Y0tc2lVc07hF5tGvBaMOM9KOPPPkqaQsWK6TccwdtPuTsPc41Go0DNNlY0XEDnnnRX3lFMsTOAJFNRNGeHcMVgNrSmxsGttaxIxkP77nRp1Qb6S69uxJxEMyjaJ2cD+VYzPPVjrIJO61JVwgN02bYj8L97flqYeyKWGc+g5mlRht3aHvFuMSlmtkqteNDz5FWuy2YNleaAMfqy3DfyZHtpb5bNf3xvwtcVGNqDbyV0MTS6WkRt1C+hQcdFedQftHHp4M383IFYeccvcYfqrfgxR+wptI6t3j0ul/KjS0dVIoR5Zw+jWkLsV4hUkMR3EUDTY7d0DywtuVpWh/SVGAzA7d3qmLs2NEbw/zMroPRCdSD9xlHyw1ukLPVuQ7eP7RKU4slJOzmMO1WxtdIqZVurOCS8pIKL3nvcDSOfLCX3J7lrpWDeJP48FglK3w7ljCqVDU0QjhjaMANJpLsjbhiCVtYeDr0iLdsK2brCJkSb9iecPWJc4+m7NuHSRwA7zPc/1UsT+pXCaxtC6P06nmeXbvyuO9pp/h8uihHjqWMz+iLso+Z3/ADxz8M3pcU6psYMo7Tc+yb9Rq2DAlijymaWPVGVYAnuiRQwPnoJB6Dl6Y6D6zGOyu9FzAxzhIR3sjX/AySfEPJAWAGlqcvrF7kEMRb/zjJjKX6hgyAOj/aI8JTqD+iccxjuTWe1+Vi5TWrW7t4y6ofNYybbY5gwGOMBxBG28E8CYW846mRY+S552rrlnqnlSRpNQW7FOHc6QPCCbbDHcwlM06QYREbJnzXMrOzPJmUJMhta5sNwL7fljRCUugyzfE5fTznd4708h87boT8v1vjjMb0WJfT2HrD8+a72Bq56Y4LvX0cZsarLoHY3dV4bnzKbX+YsfnjrUzLVysXT6OsQO3xRfP4NdLMvK8T/wOJcJBCTTMPB4pQzivmSRnhqVhSSKKRw6qbalZQwdpAoJYKLW5XNza2FEmbFa6bGkQ5skE86JloJNNROPvCFz7lSv+HDRqVmddo70Sn5YslJQrafWa1eGZbilJjC31C7CwGpQeR5kDzwlwknuWumYDDMaofk9Nw1dfhhTn4ihZksoFzIV1AK7bbdTf9MVA4Rom1HT/KbO9OMLo2NC564T9MtQZczWLokUaD3ckn+I/LGWs6CTuC7n09sUZ3krnn0lT3r2QcoUSEfhF/4kn54R9LbGGDv8iT4rm4x2aqeCC5bTIwJkIFuWptIPn0ufYeeOisqP5dm8KRSqofQoBNpiurn3VjcOLE2ubA2PIW3qWNJzEX3qcxiJWcGb6YuLBEtyLMpsx2O9iFX0NreFjubE4soWhu1auCCgQHmOFHOPkCFZf3jhf7g3Hy9/QK3VKD5xMHCaXjYKCAEQppBN7WPqSdurHFmuJ1EKCANCmHsJJxKatp/9Ws6j1jYX/SwxzceMlWlV45T3hdH6a+HFq639BFbeOpi+66OPxAj/AA420TqFb6m27XLpeZm0MpP82/8AA4cdFzW/cEj5xSFYY3amaQQ0iHWJwgVhGRqMLEKSATZjuLkYQRA02LbTcC4gOiTu470w5ah4zi3KCnBtyvaTlhrdfBZ3nqjtP4Rifli6QliqpDJPNCGCmopCgJHWNjztzH1vLyBwtwkxvC0U3Q0HcfX+lph7HtTU1SEl1s6FgqxCMa0sy2FyemmxJ2ta3WvR5QUw4gPe2RpxTfR1AkjSRfC6hh7EXw0GQsjhBgrgvar6zPmB3tUxD5LoOObjXZaVQ8D6L0GEtQalfPOxFbNVTSFEUPK5BeRVuLmx/LC6H1LDMotaDMAaArlvwtV7yY2rOg7L5nToyRLFLGxu0etJFY+djyPqLYh+OwdQhzyQRoYIKBh67BAFlXr8rYftVeiblaSESRE/0Zgp0+xv79MOp4gO+wh44GHd4/rs2qjqcfd1e63iqiZfMt71dKqEbsHQgj0ULc7ennh36hsWY6d0KnRnaQiNFlUpH8np3qmO/FkhEMX4EIBf3JHtjNUxFNp/deGcAZd37u7xTG03H7WzxiAs67srmM66JRToA2oC8UZB5W7ov+eFsx2EpHMzMf8Ao+qucNXeLgeSudieyNVTVJeRBwmhlRmVww3UkcvUDCsfj6FWjDT1pBAjir4ahUp1ASLJq+guQitmXzp7n8Lr/wB2OrSPXWn6kP2weP4XWO1DfyZ06ylYhbzkIX9Ab/LDn6QuVR+8HdfwQvNuyLTTNKszITpA0tJGdIUCxZHF7G7WtY6rHzxV1MkzKazEBrcsensiWTHVLUvzHFEY/wB2ig/2tWLt2pNSwaOHqiUwxZLS3nEvCkim6RyDV/UbusfYX1fhxR1rptK8t3pqxdKQbs+eGZKY7GJtUfrE5JUj2OpPwDzxRtuqnVbw/f683XFu3GTTtmdSwXQGlurMwjvdV3W51N7qDjPUHWMrsYaqwUWhVE7Czlu+QpPUxyG9/I6Re+CDornFti3qFnUdgKhD3e8ef7GVbW8+5tgIOigYxh19QqyTV1MCVdmRb6rNxlA66l3Kj3AxkqYSjUu5o7RY+ScHsfZaE7RAHXHTU6TH/SLHcn2XkD7YV+jmzqji3dP52qow9MGYVhqKuqm0yOwJ+xI5U/8ABXvfmuNFLDUqdmNA9fdDq1NolbY+wz2OuRIyDYhopOdr28Plv7Y0DiUs4sbBPeFqbshMt2RlIUbsA6D97Tb9euKkSrfqW7Qmv6Gsrljr5HdDo+GYB1IdSS8RtrUkXsOR35+WGUvuWX6hUa6kADt/BXTZ/r6xE+xTDiN/tHBCj5KWb8S4cbu7FzR1aZO/0RLMKoRRPI3JFLe9hyxYmBKW1uYgKpkNKY6dFbxkF39Xclm/tE4GiApqOzOJCIOMSqIPmlOGUqRcEEEeYPTApBgyF52UrS0Rhc3kgshvzZfsP8xt7q2KN3JlUXzDQ8lb88pH7k8IvLFfu8uIhtqjv62uD0YD1xLgdQim4fa7Q+XFKmcRjv1MKuYp/rC8SOXDaOGyOqd+wIVgDtqVwbA3wlw2haaZ0Y7UWvprM3tzZCMpohUMyQgykozNqeKNgCCmkn6xha5tqF9/TFWidOfVNqOywXW8fhEqjszUaCCknKXSRJFMymW+qxIjNt72v/li2R0c/CWK7J13bxp4qxTSS8WN9EZWmkjiCyjhS3eELZXa4IJe9ienO3KRMjh7KDlykb5PDX4ViDNaVJOLFRASvtqBgHRtyyudI7p3tvbriQ5syB6Kpp1CMpfbv9kFiommRIiAyFXl0U8d76jKjCR2ZATc2N7Dukb3xSJTswaZ26X7ojVW4+yUoSwikNxpLGqjjJXa40rEw5i9rn3wdEeT8Kv6hpMk+R90GraaOJ2jZpY5UZUsnDqWuFhZSFTQ/h0jwnqNxsaloCa1znCRBHeN++R5pkydHpwZ3TVNJeKBWuHlLMzksT3goFvFchYydr6Qxtr+Cz1CH9UaC53DZz296a8noODHpLanYl5HtbW7bk26DoB0AA6Ya0QFlqPzGdio5s3GnSnHhQiab5HuJ8273snrgNzCszqtLu4flGVGLJSyOBCqVMd8CEt5gjwyrPELugIK3txEPNPfqPUepxVw2hNpuH2u0PlxTRQViTRrJGbqwuP7wR0IOxHmMSDIlUc0tMFDKyikgkaemXVqN5ob24nLvoeQkt57NYAkbEVIgyExrg4ZX9x3fHoruW1sM95I7Fh3GuLOvXSwO49jiQQbhUe1zbFXsWVEt552YM0hkV13ZXMcillLKAoIKsrKbAefLlucLdTkytFOvlEEIY/ZepbZzCVLRubu5u6KFDbIp8IA06rbepxXo3JnTsGk7fNHshyP4e7NJrYi2y6FA1M2wJZibk7lji7WwkVKufQIzi6UhmYZjHA2lU1zybiNANT221MeijYam2Gw8hipcB2pjWFwk6BY5VlrK5nnYPOwtt4Y12PDS/TYXbmxF9tgAN2nVS94Iyt09eJ5st2cZkIEFhqkc6Y0vbW39wA3J6AHEkwqsZmPDatOS0HCQ6jqkc65HtbUx9OgAsoHQADA0Qio/MbabEUAxKovcCFg64EIdWU98CEvgyUkhkiXUrG8sV7aumtege3yawBtsRQiDITmuDhlf3Hd8eiastzGOdNcTahex6FT91hzB9DiwIKW5paYK0V+TpI4kBaOUCwljOlreR6MPRgRiC0G6s2oQI1G5Up66pplLTLHNGOciMIWFyALxudHM8w49sRLm6q4ax/22Pjz4LfF2iiIuwlQWBu0L6d/6agqfkcGcKpou5K8HaekPKZSfIAk/lbB0jd6OgqbljUdpI18McrbgD6sxg38nk0qfzwF4QKJO0c9kqFKubYlKZP6J4shH9YgIn5P74OseCmabeJ8B8+SvZblkcAPDXdjd2J1M582c7n54sGgaKj3udqtWbZssFlsXla+iNfE1uvovmx2GILoQxhdfZvVPLKBtZmmIaZhbbwxre+hL9OVzzYi+2wABtKl7wRlbp68TzZGkGLJazwIUwIXhwIWuRMCFQqaW+BCA1WWMr8WJjHJsNS/aA5Bl5MPfz2IxUtm6Y2oQINwrlJ2mZO7VRlf9ZEC6n1K+JPbvD1xEkaqcjXfae483WjtfmInpAKUiYvIg7gMgAU6yGK+G+nTvbxYrUdLbJtBmV/XtZaKuNVymII+oSPAwa+m5lmRmtbl4j8sQQMis0k1zI0nyCvZNFxqSZWLNGJ5eEdTXKI9173MjUCPYDFm3BS6hyvBGsCe9UIcvDZKpQd/gx1A3v8AWIEe9/Vl39zigH7fmmF5GIvvI7tEcTtJCEDSMYybBUdSrv3VPdjI1nmRy+ycMzhINF02+PFVpc1nm2gThJ/OyC7fhi6e7EW+6cEk6Ihjdbnd8+3irGWZUsd23Z23d2Opm92/gOQ6YsAAqueXaosiYlUWYwIXuBCmBCmBC8wIWLLgQq0tPfAhUpqEHAhCqrII2bWUGscnHdYezix/XEFoKu2o5ogGy1y5Q5XSZZCt72ciUf8AMDYrkCsKxBmB6ei2LRT2t8TLptbTpjAA8raMGTijpR/iPP3XsWSmwUyS6R9lXMa/uppHXE5Ag1Tz8q9l+TRxfs0Vb8yFAJ9zzPzxIAGio57nfcUUigtiVVWFXAhZYEL3AhTAhTAhTAhTAhTAheEYELEpgQsDFgQseBgQpwcCFkIsCFmEwIWVsCF7gQpgQpgQpgQv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6" descr="data:image/jpeg;base64,/9j/4AAQSkZJRgABAQAAAQABAAD/2wCEAAkGBxQSERUUExQWFhUXFRgXGBgXFBsVIRkeHB4YIiQcHhcdHiggHiYxISAiIT0hJikrMTMuGB80ODMsNygtLisBCgoKDg0OGxAQGjImICYsLCwvLzQsLDQsLDQsLCwsMCwsNCwsLCwsLywvLCwsLDQsLCwsLDQsLCwsLCwsLCwsLP/AABEIAIAAfQMBEQACEQEDEQH/xAAcAAACAgMBAQAAAAAAAAAAAAAFBgAEAgMHAQj/xABFEAACAQIEAwYCBwMICwEAAAABAgMEEQAFEiETMUEGIjJRYXEUgQcjQlKCkaEzkrEkU2JyosHC0UNjc4OTo7LS4fDxFf/EABoBAAIDAQEAAAAAAAAAAAAAAAADAQIEBQb/xAAzEQABAwIDBAkDBAMAAAAAAAABAAIRAyEEEjFBUWHwEyJxgZGhsdHhBTLBFCNC8VJikv/aAAwDAQACEQMRAD8A7jgQpgQpgQpgQpgQhEmfIWKQK07g2PDtpU+TSHuj1FyfTFc42JvREXdZUqusqAQJZUhuL8OGNqhwuwuZCAAAeui2KknartazYJ7bDnvVGiroZjKpmqyYkd2LvwhZSynwWtup5j1xUEGblXcxzYIAvztVCir1eGlZUnkNRcApVulnUSMyEFz4QhBN9ziAbD3THMIc4SBHAcL6bZRCDMELaEmq0cSSIFus+rhW1NuG7ouBckbm3PFs3allhiSBs4a+CJwVdSoUgw1KsocAXp5NJ66SWVv7HPFgT2pZaziPMc+Ku0WcxyOIzqjlsTw5BpY256ejD1UnEhwKo6m4CdRvRHFktTAhTAhTAhTAhTAhTAhVcwr0hTXIbC4AAFyxPJVUbsSdgBiCQBJVmsLjAS1mtUzpI9QGKpGZPg4mGtkHMytcA7f6MG2x8WFOO/wWljQCAz/o6d3v6IMudPVScGFFaFZEaOIJww8aKvEiYcgw1q29gdhiubNYJvRBgzON9/E6HyVikohSykrUmOUh1EAT4l1hLFkXSpupUliDuAGtY2xIGXQqHOL23bI36X+VYhyJdUrpTVLNJfW0kyQhwbXBCm5G3Ir1PmcTl1sqGqYALhbhKzgg+vslNFxY5DMUSu3V3GksU0WFxt88QAZ080E9W7jBt9vysloRC2tYamFwJPrF01IPFYMwsCWPeFxsLe2JiNijPmEEg6W00WfZunBrZJxUJOWhKSc0dWD3VeCd0AU2587mwvgYOtMyis79sNiL2/tUqzP1mqCkojaBpxCsLraQaFLNUX5oAfMche4viC+TdXbSLWS3WJnZfZxRPKc4KxiRGaemsCSwPFhBFwWHORbG+rnax7174u123YlPp3g2d5H250TNBMrqHQhlYAqQbgg8iDhizkEGCtmBQpgQpgQpgQquYVqQxtI5sqj3JPQAcySdgBzJxBMCVZrS4wEuZglQkZq2iLzdEFnNPEfEUT7clufmduQ3Wc0ZuQtDMhPRzb1P4CAU1JrZqs1K8MyFOLGjAzhkUK0cYNuMCzRahe9uVxhcfynn3WhzoHR5bxodnbw2poy7KZHUBr08HSFG77bWvLNzG1hpXkAO8eQaGnsCyvqNBtc79ncOexGaWlhp4yEVIoxdjYBR6kn+84uAGhJLnPN7lcm7c/Sc8jNBQkqnhMw8Tk9EHQevM9LYzvq7tF1sNgAOtU13e6TP/wAOrpwKhbrIh1nQ15I7/aYDfff9b457MdRc/KD2HYewreS10tK6b2A+kxagrBV2SU7JINlk9D91v0OOmyrsK5OKwJZ1maeifcxymKexkQFl8LjuunqrjvL8jhhaDqsLKjm6FL+e5c4iaOctNTnnIotLGBvaRRtMl+fLbmG54o4Hbon03iZbY+XduK9qataSjijpmEk0pHB4aC0pJubbkBbX3udKjrYYJytAGqA01KhL7Aa8FjQ1/ALuFCqrfyqANq4DMSeMlvsnxFbDZtWxBBAY/KHMzWPcd/DnsTarAi43B3GGrKvcCFMCFixwIS5JVLLOJHuYoZOHGqqWMk32nsOiDYeuo9BhZMmVoDS1sDU+Q+VVos3qopZxUSQvDCTqYRsHII7gGk6SxPdtzuvLcYgOIJlXdTY5oyAyUUybLCSJ5lCva0UY5QJ90DlqI5t8hsN7NbtKVUf/ABb3nejRNtzi6SuHfSP20eul+EprmDUF7vOZr/8ATfp1tfGStVEEnQLuYPCimM7tfT5SnmOZplv1UNpa1tme2oQ3+yo6t/76YwU6Lsacz7U9g2u4ngl4vGZeqzVCRWpDFBVU9VI1e7vxkIvseQJv3h3SbW+2vKwv06mHpVKfRub1d3suW2o5rswN0Zh4WYxNNAojqEF5YBuGH34/8v8A6eWS/CPFOqZYdHbuB9128LihVEHVdH+irt2ZNNHUtd+UMjHxW+wx87cj15c+fUp1NhWTG4SP3Gd4/K6ph65aWs0o/htTp3adixlC84Wa/wBfH5bnvD1LeYK3DLfZzdaGOz2OuzjwP48EsRzvQ1UUZQtHZyEgCu9U73AZiz6m2u5JsAbDexOFSWkDkrTAqsJm/HQeXcE35M3Ak+HIIjZeJAD9ldtUX4Sdh90gfZw5trLJU64z7dvv3o7i6SvDgQhefVjRwsU/aMQkd/vuQq39Lm/sDirjAV6bQ519Es59FLHHGKch4oGRQ0UgEyyi6k2ZSj6tWko1tze9zhbpAtsWqkWknNqd+keohFMsouJPpJLJTsHdmt9ZUMAbmwA7i2ttzYfdxLRJ7PVLe6Gzv8h8pnw1ZlzH6Y+1nCj+CiPfkW8pH2UNxp923+XvhNV/8Qul9Pw+Y9Idmnb8LnlNTy00YWBNddOl0AH7CI7azfYE441R7Kziahik03/2O7sC2Yqs77Kep5lK2VULIru4+sYzRFjZiOQYi97Nudzv5W5463S3hukA+K59HDNewl5vMLamXRqEK7OruxIHIfVFLeuzA3232vi3TbhdQMGQes4RvWuWnmWrilpl0zO7lQpABYC5AG3MG1uRvbC3vY+m9tXTaoq0uje3o9qYs2i4sfxaKYpA4WoitpMUm1mHkDsR7jHOw7zTf0BMjVp3jd2hdbD1ekbcX2hdq+jftT8fSjWRxorJJ6+T/MfrfHYpuzBcfF0OifbQ6JsIvseWGLKknMssAV6YjUsQEkY18MvTEgtDxOgVgBbkVCDrhBbs5hbGVL59/rvVPJa1JInWIKHhc1ECREuiBLK0Ql8JYqTcDYcTA07leo0g9bbYzqZ2xzon6lnWRFdTdWUMp8wRcHDwsJBBgrJzgUIBmU38piFriJJZyL23UBVFztvqPPyxRxuE6mOqeMBK2VU0gqjPV04jMSSTMVh4RbQL3LI7JILk2B3uFb2UAZlwWt5GTKwzNtfgEJ57PUpjp0DeNhxH/rv3m/U2+WHMEBYqrpcYW/Na9KeCSaTwRozn5C9h69MSTAlQxhe4NG1fOtJP8VUzVlSe4l55fl4UH6D5euOTi6jgAxn3PMD8nuC9CctGnGwBWOzXaG0FTXzCzSziNRq8RAGlBt4QCPyb2GXFYUGpTwzNAJ0049pXNpVuq6q7aVRaNpoI5ABdWlWRtAjBcuDbVyY78yRf5Y0tc2lVc07hF5tGvBaMOM9KOPPPkqaQsWK6TccwdtPuTsPc41Go0DNNlY0XEDnnnRX3lFMsTOAJFNRNGeHcMVgNrSmxsGttaxIxkP77nRp1Qb6S69uxJxEMyjaJ2cD+VYzPPVjrIJO61JVwgN02bYj8L97flqYeyKWGc+g5mlRht3aHvFuMSlmtkqteNDz5FWuy2YNleaAMfqy3DfyZHtpb5bNf3xvwtcVGNqDbyV0MTS6WkRt1C+hQcdFedQftHHp4M383IFYeccvcYfqrfgxR+wptI6t3j0ul/KjS0dVIoR5Zw+jWkLsV4hUkMR3EUDTY7d0DywtuVpWh/SVGAzA7d3qmLs2NEbw/zMroPRCdSD9xlHyw1ukLPVuQ7eP7RKU4slJOzmMO1WxtdIqZVurOCS8pIKL3nvcDSOfLCX3J7lrpWDeJP48FglK3w7ljCqVDU0QjhjaMANJpLsjbhiCVtYeDr0iLdsK2brCJkSb9iecPWJc4+m7NuHSRwA7zPc/1UsT+pXCaxtC6P06nmeXbvyuO9pp/h8uihHjqWMz+iLso+Z3/ADxz8M3pcU6psYMo7Tc+yb9Rq2DAlijymaWPVGVYAnuiRQwPnoJB6Dl6Y6D6zGOyu9FzAxzhIR3sjX/AySfEPJAWAGlqcvrF7kEMRb/zjJjKX6hgyAOj/aI8JTqD+iccxjuTWe1+Vi5TWrW7t4y6ofNYybbY5gwGOMBxBG28E8CYW846mRY+S552rrlnqnlSRpNQW7FOHc6QPCCbbDHcwlM06QYREbJnzXMrOzPJmUJMhta5sNwL7fljRCUugyzfE5fTznd4708h87boT8v1vjjMb0WJfT2HrD8+a72Bq56Y4LvX0cZsarLoHY3dV4bnzKbX+YsfnjrUzLVysXT6OsQO3xRfP4NdLMvK8T/wOJcJBCTTMPB4pQzivmSRnhqVhSSKKRw6qbalZQwdpAoJYKLW5XNza2FEmbFa6bGkQ5skE86JloJNNROPvCFz7lSv+HDRqVmddo70Sn5YslJQrafWa1eGZbilJjC31C7CwGpQeR5kDzwlwknuWumYDDMaofk9Nw1dfhhTn4ihZksoFzIV1AK7bbdTf9MVA4Rom1HT/KbO9OMLo2NC564T9MtQZczWLokUaD3ckn+I/LGWs6CTuC7n09sUZ3krnn0lT3r2QcoUSEfhF/4kn54R9LbGGDv8iT4rm4x2aqeCC5bTIwJkIFuWptIPn0ufYeeOisqP5dm8KRSqofQoBNpiurn3VjcOLE2ubA2PIW3qWNJzEX3qcxiJWcGb6YuLBEtyLMpsx2O9iFX0NreFjubE4soWhu1auCCgQHmOFHOPkCFZf3jhf7g3Hy9/QK3VKD5xMHCaXjYKCAEQppBN7WPqSdurHFmuJ1EKCANCmHsJJxKatp/9Ws6j1jYX/SwxzceMlWlV45T3hdH6a+HFq639BFbeOpi+66OPxAj/AA420TqFb6m27XLpeZm0MpP82/8AA4cdFzW/cEj5xSFYY3amaQQ0iHWJwgVhGRqMLEKSATZjuLkYQRA02LbTcC4gOiTu470w5ah4zi3KCnBtyvaTlhrdfBZ3nqjtP4Rifli6QliqpDJPNCGCmopCgJHWNjztzH1vLyBwtwkxvC0U3Q0HcfX+lph7HtTU1SEl1s6FgqxCMa0sy2FyemmxJ2ta3WvR5QUw4gPe2RpxTfR1AkjSRfC6hh7EXw0GQsjhBgrgvar6zPmB3tUxD5LoOObjXZaVQ8D6L0GEtQalfPOxFbNVTSFEUPK5BeRVuLmx/LC6H1LDMotaDMAaArlvwtV7yY2rOg7L5nToyRLFLGxu0etJFY+djyPqLYh+OwdQhzyQRoYIKBh67BAFlXr8rYftVeiblaSESRE/0Zgp0+xv79MOp4gO+wh44GHd4/rs2qjqcfd1e63iqiZfMt71dKqEbsHQgj0ULc7ennh36hsWY6d0KnRnaQiNFlUpH8np3qmO/FkhEMX4EIBf3JHtjNUxFNp/deGcAZd37u7xTG03H7WzxiAs67srmM66JRToA2oC8UZB5W7ov+eFsx2EpHMzMf8Ao+qucNXeLgeSudieyNVTVJeRBwmhlRmVww3UkcvUDCsfj6FWjDT1pBAjir4ahUp1ASLJq+guQitmXzp7n8Lr/wB2OrSPXWn6kP2weP4XWO1DfyZ06ylYhbzkIX9Ab/LDn6QuVR+8HdfwQvNuyLTTNKszITpA0tJGdIUCxZHF7G7WtY6rHzxV1MkzKazEBrcsensiWTHVLUvzHFEY/wB2ig/2tWLt2pNSwaOHqiUwxZLS3nEvCkim6RyDV/UbusfYX1fhxR1rptK8t3pqxdKQbs+eGZKY7GJtUfrE5JUj2OpPwDzxRtuqnVbw/f683XFu3GTTtmdSwXQGlurMwjvdV3W51N7qDjPUHWMrsYaqwUWhVE7Czlu+QpPUxyG9/I6Re+CDornFti3qFnUdgKhD3e8ef7GVbW8+5tgIOigYxh19QqyTV1MCVdmRb6rNxlA66l3Kj3AxkqYSjUu5o7RY+ScHsfZaE7RAHXHTU6TH/SLHcn2XkD7YV+jmzqji3dP52qow9MGYVhqKuqm0yOwJ+xI5U/8ABXvfmuNFLDUqdmNA9fdDq1NolbY+wz2OuRIyDYhopOdr28Plv7Y0DiUs4sbBPeFqbshMt2RlIUbsA6D97Tb9euKkSrfqW7Qmv6Gsrljr5HdDo+GYB1IdSS8RtrUkXsOR35+WGUvuWX6hUa6kADt/BXTZ/r6xE+xTDiN/tHBCj5KWb8S4cbu7FzR1aZO/0RLMKoRRPI3JFLe9hyxYmBKW1uYgKpkNKY6dFbxkF39Xclm/tE4GiApqOzOJCIOMSqIPmlOGUqRcEEEeYPTApBgyF52UrS0Rhc3kgshvzZfsP8xt7q2KN3JlUXzDQ8lb88pH7k8IvLFfu8uIhtqjv62uD0YD1xLgdQim4fa7Q+XFKmcRjv1MKuYp/rC8SOXDaOGyOqd+wIVgDtqVwbA3wlw2haaZ0Y7UWvprM3tzZCMpohUMyQgykozNqeKNgCCmkn6xha5tqF9/TFWidOfVNqOywXW8fhEqjszUaCCknKXSRJFMymW+qxIjNt72v/li2R0c/CWK7J13bxp4qxTSS8WN9EZWmkjiCyjhS3eELZXa4IJe9ienO3KRMjh7KDlykb5PDX4ViDNaVJOLFRASvtqBgHRtyyudI7p3tvbriQ5syB6Kpp1CMpfbv9kFiommRIiAyFXl0U8d76jKjCR2ZATc2N7Dukb3xSJTswaZ26X7ojVW4+yUoSwikNxpLGqjjJXa40rEw5i9rn3wdEeT8Kv6hpMk+R90GraaOJ2jZpY5UZUsnDqWuFhZSFTQ/h0jwnqNxsaloCa1znCRBHeN++R5pkydHpwZ3TVNJeKBWuHlLMzksT3goFvFchYydr6Qxtr+Cz1CH9UaC53DZz296a8noODHpLanYl5HtbW7bk26DoB0AA6Ya0QFlqPzGdio5s3GnSnHhQiab5HuJ8273snrgNzCszqtLu4flGVGLJSyOBCqVMd8CEt5gjwyrPELugIK3txEPNPfqPUepxVw2hNpuH2u0PlxTRQViTRrJGbqwuP7wR0IOxHmMSDIlUc0tMFDKyikgkaemXVqN5ob24nLvoeQkt57NYAkbEVIgyExrg4ZX9x3fHoruW1sM95I7Fh3GuLOvXSwO49jiQQbhUe1zbFXsWVEt552YM0hkV13ZXMcillLKAoIKsrKbAefLlucLdTkytFOvlEEIY/ZepbZzCVLRubu5u6KFDbIp8IA06rbepxXo3JnTsGk7fNHshyP4e7NJrYi2y6FA1M2wJZibk7lji7WwkVKufQIzi6UhmYZjHA2lU1zybiNANT221MeijYam2Gw8hipcB2pjWFwk6BY5VlrK5nnYPOwtt4Y12PDS/TYXbmxF9tgAN2nVS94Iyt09eJ5st2cZkIEFhqkc6Y0vbW39wA3J6AHEkwqsZmPDatOS0HCQ6jqkc65HtbUx9OgAsoHQADA0Qio/MbabEUAxKovcCFg64EIdWU98CEvgyUkhkiXUrG8sV7aumtege3yawBtsRQiDITmuDhlf3Hd8eiastzGOdNcTahex6FT91hzB9DiwIKW5paYK0V+TpI4kBaOUCwljOlreR6MPRgRiC0G6s2oQI1G5Up66pplLTLHNGOciMIWFyALxudHM8w49sRLm6q4ax/22Pjz4LfF2iiIuwlQWBu0L6d/6agqfkcGcKpou5K8HaekPKZSfIAk/lbB0jd6OgqbljUdpI18McrbgD6sxg38nk0qfzwF4QKJO0c9kqFKubYlKZP6J4shH9YgIn5P74OseCmabeJ8B8+SvZblkcAPDXdjd2J1M582c7n54sGgaKj3udqtWbZssFlsXla+iNfE1uvovmx2GILoQxhdfZvVPLKBtZmmIaZhbbwxre+hL9OVzzYi+2wABtKl7wRlbp68TzZGkGLJazwIUwIXhwIWuRMCFQqaW+BCA1WWMr8WJjHJsNS/aA5Bl5MPfz2IxUtm6Y2oQINwrlJ2mZO7VRlf9ZEC6n1K+JPbvD1xEkaqcjXfae483WjtfmInpAKUiYvIg7gMgAU6yGK+G+nTvbxYrUdLbJtBmV/XtZaKuNVymII+oSPAwa+m5lmRmtbl4j8sQQMis0k1zI0nyCvZNFxqSZWLNGJ5eEdTXKI9173MjUCPYDFm3BS6hyvBGsCe9UIcvDZKpQd/gx1A3v8AWIEe9/Vl39zigH7fmmF5GIvvI7tEcTtJCEDSMYybBUdSrv3VPdjI1nmRy+ycMzhINF02+PFVpc1nm2gThJ/OyC7fhi6e7EW+6cEk6Ihjdbnd8+3irGWZUsd23Z23d2Opm92/gOQ6YsAAqueXaosiYlUWYwIXuBCmBCmBC8wIWLLgQq0tPfAhUpqEHAhCqrII2bWUGscnHdYezix/XEFoKu2o5ogGy1y5Q5XSZZCt72ciUf8AMDYrkCsKxBmB6ei2LRT2t8TLptbTpjAA8raMGTijpR/iPP3XsWSmwUyS6R9lXMa/uppHXE5Ag1Tz8q9l+TRxfs0Vb8yFAJ9zzPzxIAGio57nfcUUigtiVVWFXAhZYEL3AhTAhTAhTAhTAhTAheEYELEpgQsDFgQseBgQpwcCFkIsCFmEwIWVsCF7gQpgQpgQpgQv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8" descr="data:image/jpeg;base64,/9j/4AAQSkZJRgABAQAAAQABAAD/2wCEAAkGBxQSERUUExQWFhUXFRgXGBgXFBsVIRkeHB4YIiQcHhcdHiggHiYxISAiIT0hJikrMTMuGB80ODMsNygtLisBCgoKDg0OGxAQGjImICYsLCwvLzQsLDQsLDQsLCwsMCwsNCwsLCwsLywvLCwsLDQsLCwsLDQsLCwsLCwsLCwsLP/AABEIAIAAfQMBEQACEQEDEQH/xAAcAAACAgMBAQAAAAAAAAAAAAAFBgAEAgMHAQj/xABFEAACAQIEAwYCBwMICwEAAAABAgMEEQAFEiETMUEGIjJRYXEUgQcjQlKCkaEzkrEkU2JyosHC0UNjc4OTo7LS4fDxFf/EABoBAAIDAQEAAAAAAAAAAAAAAAADAQIEBQb/xAAzEQABAwIDBAkDBAMAAAAAAAABAAIRAyEEEjFBUWHwEyJxgZGhsdHhBTLBFCNC8VJikv/aAAwDAQACEQMRAD8A7jgQpgQpgQpgQpgQhEmfIWKQK07g2PDtpU+TSHuj1FyfTFc42JvREXdZUqusqAQJZUhuL8OGNqhwuwuZCAAAeui2KknartazYJ7bDnvVGiroZjKpmqyYkd2LvwhZSynwWtup5j1xUEGblXcxzYIAvztVCir1eGlZUnkNRcApVulnUSMyEFz4QhBN9ziAbD3THMIc4SBHAcL6bZRCDMELaEmq0cSSIFus+rhW1NuG7ouBckbm3PFs3allhiSBs4a+CJwVdSoUgw1KsocAXp5NJ66SWVv7HPFgT2pZaziPMc+Ku0WcxyOIzqjlsTw5BpY256ejD1UnEhwKo6m4CdRvRHFktTAhTAhTAhTAhTAhTAhVcwr0hTXIbC4AAFyxPJVUbsSdgBiCQBJVmsLjAS1mtUzpI9QGKpGZPg4mGtkHMytcA7f6MG2x8WFOO/wWljQCAz/o6d3v6IMudPVScGFFaFZEaOIJww8aKvEiYcgw1q29gdhiubNYJvRBgzON9/E6HyVikohSykrUmOUh1EAT4l1hLFkXSpupUliDuAGtY2xIGXQqHOL23bI36X+VYhyJdUrpTVLNJfW0kyQhwbXBCm5G3Ir1PmcTl1sqGqYALhbhKzgg+vslNFxY5DMUSu3V3GksU0WFxt88QAZ080E9W7jBt9vysloRC2tYamFwJPrF01IPFYMwsCWPeFxsLe2JiNijPmEEg6W00WfZunBrZJxUJOWhKSc0dWD3VeCd0AU2587mwvgYOtMyis79sNiL2/tUqzP1mqCkojaBpxCsLraQaFLNUX5oAfMche4viC+TdXbSLWS3WJnZfZxRPKc4KxiRGaemsCSwPFhBFwWHORbG+rnax7174u123YlPp3g2d5H250TNBMrqHQhlYAqQbgg8iDhizkEGCtmBQpgQpgQpgQquYVqQxtI5sqj3JPQAcySdgBzJxBMCVZrS4wEuZglQkZq2iLzdEFnNPEfEUT7clufmduQ3Wc0ZuQtDMhPRzb1P4CAU1JrZqs1K8MyFOLGjAzhkUK0cYNuMCzRahe9uVxhcfynn3WhzoHR5bxodnbw2poy7KZHUBr08HSFG77bWvLNzG1hpXkAO8eQaGnsCyvqNBtc79ncOexGaWlhp4yEVIoxdjYBR6kn+84uAGhJLnPN7lcm7c/Sc8jNBQkqnhMw8Tk9EHQevM9LYzvq7tF1sNgAOtU13e6TP/wAOrpwKhbrIh1nQ15I7/aYDfff9b457MdRc/KD2HYewreS10tK6b2A+kxagrBV2SU7JINlk9D91v0OOmyrsK5OKwJZ1maeifcxymKexkQFl8LjuunqrjvL8jhhaDqsLKjm6FL+e5c4iaOctNTnnIotLGBvaRRtMl+fLbmG54o4Hbon03iZbY+XduK9qataSjijpmEk0pHB4aC0pJubbkBbX3udKjrYYJytAGqA01KhL7Aa8FjQ1/ALuFCqrfyqANq4DMSeMlvsnxFbDZtWxBBAY/KHMzWPcd/DnsTarAi43B3GGrKvcCFMCFixwIS5JVLLOJHuYoZOHGqqWMk32nsOiDYeuo9BhZMmVoDS1sDU+Q+VVos3qopZxUSQvDCTqYRsHII7gGk6SxPdtzuvLcYgOIJlXdTY5oyAyUUybLCSJ5lCva0UY5QJ90DlqI5t8hsN7NbtKVUf/ABb3nejRNtzi6SuHfSP20eul+EprmDUF7vOZr/8ATfp1tfGStVEEnQLuYPCimM7tfT5SnmOZplv1UNpa1tme2oQ3+yo6t/76YwU6Lsacz7U9g2u4ngl4vGZeqzVCRWpDFBVU9VI1e7vxkIvseQJv3h3SbW+2vKwv06mHpVKfRub1d3suW2o5rswN0Zh4WYxNNAojqEF5YBuGH34/8v8A6eWS/CPFOqZYdHbuB9128LihVEHVdH+irt2ZNNHUtd+UMjHxW+wx87cj15c+fUp1NhWTG4SP3Gd4/K6ph65aWs0o/htTp3adixlC84Wa/wBfH5bnvD1LeYK3DLfZzdaGOz2OuzjwP48EsRzvQ1UUZQtHZyEgCu9U73AZiz6m2u5JsAbDexOFSWkDkrTAqsJm/HQeXcE35M3Ak+HIIjZeJAD9ldtUX4Sdh90gfZw5trLJU64z7dvv3o7i6SvDgQhefVjRwsU/aMQkd/vuQq39Lm/sDirjAV6bQ519Es59FLHHGKch4oGRQ0UgEyyi6k2ZSj6tWko1tze9zhbpAtsWqkWknNqd+keohFMsouJPpJLJTsHdmt9ZUMAbmwA7i2ttzYfdxLRJ7PVLe6Gzv8h8pnw1ZlzH6Y+1nCj+CiPfkW8pH2UNxp923+XvhNV/8Qul9Pw+Y9Idmnb8LnlNTy00YWBNddOl0AH7CI7azfYE441R7Kziahik03/2O7sC2Yqs77Kep5lK2VULIru4+sYzRFjZiOQYi97Nudzv5W5463S3hukA+K59HDNewl5vMLamXRqEK7OruxIHIfVFLeuzA3232vi3TbhdQMGQes4RvWuWnmWrilpl0zO7lQpABYC5AG3MG1uRvbC3vY+m9tXTaoq0uje3o9qYs2i4sfxaKYpA4WoitpMUm1mHkDsR7jHOw7zTf0BMjVp3jd2hdbD1ekbcX2hdq+jftT8fSjWRxorJJ6+T/MfrfHYpuzBcfF0OifbQ6JsIvseWGLKknMssAV6YjUsQEkY18MvTEgtDxOgVgBbkVCDrhBbs5hbGVL59/rvVPJa1JInWIKHhc1ECREuiBLK0Ql8JYqTcDYcTA07leo0g9bbYzqZ2xzon6lnWRFdTdWUMp8wRcHDwsJBBgrJzgUIBmU38piFriJJZyL23UBVFztvqPPyxRxuE6mOqeMBK2VU0gqjPV04jMSSTMVh4RbQL3LI7JILk2B3uFb2UAZlwWt5GTKwzNtfgEJ57PUpjp0DeNhxH/rv3m/U2+WHMEBYqrpcYW/Na9KeCSaTwRozn5C9h69MSTAlQxhe4NG1fOtJP8VUzVlSe4l55fl4UH6D5euOTi6jgAxn3PMD8nuC9CctGnGwBWOzXaG0FTXzCzSziNRq8RAGlBt4QCPyb2GXFYUGpTwzNAJ0049pXNpVuq6q7aVRaNpoI5ABdWlWRtAjBcuDbVyY78yRf5Y0tc2lVc07hF5tGvBaMOM9KOPPPkqaQsWK6TccwdtPuTsPc41Go0DNNlY0XEDnnnRX3lFMsTOAJFNRNGeHcMVgNrSmxsGttaxIxkP77nRp1Qb6S69uxJxEMyjaJ2cD+VYzPPVjrIJO61JVwgN02bYj8L97flqYeyKWGc+g5mlRht3aHvFuMSlmtkqteNDz5FWuy2YNleaAMfqy3DfyZHtpb5bNf3xvwtcVGNqDbyV0MTS6WkRt1C+hQcdFedQftHHp4M383IFYeccvcYfqrfgxR+wptI6t3j0ul/KjS0dVIoR5Zw+jWkLsV4hUkMR3EUDTY7d0DywtuVpWh/SVGAzA7d3qmLs2NEbw/zMroPRCdSD9xlHyw1ukLPVuQ7eP7RKU4slJOzmMO1WxtdIqZVurOCS8pIKL3nvcDSOfLCX3J7lrpWDeJP48FglK3w7ljCqVDU0QjhjaMANJpLsjbhiCVtYeDr0iLdsK2brCJkSb9iecPWJc4+m7NuHSRwA7zPc/1UsT+pXCaxtC6P06nmeXbvyuO9pp/h8uihHjqWMz+iLso+Z3/ADxz8M3pcU6psYMo7Tc+yb9Rq2DAlijymaWPVGVYAnuiRQwPnoJB6Dl6Y6D6zGOyu9FzAxzhIR3sjX/AySfEPJAWAGlqcvrF7kEMRb/zjJjKX6hgyAOj/aI8JTqD+iccxjuTWe1+Vi5TWrW7t4y6ofNYybbY5gwGOMBxBG28E8CYW846mRY+S552rrlnqnlSRpNQW7FOHc6QPCCbbDHcwlM06QYREbJnzXMrOzPJmUJMhta5sNwL7fljRCUugyzfE5fTznd4708h87boT8v1vjjMb0WJfT2HrD8+a72Bq56Y4LvX0cZsarLoHY3dV4bnzKbX+YsfnjrUzLVysXT6OsQO3xRfP4NdLMvK8T/wOJcJBCTTMPB4pQzivmSRnhqVhSSKKRw6qbalZQwdpAoJYKLW5XNza2FEmbFa6bGkQ5skE86JloJNNROPvCFz7lSv+HDRqVmddo70Sn5YslJQrafWa1eGZbilJjC31C7CwGpQeR5kDzwlwknuWumYDDMaofk9Nw1dfhhTn4ihZksoFzIV1AK7bbdTf9MVA4Rom1HT/KbO9OMLo2NC564T9MtQZczWLokUaD3ckn+I/LGWs6CTuC7n09sUZ3krnn0lT3r2QcoUSEfhF/4kn54R9LbGGDv8iT4rm4x2aqeCC5bTIwJkIFuWptIPn0ufYeeOisqP5dm8KRSqofQoBNpiurn3VjcOLE2ubA2PIW3qWNJzEX3qcxiJWcGb6YuLBEtyLMpsx2O9iFX0NreFjubE4soWhu1auCCgQHmOFHOPkCFZf3jhf7g3Hy9/QK3VKD5xMHCaXjYKCAEQppBN7WPqSdurHFmuJ1EKCANCmHsJJxKatp/9Ws6j1jYX/SwxzceMlWlV45T3hdH6a+HFq639BFbeOpi+66OPxAj/AA420TqFb6m27XLpeZm0MpP82/8AA4cdFzW/cEj5xSFYY3amaQQ0iHWJwgVhGRqMLEKSATZjuLkYQRA02LbTcC4gOiTu470w5ah4zi3KCnBtyvaTlhrdfBZ3nqjtP4Rifli6QliqpDJPNCGCmopCgJHWNjztzH1vLyBwtwkxvC0U3Q0HcfX+lph7HtTU1SEl1s6FgqxCMa0sy2FyemmxJ2ta3WvR5QUw4gPe2RpxTfR1AkjSRfC6hh7EXw0GQsjhBgrgvar6zPmB3tUxD5LoOObjXZaVQ8D6L0GEtQalfPOxFbNVTSFEUPK5BeRVuLmx/LC6H1LDMotaDMAaArlvwtV7yY2rOg7L5nToyRLFLGxu0etJFY+djyPqLYh+OwdQhzyQRoYIKBh67BAFlXr8rYftVeiblaSESRE/0Zgp0+xv79MOp4gO+wh44GHd4/rs2qjqcfd1e63iqiZfMt71dKqEbsHQgj0ULc7ennh36hsWY6d0KnRnaQiNFlUpH8np3qmO/FkhEMX4EIBf3JHtjNUxFNp/deGcAZd37u7xTG03H7WzxiAs67srmM66JRToA2oC8UZB5W7ov+eFsx2EpHMzMf8Ao+qucNXeLgeSudieyNVTVJeRBwmhlRmVww3UkcvUDCsfj6FWjDT1pBAjir4ahUp1ASLJq+guQitmXzp7n8Lr/wB2OrSPXWn6kP2weP4XWO1DfyZ06ylYhbzkIX9Ab/LDn6QuVR+8HdfwQvNuyLTTNKszITpA0tJGdIUCxZHF7G7WtY6rHzxV1MkzKazEBrcsensiWTHVLUvzHFEY/wB2ig/2tWLt2pNSwaOHqiUwxZLS3nEvCkim6RyDV/UbusfYX1fhxR1rptK8t3pqxdKQbs+eGZKY7GJtUfrE5JUj2OpPwDzxRtuqnVbw/f683XFu3GTTtmdSwXQGlurMwjvdV3W51N7qDjPUHWMrsYaqwUWhVE7Czlu+QpPUxyG9/I6Re+CDornFti3qFnUdgKhD3e8ef7GVbW8+5tgIOigYxh19QqyTV1MCVdmRb6rNxlA66l3Kj3AxkqYSjUu5o7RY+ScHsfZaE7RAHXHTU6TH/SLHcn2XkD7YV+jmzqji3dP52qow9MGYVhqKuqm0yOwJ+xI5U/8ABXvfmuNFLDUqdmNA9fdDq1NolbY+wz2OuRIyDYhopOdr28Plv7Y0DiUs4sbBPeFqbshMt2RlIUbsA6D97Tb9euKkSrfqW7Qmv6Gsrljr5HdDo+GYB1IdSS8RtrUkXsOR35+WGUvuWX6hUa6kADt/BXTZ/r6xE+xTDiN/tHBCj5KWb8S4cbu7FzR1aZO/0RLMKoRRPI3JFLe9hyxYmBKW1uYgKpkNKY6dFbxkF39Xclm/tE4GiApqOzOJCIOMSqIPmlOGUqRcEEEeYPTApBgyF52UrS0Rhc3kgshvzZfsP8xt7q2KN3JlUXzDQ8lb88pH7k8IvLFfu8uIhtqjv62uD0YD1xLgdQim4fa7Q+XFKmcRjv1MKuYp/rC8SOXDaOGyOqd+wIVgDtqVwbA3wlw2haaZ0Y7UWvprM3tzZCMpohUMyQgykozNqeKNgCCmkn6xha5tqF9/TFWidOfVNqOywXW8fhEqjszUaCCknKXSRJFMymW+qxIjNt72v/li2R0c/CWK7J13bxp4qxTSS8WN9EZWmkjiCyjhS3eELZXa4IJe9ienO3KRMjh7KDlykb5PDX4ViDNaVJOLFRASvtqBgHRtyyudI7p3tvbriQ5syB6Kpp1CMpfbv9kFiommRIiAyFXl0U8d76jKjCR2ZATc2N7Dukb3xSJTswaZ26X7ojVW4+yUoSwikNxpLGqjjJXa40rEw5i9rn3wdEeT8Kv6hpMk+R90GraaOJ2jZpY5UZUsnDqWuFhZSFTQ/h0jwnqNxsaloCa1znCRBHeN++R5pkydHpwZ3TVNJeKBWuHlLMzksT3goFvFchYydr6Qxtr+Cz1CH9UaC53DZz296a8noODHpLanYl5HtbW7bk26DoB0AA6Ya0QFlqPzGdio5s3GnSnHhQiab5HuJ8273snrgNzCszqtLu4flGVGLJSyOBCqVMd8CEt5gjwyrPELugIK3txEPNPfqPUepxVw2hNpuH2u0PlxTRQViTRrJGbqwuP7wR0IOxHmMSDIlUc0tMFDKyikgkaemXVqN5ob24nLvoeQkt57NYAkbEVIgyExrg4ZX9x3fHoruW1sM95I7Fh3GuLOvXSwO49jiQQbhUe1zbFXsWVEt552YM0hkV13ZXMcillLKAoIKsrKbAefLlucLdTkytFOvlEEIY/ZepbZzCVLRubu5u6KFDbIp8IA06rbepxXo3JnTsGk7fNHshyP4e7NJrYi2y6FA1M2wJZibk7lji7WwkVKufQIzi6UhmYZjHA2lU1zybiNANT221MeijYam2Gw8hipcB2pjWFwk6BY5VlrK5nnYPOwtt4Y12PDS/TYXbmxF9tgAN2nVS94Iyt09eJ5st2cZkIEFhqkc6Y0vbW39wA3J6AHEkwqsZmPDatOS0HCQ6jqkc65HtbUx9OgAsoHQADA0Qio/MbabEUAxKovcCFg64EIdWU98CEvgyUkhkiXUrG8sV7aumtege3yawBtsRQiDITmuDhlf3Hd8eiastzGOdNcTahex6FT91hzB9DiwIKW5paYK0V+TpI4kBaOUCwljOlreR6MPRgRiC0G6s2oQI1G5Up66pplLTLHNGOciMIWFyALxudHM8w49sRLm6q4ax/22Pjz4LfF2iiIuwlQWBu0L6d/6agqfkcGcKpou5K8HaekPKZSfIAk/lbB0jd6OgqbljUdpI18McrbgD6sxg38nk0qfzwF4QKJO0c9kqFKubYlKZP6J4shH9YgIn5P74OseCmabeJ8B8+SvZblkcAPDXdjd2J1M582c7n54sGgaKj3udqtWbZssFlsXla+iNfE1uvovmx2GILoQxhdfZvVPLKBtZmmIaZhbbwxre+hL9OVzzYi+2wABtKl7wRlbp68TzZGkGLJazwIUwIXhwIWuRMCFQqaW+BCA1WWMr8WJjHJsNS/aA5Bl5MPfz2IxUtm6Y2oQINwrlJ2mZO7VRlf9ZEC6n1K+JPbvD1xEkaqcjXfae483WjtfmInpAKUiYvIg7gMgAU6yGK+G+nTvbxYrUdLbJtBmV/XtZaKuNVymII+oSPAwa+m5lmRmtbl4j8sQQMis0k1zI0nyCvZNFxqSZWLNGJ5eEdTXKI9173MjUCPYDFm3BS6hyvBGsCe9UIcvDZKpQd/gx1A3v8AWIEe9/Vl39zigH7fmmF5GIvvI7tEcTtJCEDSMYybBUdSrv3VPdjI1nmRy+ycMzhINF02+PFVpc1nm2gThJ/OyC7fhi6e7EW+6cEk6Ihjdbnd8+3irGWZUsd23Z23d2Opm92/gOQ6YsAAqueXaosiYlUWYwIXuBCmBCmBC8wIWLLgQq0tPfAhUpqEHAhCqrII2bWUGscnHdYezix/XEFoKu2o5ogGy1y5Q5XSZZCt72ciUf8AMDYrkCsKxBmB6ei2LRT2t8TLptbTpjAA8raMGTijpR/iPP3XsWSmwUyS6R9lXMa/uppHXE5Ag1Tz8q9l+TRxfs0Vb8yFAJ9zzPzxIAGio57nfcUUigtiVVWFXAhZYEL3AhTAhTAhTAhTAhTAheEYELEpgQsDFgQseBgQpwcCFkIsCFmEwIWVsCF7gQpgQpgQpgQv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6949" y="5675361"/>
            <a:ext cx="898842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" name="Picture 14" descr="http://humanosphere.kplu.org/files/2010/10/USAI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50" y="5782404"/>
            <a:ext cx="1003239" cy="100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9818" y="5767391"/>
            <a:ext cx="1011343" cy="1009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094" y="5799968"/>
            <a:ext cx="950240" cy="968109"/>
          </a:xfrm>
          <a:prstGeom prst="rect">
            <a:avLst/>
          </a:prstGeom>
        </p:spPr>
      </p:pic>
      <p:pic>
        <p:nvPicPr>
          <p:cNvPr id="24" name="Picture 7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44678" y="5768969"/>
            <a:ext cx="1048923" cy="1089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5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4566" y="5799398"/>
            <a:ext cx="986246" cy="986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47071" y="5935194"/>
            <a:ext cx="978332" cy="674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1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3555" y="5773904"/>
            <a:ext cx="1003240" cy="100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http://www.steamingpriest.com/wp-content/uploads/2011/09/USA-Flag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03681"/>
            <a:ext cx="1245304" cy="89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377" y="160338"/>
            <a:ext cx="1260791" cy="1228907"/>
          </a:xfrm>
          <a:prstGeom prst="rect">
            <a:avLst/>
          </a:prstGeom>
        </p:spPr>
      </p:pic>
      <p:sp>
        <p:nvSpPr>
          <p:cNvPr id="7" name="AutoShape 2" descr="data:image/jpeg;base64,/9j/4AAQSkZJRgABAQAAAQABAAD/2wCEAAkGBxQTEBQUExQVFRUWFxkZGRcWGRcbGRwaFx0cGh0YGB8bHCghGRomHBgaIjEiJSktLi4uHCAzODMsNygtLisBCgoKDg0OGxAQGzckICY0LDAuNDQ0Ly80LSw0LCw0LCwsNCwsLSwsLCw0LCwsLCwsLCwsLCwsLCwsLCwsLCwsLP/AABEIAOwA1QMBEQACEQEDEQH/xAAcAAABBQEBAQAAAAAAAAAAAAAAAwQFBgcCAQj/xABNEAACAQMBBAcEBgYGBgsBAAABAgMABBEhBQYSMQcTQVFhcYEiMpGhFEJScnOxIzOywcLRNGKCkqLwJDVDg8PhFRYlU1RjdJOz0vFE/8QAGgEAAgMBAQAAAAAAAAAAAAAAAAUDBAYCAf/EADYRAAEDAgQCCAYCAwEBAQEAAAEAAgMEEQUSITFBURMyYXGBscHwIkKRodHhFDM0UvEjJBVi/9oADAMBAAIRAxEAPwDcaEIoQihCQu5+FfE8v51SrqoQR6dY7fnwUsUec9ijI52HIms7HVTRm7XHz81ccxp3CdR7RP1h8KYxYw4f2N+nv1UDqccCnCXiHtx50wjxGnf81u/T9KIwvHBLq2eVXGuDhcG6jII3XtdLxFCEUIRQhFCEUIRQhFCEUIRQhFCFyzgcyB51w+RjBdxsvQCdkg98g8fKqMmJwM2N+5SiB5TaTaBPIAfOl8uLyO0YLfdStpwN0jFdMGyST3+VVYa6Vkoe4k8+5SOiaW2Cl1bIyK1LHh7Q5uxVEixsV7XS8RQhFCEUIRQhcuwAJPIVxI9rGlztgvQCTYKHnlLNk+nlWSqZ3TyF58OwJgxgaLKpb0b7RWcyRMjSMRl+EjKA8ufMnuyNPMVPTUD52lwNuXaqtRWshcGnVL7M33spsYmCH7MvsH4n2T6GuZKCdny37tV1HWwv2dbvVgjcMMqQQeRByPlVMgjQq0CDsugccq9a4tNwbIOqVW6cfWPrr+dWWV1QzZ58/NcGJh4JVb9vA1Zbi043APvvXBp2pQbR/q/P/lU4xk8Wff8AS4/jdq7G0R9k/KpRjDOLT9lz/HPNe/8ASK9x+X866/8A2If9T9vyj+O7mvf+kF7m+X869/8A14eR+35Xn8dy8O0V7j8v514cYh/1P2/K9/ju5rk7RH2T8a4OMN4MK9/jHmuDtE9ij41E7GHcGff9L0U45rhr9/AelQOxWc7WHh+V2IGJJrhjzY/l+VVn1k793ny8l2I2jgkjVYm5uV2uJpVReJmCqOZYgD4mvQCTYLwkDUqq7Y6QrOHIRjO3dH7vqx0x5Zq9Dhsz9xYdv4VOXEIWbG57FYdkbSS4hSaM5VxnxB7VPiDpVSWJ0Tyx24VqKQSNDm8VM7PnweE8jy8+6mmF1eU9C7Y7d/Lx8+9RTx3+IKRp+qiKEIoQihCKEKM2hcZPCOQ5+dZ3E6vpHdE3Yb9p/XmrkEdhmKr2823Es7dpW1PJF+055Dy7T4A1RpoDPIGDx7l7UTiFhcVgt7dPLI0kh4nclmJ7z+7wrVsYGNDW7BZd7y9xc7cpCu1wnFpeyRHMUjxnvRmX8jXDo2v6wuu2yPb1TZT9lv8AX0f+1DjukVT8wA3zqo/Dqd3y27lbZiE7eN1O2vSrKB+kt0Y96OyfIhqquwhnyu9fwrLcVd8zVKQdKduffhmX7vA35stQOwiTg4fdTjFY+IKkoOkaxbm7p96Nv4c1C7DKgbC/ipRiMB4p5DvvYNyuVH3ldf2lFRGgqB8vkpG1sB2cnK702R//AKofV1H51waSf/Q/Rd/yYf8AYfVd/wDWWz/8VB/7ifzrz+LN/ofoV7/Jh/2H1Xh3ms//ABUH/uJ/Oj+LP/ofoUfyYf8AYfVJPvdZDncxehz+VdCjnPyFcmqhHzBNJN/rAf7fPlHL/wDTFSDDqg/L9x+VGa+n/wBvNR1x0nWi+6kz+SqB/iYH5VM3CpjuQPfconYnCNrlRF30rH/Z2w83fPyC/vqw3CB8zvsoHYr/AKtUDfdIV9JykWId0aD82yfnVtmGwN3F+9VX4jO7Y2VcvL2SVuKWR5D3uxY+meVXGRtYLNFlTfI5+rjdN67XCuPRxvN9Gn6qQ4hlPM8kfkG8jyPoeyluI0vSszt6w+4THD6no3ZHbHzWzVnFoFLWc/EviOf861NBVdPHr1hv+VRljynsTiryiRQhFCE1vrjhGBzPy8aXYjV9CzK3rH7Dn+FNDHmNzsomRwoJJAABJJ5ADmT4VmQLmwV0m2pWGb7bxm8uCRnqkysY8O1z4tj4YHZWpoqYQR2O53/Hgs1WVPTP02GyrtXFTRQhFCEUIUzs/da8mwY7eQg8iw4F8wWwD6VWkq4WdZw8/JWWUkz9m+if7M3MdpZ1nkWBLcKZXPtAcQ4gByB08e7nUMtc0NaWC5dsFLHQuLnB5sBuu7/dq26ozW96ssaMokVl4HAY4yoPM+GOw8+VeMqpc2R8diduS6fSxZc7H3A3UrsTdzZdw0gjmu26tC7Z4FHCO79HmoJqqriALmt104/lTRU1LISGk6e+SrG8Js/0f0PrvrcfW4z9XhxjT7VXqfp9emt2WVKo6HTor9t0/wBwtgx3UspmDMkKcfVocM5PJRjXsPIjXFRV1Q6JoDNCTvyUtFTtlcS7YcOacXzbNljlHUy2U0akoCWYOexCp5E+nfnSuGfymOBzB7T9u1dvFM5pFi0hI7qbuwXFvPLPK8QhIywAK4YdoxnOa6qqmSKRrGC91zS00ckbnPNrJDa2wLdIxJBexzDjVSvDwuob62OIkgeXbXUVTI52V8ZC5lpowMzH3T676ObtSQjQyEDPCr4bHkwH51GzE4TvceH4UjsNlGxBVau9mTRDikidF4iuWUgcQ0K55Z05VdZKx5s03VN8T2C7gmdSKJFCEUIRQhbD0abzfSIeokP6WIaE83TkD4ldAfQ99Z3EaXo3527H7FaDD6npG5HbjyV5glKtkf5FU6ed0EgeP+hX3tDhYqZRwQCORrWxvbI0ObsUvIINiuq7Xi4lkCgk1FNM2Jhe7gumtLjYKGlkLEk9tZGaV0ry925TBrQ0WCzXpT3mwPocR1ODMR2DmI/XmfDA7TTXDKW//s7w/KVYlU2HRN8fwswp4ki9VSSABknQAV4vQL6BS1/uxdwxdbLA6p36HGftAElfUCoGVcL3ZWu1Vh9LKxuZzdFM7qWFr9DuLq4ieYwuoCBsKeMgDQY7W1yT5VWqpJulbFG611YpY4uidK8Xsn+8FpBJss3P0RbOQShYwNC6nGp9kZGOI6j6meRqGB8jKno8+cW17Pfqpp2MdT9IWZTfTtUjtWziksbDr7z6PGLdcx6kyeyuuAdccuR51FE97ZpMkeY3OvLU+91LKxromZ35Rb66KnbsbytaCRDEk0UoAeNuRxpkHB7+0HspjU0omsb2I2KXU1UYbi1wVO7Nl2dfyCD6IbaVweCSNsgMATqNBjAPZ8OdVJBU07ekz5gNwVajdT1ByZMpK86PrYxT38be9HBKh81bB/Kva9weyNw4kFFCwsfI08AVRBTVK1LbCS6QSXFtxL1K5d1xoGPIg+8NMkYPLPZVecxG0cnHZTwCUXkj4K17s7zy306Wl3HHPHIGBbhAdcKTxAroOXMAHUa1QqaRlOwyxEtIV6nqXTu6KQXBSu64S3s9p8SCaOOTh4WOA4UlRkgadhrmpzSSw2NiR9F3ThscctxcAqkbSuY5bjjiiEKEriMHiAwADrjXJyfWmcbXMjs43PNLXva+S7RYaaLVtvbrrcbRSYXKxvEsbGMAF+FGJ4veBAPLOKQwVZipyzJcG+vDyTyamEkwfmsRbRMdnbVi2hNtG2XHBKoaMkcyiqhf+8IyO3AqWSF9MyKQ7jfzt5qFkrah0kY2O3lfyVT3Q2HG6XktyhMcER0yQRINcAjtHCRj+sKYVdQ5pY2M6uP2VKlp2kPdINB5phvDsVYIrSRWY/SIRIVOPZOFyARzGW7tMdtS085kc9pHVNlDUQCNrHA7hM59iXKRda8Eqx8+IowGO86aDxNSNqInOyhwuozTyhuYtNlH1MoU62bfvBMksZw6HI7vEHvBGQfA1HJG2RpY7YqSOQxuDm7hb5sHa6XVuk0fJuY7VYc1Pl8xg9tZSeF0Lyxy1EMrZWBzVObPuMHhPI8vOmGGVeR3RO2O3Yf35rmeO4zBSdaFU1FX1xxHA5D/ADmsxiNX0z8reqPuef4V2GPKLndVnfDeBbO2L6GRvZjU9rd5/qjmfh21DSUxnky8OK4qqgQx5uPBYTPKzszMSzMSSTzJOpJ9a1LWhosNlmXOLjcqw7t7spNC9zPOsMEbcLYBL500AxgZ4hjn5VUqKp0bxGxt3H6e/ordPStewyPdZoU/u9JZmd5raEhLKCWTikOWkc44WI7AArY+9yFVKgT5AyR2ryBpwCtwGHMXRt0aCe8pDcHb80960NxI0sdwjhkckrnBb2R9UYBGBpr4Cuq6nZHDnjFi2y4oqh8kpa83Bul9171rPZ+0JIsM0UyqvGMj3lTJwR2HNc1MYnnia7iP2u4HmCGQt4FNt9rhryytr1ScLmOVMnhV8+8ByGe/ngpXdE0QTOhPeDzHv1UdY4zQtlHcR797KR2rsKO4tNntLcxW6x2yg8ZHEeJUI4QSO49tQxVDopZQ1hcSTt4qeWBsscZc6wA/CgrfaVpZzyxIPpdtLGqSMdGyMk9WcDTUeoBzpVp0U07A8/C4HT9+/BVWywwPLB8TSNf0ntntnZlnma1jmknwQgl5ISMc/wCWTzGRmonwVc/wSEBvG3FSNmpYfjjBJ8lX9h7yPbvcOVEjTqysSce+cs2g1OauT0okDW3sGqrDVGMuJFyVB1aVVTOxdr3NkyyR5CyLnhcEpIoJHLtwQRka8++q00MVQMruH1CsRTSwHMOP0Kmpd/eFGFtaQW0jjDSIBn0wowfPNVhh1yOkeXAcFZNfYHo2BpPFMt2d6hawyQvbrOkrZbiYgnQDB0II0zy7akqaMyvD2usQo6erETS0tuCuNtbQsZBH9GtmgfjBdmZmAUdijjI568hy8a9hjqG36R1xbT3ZeSyU5tkbY3193VlfeiF9twTxP+iaMROWBXHFxaHiHIMUOeVUxSPbRuY4a3uPt+1cNUx1U1zTpaxUFEp2dtdeyNZND2GGTTPjhT8Vq0f/AKqXtt9wqw/+ap7PQq39I3BbWMiRjBup+Jsdp0Zj5eyo9aXYfmlmDnfKP+K/X5YoSG/MVxs7ZyzSbI4wCsdq0mDyJQRgfAsD6V7JIWNmtxdbzQyMPMV+Av5KszdIFx187ZDxyK6JGwHAoOitjGpA59+TV5uHRZGjYixJVF2IPzuO4OwUp/1QtZrO1frRbzzRrjJ9h2AGcg8mPgRzOhqv/NmZK9tszQfEBTmjifG03ykj6qjbW2bJbzPDKMOh1xqDkZBB7QQQaaxStlYHt2KVyxOjcWu3U7uBvL9EuOFz+glwH7lPZJ6cj4eQqpX0vTMuOsNvwrVDU9E+x2Pu620VmVo1K2dyCup1H+c1pqGtEsdnnUfftVKWPKdEhtC3x7Q9f51SxOjy/wDszbj+fypYJL/CVXt5NjJd27wtgE6o32XHJv3HwJFLaecwyB48e5dVEImYWn2VgN1btG7RuOFkJVh3EaGtY1wc0OGxWWe0tcWlXjdWeFNj3LzxmVBcL7APDk4j4ckdmcZ/I0rqmvdVtDDY23+qaUzmNpXF4uL/AIXu6O0o7m7uYurSAXNuY0RNFBUYAHjw5PpRVxOiiY6+bKblFLK2WRzbWzCy93N2HLZSzXd2hiSBGA4iPadtMLjmMZGe0sMV5WTsna2KI3Lj9AilgdA50kmgCgLTb6rYXNuys0lxIrcWgUYKt5k5U6Y9auOpiZ2SA6NCqioHQuYdybqKi2lKsLQrIwiduJkGgJ0GvfyGnLSpzEwvDyNQq4leGZAdE0qRcIoXiKEIoQneyrBrieOFPedgB4d5PgBk+lRyyCNheeCkijMjwwcVrm/O7qvs3hjXW2UGPv4UGGHqoz4kCs9RVJbUXcetun9ZTh0Fh8uyxitKs4ihCKEIoQva8Xt1JbY27NcrEszBuqUqpxg4OPe7z7I18Khhp2RElg3U0tQ+UAO4K5bH3tt0k2cOIgRwvBKXGOHiEeG5kcPEnfoOdLZqOQtl7SCPv+UyirIwYxyBB+yj7zo6uvpDrGFMJ4mSUsvDjUqD255Dljt5VMzE4ujBdvxCgfh0hecu3NTO0mtTs3Z8V31iq8fsyR4PAVA5jXiU8XYDy9arRib+RK6K2h2PFWpDF0MbZeI35LNZpmc5ZixwBliScAYA17AABToNA0CSlxJuVb+jXdz6TP10gzFCRoeTPzC+IHM+g7aX4jVdEzI3c+Sv4fTdI/O7Yea2VVycDmazzGl7g1u5WgJsLlS1tbhR3ntNamkpGwMtueKoSSFxSzDIwatuaHAg7KMGyhZ4+FiP84rIVMJhlLPp3Jix2Zt1kvS3sfgmS5UaS+y/31Gh8yv7NN8KnzMMZ4bd3vzSbFIbOEg47phs3/UN1/6lP+FU0n+azuPqo4/8N3f+FUEYgggkEagjmCO0UwIvoUuBtqE7vtqzzACWaSQDkHdiB44J5+NRshjYbtaApHzSPFnElMqlUSKEIoQihCKEIoQtW6K93DGhupBhpBiMHsQ6lv7WBjwHjSHFKkOPRN4b9/6T3DabKOkdx27loB+NKE0Xz1t5YRO/UB1Qk+xIAGRsnMehIIB5H+Wa18BeWDPvzHHtWVqAwPOTby7FHVMoEUIRQhFCEUIRQhPBtSfq+q66Xq8Y4ONuHHdjOMeFR9DHmzZRfnZS9NJly5jZXCC8tL+0t7WSQ200C8KM+CjaAHXTGcDQ4x40ucyanldK0Zgd+aYB8NRG2NxykKpbY2Y1vcPASHZCBlc4JIBwO088UwhlEkYfsCqEsJjkybrdN2dki1tYoRzVcue9zqx+OnkBWWqZjNKX/TuWlp4hFGGqx7Nh+sfIfzprhNNoZndw9T6fVR1D/lCf07VZFCEx2nHyb0pLjEWjZB3fhWad24VP382f1+z5lxllXrF84/a08SuR60toZOjnaeen1RWR54XDxWFmQ8IXJ4QSQM6ZOATjvwBr4CtTYXus1c2suK9XKKEIoQihCKEIzQvUULxdRvgg4BwQcNqDjsPhXhFxZdNNiCvoLYO1VuYzJGpEWeFGYY48cyF7FB09DWRnhMTsrjrx7FqoZRI3M3bgpOoVKsi6U9g9VOLhB7Ex9rwkHP8AvAZ8w1aDDKjOzozuPL9JFiVPlf0g2PmqLTVK0UIRQhFCEZoXqKF4ihCKEKzdHmzuv2hFnVY8yH+xjh/xFao4hL0cBtx0+qu0EfSTC/DVbiBWZAJNgtIpyNMADuFbOKMRsDBwS1xubrqu14ihCQvVzG3x+FU8QZmp3fX6KSE2eFDsoIIPI6GsoDZXyvnG/t+rlkj+w7L/AHSR+6tlG7M0O5hZKRuV5byWn9HOzbOeyXjihkmUt1nEqlhl24c5H2Rp5UjxCWeOY2JAO30F06oY4XxC4BPFWlt3LIAk21uANSerTkPSqP8AKnPzn6lXTTw/6j6BYnvO8TXkxg4eqLexwDC4wOQxoM5rTUweImh+/FZypLDKcmyizU6gW47COzbjiFvHbuUALDqQCM9vtIM8qy8/8qLWQkX7f2tLD/Gk0YB9FxvFtGwtQ0cixJI0bFVWLJ1yAfZXTUH4V7TxVE3xNuQDz/a8nkgi+F1ge5YiK06zakNg7Je6uEhTmx1P2VHvMfIfPA7ahnmEMZeVLBCZXhoX0DaWyxRpGgwqKFUeAGBWSe4vcXHcrUtaGgNHBLVyulVukSZVtMSQtJCxw7IcPGfqOARgji0OSOeO2r2HtJl+F1jw7eYVOuIEfxC449ixGtOs0ihC6jQsQqgkkgADUknQADtNeEgC5XoBJsFqm7HRvGqh7v23OvVA4RfBiNWPrjz50iqcUcTli0HPj+k8p8NaBeXU8laLkWNooDi3hB5Aqgz5DGTVBvTzHS5+qunoYhrYKPij2VeHhVbaRj2KAjnyxhvhUxNXALm4H2/CiApZtBYp3Z7m2Ua8It0bUnLjiOvZk64qN9dO43zfTRdtpIWiwasOv1AmkAGAHYAeAJrURm7AexZuUWeQOa0LobtdbmXwRB65Y/ktKMXf1W95TXCm9Z3ctTs1y6+efhrS+hZmqGDx+mqaSmzCpitYqCKEIoQuJx7LeR/KoagXheOw+S6Z1goSscmKwHfKPh2hcgf96x/vHP761lGbwM7ll6sWmd3q4dDXvXXlF/xKXYxszx9Ffwn5/D1Wi7R/Uy/cf9k0nj64703f1SvnEVslkUULxX/oeP8ApU34X8S0pxf+tvf6JrhXXd3Jv0uf09PwE/bkrvCf6D3nyC5xT+0d3qVSKZpYtC6HoZOuncYEYRQ2QCSxOVAPMcjn08MJ8Xc3I0HdN8Ka7M48FqtIk6RQhJXMfEjLhTkEYYZU57GHaK9abEFeOFxZfPW2oQlzMgTgCyMvCCWAwSMAkAkdxI5Vr4XZo2m99FlJm5ZHC1tUyqVRK79E+zhJeNIwz1KZH3n0B9BxfKleKylsQaOPkmeGRh0hceC18ms8ny+ddr7Re4meWQksxz5DsUdwA0rYRRNiYGN4LJzSukeXOTRTggjQjUEd47RUijBI1C3Do82y91ZBpDl0cxsx+tgBgfPhYZ8QazFfA2KazdjqtJRTGWK7txosX2l+vl/Ef9o1pI+oO4LPzf2O7ytS6Hl/0OY985HwRP50jxc/+rR2epTrCx/5Hv8AwtE2f+sHkaiwv/IHcVdn6ilq06oooQihC4nPst5H8qhqDaF57D5LpnWChKxyYrAN8JOK/uj/AOc4+Bx+6tZSC0DO4LL1ZvM7vVx6GfeuvKL/AIlLsY2Z4+iv4T8/h6rRdpfqJfw3/ZNJ4+uO8JvJ1SvnEVslkUULxX7oe/pU34X8S0pxf+tvf6JrhXXd3JDpc/p6fgJ+3JXeE/0HvPkFzin9o7vUqkUzSxal0WTzvD1aokcEbktIAeORjrwd2mmT3BR25pFibY2vzE3ceHLt996eYa57mWAsBx5rRaTpqihCKELN+k3d1ZOK6hK8cfszLkZOFDBvvBcZHauD2aucNqS20T9jt796pTiFMH3kbuN/fvRZhTxJFdeiraaxXhjY4Ey8IP8AXU5Ueo4h5kUsxSIvizDh5JlhkobJlPFbFWdT9ZJv/uU0TPcQKWiYlnUc4ydSfFO3w8qf0FcHgRv34dv780jrqItJkZtx7FQ6bJUnlptSeJSsU0sak5IR2UZ5Z0PPAHwqN8UbzdzQfBSNlkYLNcR4pozEkknJOpJrsaLgm+61roef/RJh3Tk/FEH7qQYuP/Vp7PUp9hZ/8iO38LRLA/pB6/lUOGG1S3x8ldm6hUtWoVFFCEUISN4cI3l+elVK52Wneezz0UkQu8KGJrJq+vnHaNx1k0kn23dv7zE/vrZRtysDeQCyUrszy7mVoPQ17115Rfx0oxjZnj6JphPz+HqtF2n+ol/Df9k0nj647wm0nVK+cRWyWSRQvFfuh7+lTfhfxLSnF/629/omuFdd3ckOlz+np+An7cld4T/Qe8+QXOKf2ju9SoLdjYYuZP0kscMSkcTMyhjn6qAnVj38h8jaqagxN+FpJ97qrTQCV3xGw97LdNn2KQRLFEoVEGAPnk95J1JrLSSOkcXOOpWmYxrGhrdk5rhdIoQihCp3SJusbqLrYh+mjHIfXUZ9n7wySvmR20xw+r6F2V2x+3viqFdTGVt27j7rGiK0azyFYg5BwRqCOfmKEA21C1rcjfxZgsNyQs3JXOiydwP2X+R89KQVuHll3x7cuX6T2jrw+zJN/NXylSZqg73dHiS5ltcRyczHyRvu/Yb5eXOmtJiRZ8Muo58R+UsqsPD/AIo9CsrurZ43ZJFKupwVIwQafNcHDM03CRvYWHK7dJV0uVpXQ3ca3Mf4bD/ED/DSXF29R3enOFO6ze5alanDr5/npS2jdlnYe3z0TWQXYVM1rkvRQhFCE02k3sY7z/zpZiz7QW5kflT04+JVPfC96mwuHzg9WVH3n9gfNhSOkjzzNb2+Slqn5IXFYDWtWVWk9DXvXXlF+b0lxjZnj6JxhPzeHqtE2p+ol/Df9k0ni647wm0nVK+chWyWSRQvFfuh7+lTfhfxLSnF/wCtvf6JrhXXd3JDpc/p6fgJ+3JXeE/0HvPkFzin9o7vUqA3UlgS6SS5J6uPL4AJLMvuqAPHB1wNNatVQkdGWx7nTw4qrSmNsmaTYardNlzySRh5E6stqE5sq9gc/a7SBy5a4ycvK1rXZWm/b+FpYy5wuRZO6jXaKEIoQo7b11NFCZIUWQp7TIcgsgByFI5N28jnGMa1NAxj35Xm1+PaopnOa3M0XssN29tj6VJ1hiijbJyYwQWydC+uCw7wBnOtaiCDoW5bk9/DuWanm6V17Ae+Ki6nUCKEK9bndIDwYiuS0kXIPzdPP7a/MdmeVKqvDmyfFHofsfwmlLiBZ8Mmo8lq9pdJKivGwdGGQynINIXscw5XCxTtrg4XbsonejdeG9TDjhkA9iUD2h4H7S+B9MVYpqt8DtNuIUFRSsmbY781iW2dlSW0zRSjDL2jkwPJlPaD/nUVpoZmysD2rOTROidlcpzozvuq2jGOyVWjPqOIf4lA9aq4lHngJ5aq1h0mWYDnottBxWaDi03C0W6nVORmto1wcARxS0ixsva6XiKEKO2o2oHr8f8A8pDjD7uazx9/RW6caErNOl++4baKEHWRyx+7GP8A7MvwqPCY7yF/IeaqYpJaMN5rJq0CQrSOhr3rryi/N6S4xszx9E4wn5vD1Wi7V/US/hv+yaTxdcd4TaTqFfOQrZLJIoXi0DodX/SZz/5QHxYfypRi/wDW3vTbCh8bim3S5/T0/AT9uSpMJ/oPefILjFP7R3epTvoy3V6xxdTL7C/qlI95h9f7o7PHXs1jxKsyjomHXj+F3h9Jc9K/bh+VqtIU7RQhFCEUIRQhYx0kbvx2twGiyFmy3BwnCnt4Tyxk+72ZHZWkw6pdKyzuCz+IU7Yn3bxVPpilyKEIoQp3dTeeWykyvtRMfbjJ0PiO5vH41UqqRk7dd+BVulqnQO7OS2/ZW0o7iFZYjxIw9Qe0EdhBrMyxOicWO3WjjkbI0Obsq70j7BFxaNIo/SwAup71GrJ8BkeI8TVvDqgxS5TsdPwqlfAJI7jcLHLK5MUqSLzR1ceakEflWje0PaWnjos/G7K4O5L6NikDKGGoYAjyOorHEEGxWtBuLqasnyg8NPhWpw+TPTt7NPoqUws8perqiRQhQ94+XPw+FZOvkz1Djy0+ivxCzAsX6WL3jvhGDpFGo/tN7R+RWm+FR5Yc3MpJib7y5eSpVM0tWkdDXv3XlF+b0lxjZnj6JxhPzeHqtF2r/R5vw3/ZNJ4uu3vCbSdQr5yFbJZJFC8WhdDg/T3H4a/tUnxfqN703wrrOTTpc/p6fgJ+3JUuE/0HvPkFHin9w7vUqd3DsLu4Ec9zLIII1CxRZ4Q4GMFguMoMDGdTgdnOpXSQx3ZGBmO55fvy71aomTSWfIdBsOa0OlCaIoQihCKEIoQqp0iSQfRhHcBgjk8EqjiEcoGVyBrgji5Z0zyq/h4k6TNHuNxzCpVxZ0eV+x48isatLSSVuGNHkbGcIpY478ActRWje9rBdxss81jnGzRdeXVq8bcMiOjYzwupU4Pbg9lete14u03XjmOabOFkjXS5RQhX7oj2oVuHtyfYkUsB3OnaPNc5+6KU4rEDGJOI8k1wuUh5ZwK1eTHCc8sHPlSEb6J4dl81VtFjyt23Bvet2dAe1V6s/wC7PCPkAfWsrXR5J3Dx+q01G/PC0+CuGy394ev+flTHB5NHM8fz6IqBsU/p2qy5kbAJ7hXEjwxhceC9aLmyg6xZJJuUyXzxvBfdfdzy5yHkYj7ucL/hArX08fRxNbyCylQ/PK53ao+plCr70QXoW6liP+0jBHnGeXwYn0pTizCYw7kfNNcLeA8t5rWHQEEHkRg+RpADY3Twi6+edubJe1neGQHKnQ9jL2MPAj947K18EzZmB7VlJ4nRPLSmFTKFa10S7IaOCSdwR1xAXP2Ez7XkST8BWfxWYOeGDh5p9hkJawvPFRG9MSXe3I4SGKKEjfgznTic8uQ9rBPZrVimLoaIvG+pHkoKgNmqww7LT7a3WNFRFCoowqgaADsFI3OLjd26ctaGiwTDbW34baFpZHBAJUKpBZmGnCozzzz7u2poaeSV+VoUUs7Im5nFVm035+k7Qt4LcEREsXZhq2EY8IB5KCM55nHZ23XUHRQOkk34dmoVRld0szWM24/RWXeucpY3LAkEQvgjmCQQCO45NUqVuaZgPMK3UOtE49hVX2B0kwMiJcB0kCgM+AUZhpnTUZ58sDvq9PhcgJMeo5cVSgxKMgB+hVi2HvXbXbFIXPGBnhYFTjwzzx4d9U56OWEXeNFbhqopTZp1S21RbXEclvI8bZQsyhl4lVT7/wDVwca1zF0sThI0H3wXUnRyAscffNZv0UADaEoU5XqXwcYyONMHHZpTnFL9AL8x5FKMNAE5tyPmE+6XtktxxXKgleHq3PcQSVJ8DkjPgO+osJmFjGe8eqlxSE6SDuKzenSTIoQr30TbLZ7pp8exEpUHvdxjA78KST5jvpVisobGI+J8k0wyImQv4DzV7382sLexlOfbkHVoO3LjBI8lyfSlVDD0swHAalM6yXo4ieJ0WE1qlmFqPQ7e5jnhP1WWQf2hwn9kfGkWLx/E1/gneFPu1zVpti+HHjp8f+dVMOkyVDe3T34plMLsKl61SoJrtF8JjvOP30txSTLBbmbevopoBdyrG8t71NnPJ2rG2PvEYX/ERSCnj6SVre1WJ35I3O7F891r1lEULxOdn3rwypLGcOjBgf3HvBGh8DXEjGyNLXbFdxyGNwc3cLct195or2MFCFkA9uMn2lPePtL3H8jpWXqaV8DrHbgVpaepZM2435J5tjYsF0nDPGHA5HUMPukaiooZ5IjdhspJYWSizxdQtp0fWKPxdWz47HYlfh2+uasvxKocLXsoG0EDTeyc72bzRWUJ1UykYjjHwBIHJB8+QrilpX1D+ziffFdVNS2BvbwCxSDacqTGZZGWUksXHMlufxya0zomOZkI0WcErw/ODqu7jbNw5YvPK3Fzy7agcgRnGPCvGwRt2aPounTyO3cUxqVRKy9HH+tLf/ef/E9UsR/xneHmFcw//Ib4+RWqb9H/ALOufufvFIaH/IZ3p3Wf0O7lg1atZddxSFWDKSrA5BBIIPeCOVeEAixXoJBuEvHtCUSGUSOJGzl8niPFzye3NcGNhblI0XYleHZgdVbeiL+nP+A37cdL8W/pHePIq9hf9x7vULULraFuZPo0jxl3X9U+PaU50wdDnB0pG2OQN6RoNhxTtz4y7o3HU8FV9pdGVs7ZieSH+qMMvpxaj41ejxWVos4AqlJhkTjduia2vRXEGBkuHYdyqq59SWqR2LvI+FtlG3CmA/E66ts09tYW4BKxRIMKO0nngDm7H499Lw2Wpk5k+/BXy6OBnIBY1vfvI97PxkcMa5EadwPMn+scDPkB2Vo6SlFOy3E7rPVVSZ334DZQVW1VVt6L73q9oKp5Soyevvj5pj1pfibM0BPKx9/VMMNflmtzW1A41rNtcWkEcFod1Oq2QD31tGODmhw4paRY2UftN9QO4Z+P/wCUixiS72s5C/1/4rVONCVRekeQGCGAnAuLiNGPcuck+h4arYcLPc//AFBKirjdgZ/sQFTNqbtbOglaKW9lR1xlTC5xkAjVVwdCOVMoqqqkaHNjBHf+0vkpqZjsrnkHu/S62ZunYXEgjhv2ZznC9UQTgZOOLHYDRJWVEbcz49O9eR0lPIbNf9lTtoW/VzSR5zwOy57+EkZ+VMY3ZmB3MBUJG5HlvJJQysjBlYqw5MpII8iNRXRAIsVy1xabhWK237v0GOvLD+uqMfiVyfU1Tdh9O7XL5q22vnHzLy536v3BBnKg/YVFPoQuR8aG4fTt+XzXjq+d3zKvSyFmLMSzHUkkkk95J51cAAFgqpcXG5XFerlFCEUIVl6OP9aW/wDvP/ieqWI/4zvDzCu4f/kN8fIrWN81zs+6/CY/AZpBR/3s709qv6XdywKtYsqihCKEJ5szactu5eFyjEcJIxyJBxqO8Co5YmSjK8XCkjlfGbsNkbT2nLcOHmcuwAXJxyGTjQeJojiZEMrBYL2SV8hu43Uns7fK9hACzsVHY+HHl7QJA8jUElDA/Ut+mimZWzM2cns/SJfMMB0XxVFz881E3DKcHa/ipHYjORobKt3t7JM/HK7SMe1iSfIZ5DwFXWRtYLNFgqb5HPN3G6nd09jxTw3ryBmaCHjRQcAnDnXGp90VVqp3xvja3ibH7K1Swsex7ncBp91HTbFZbKO7LpwSSGMKM8QI4tTpge6fiKmE4MxitqBdRGncIhLzNlMbF2ckVnHtDicSRXKArpwlQynI0zyPfVaaVz5TT20IKswRNbEJ+IK2oGs0tApexbKDw0+FanDn56dvZoqMws8qPvWzI3w+FIsQfmqHfRWohZgWU9KbNNe2tsnvcIxk4HFK3CNez3B8aYYYAyF8h92H7SrESXysjHu6modkXMyKL6ztp2UY63rSj4Hfwqc+hA8KqmaJhJheWjla481ZEMjwBKwE87/pLJsaeMFbOGytS2hk43klx4ZjGvmSK8M8btZXOd2WAHmuuhe0WjDW/c+Sx68jKyOpOSrMCT2kEgmtEwgtBCz7wQ4gpGulwihCKEIoQihCKEKx7F3Ju7jBEfVofry+yPQe8fQYqlNXwxaE3PYrkVDNJwsO1aTuluRFZt1hYyzYIDEYVQefCMnXGmSfhrSaqr3zjKBYJxTULITm3Ks1zAsiMjjKupVh3hhgj4GqLXFpDhuFccA4WKzjbvRfza0k/wB3J/C4/Ij1pzBi3CUeI/CUTYXxjPgVQNp7Lmt24Zo2jPZxDQ/dPJvQ02jmZILsN0rkhfGbPFkzqVRIoQihCKEIoQihCuPRrPOs0wh6pQUBkklyURFPPAIyde8dtLcRbGWNL776AcSmWHOeHEN8SeCt21NsXhh62ylgulDBGWOFuIE9oHG2RqPLPbzpfFBDnyTAt7z+gr8k02TNEQ7uH7Vb3ou9pNZN9MjRImZANFD8WcjAU8tDniq7TMpRMOiNzqqdQ+pMR6QWGi0bdO762xt3zkmNQT/WX2W+amk9UzJM5vamtM/PE09isuzZNGHkf8/CmeEygNc09h9/Rc1DbkFMpj7TeZ/OlM5vK49p81Yb1Qsf3tusbeQkE9XLb6AEk44G0A5nXlTykZ/8RHMO9Uiqnf8A2DsI9ErtiwvX2k1xBBM6CRXQSBkXICnUMVIHED3VzDJA2nEb3AG1jbXyuu5WTunzsBI3F9E72RsPaH/SP02W2jDakr1iKMlCmmC5HfUcs9N0HQtdp3dt+xdxQ1HT9K5v37PFULbGfpM3EArdbJkA5APEcgHAyM01ht0bbch5JXNfpHX5lM6lUSKEIoQihCKEKe2FvJ9FC9XbwNICSZZAzP8A2faATTTSqk9L0x+JxtyHvVW4anogMrRfmpybpRuj7scC+jn+OqowmLiT9vwrJxSXgAkouk28B1WFh3cDD8mro4VBwJ9+C5GKS8gpBulaTh0tkDd5diPhwj86iGENv1vspTipt1VHSdJl4TkCEDuCH97VMMKg7ffgojic3ILi76RbiVSksNs6HmjIxB+L6Hxr1mGRsN2uIPf+l47EZHizmgj32qnk+nhTBLyvK9XiKEIoQihCKEK39H0qD6WsglKSQ9WTFG7sA2RnCg48zS6vDvgLbXBvqbeaY0BFnh19RbRWLd692faxzRQ30iPJj2pI2DIVzyDRgZ17apzsqZnNc+O4HI7/AHVyF9PCC1r7E++Sgt8UQwcY2k12eNR1RIAGQfa4Q2BjGNB21apCQ/KYsvaqtWAWX6TN2K7dFsmdmoPsvIP8XF/FS3ExaoPgmGHG8A8VcYDzqGmcReytvC5mHtN5n86inFpXDtPmvW9ULFeklGi2o0gOCRFIp+6AoPxSn+HEPpg09o9/VIK+7KjMOw+/om9nvzeLOkkkzuoYFk9kBlzqMAAcq7fh8JYWtbYrllfMHguNwrxbPBNdi8jv5XQe19FXjYhsYxwAkgdvDw8+3FK3CRkXQujAP+37/aZtLHydKHkjl+v0s83uspluGmliaIXDvIitjOC3I4OjagkeNOKSRhjDGuvlsClFVG8PLnC17lQdWlVRQhFCEUIRQhFCEUIRQhFCEUIRQhFCEUIRQhFCEUIRQhaDunsiWCJXF0LS4nwyJKqFJIxyGWGjZbOAc4I0pRVTMkcQWZmt3twPv/qb0sLo23zZXHnxClNqX96ns3uz4btOQeJS37mI+C1BFHA7WGUtPb7Hqp5HzDSWMOHYq10g7vxW/USwq0azqSYnzlCAp7cke9gjOhFXaCpfLma/W3HmqVdTsjyubpfgr/0a25TZsOdCxdvixx8gKU4i7NUO8PJNKBtoGq42MXFn0/fUmHQ9Jm8PVTTOy2Xl+mHPjrXOJxZJyeeq9hddizTpd2SWijuVH6s8D/dY+yfINp/aqfCZrOMZ46j372S/FIbtEg4Ks7obbs4lRLm1R248daVUhUPawOckHPIcvKr1XBO8kxvsLbdqp0s8LQGvbc81eby9uYpZHleKCwiwytEq8UoPuxrknB7CRjw55CtjIntAaC6Q8+Hb78Uze+RriXEBg5cexQ30yO5VrzaOVt5D1NtDzIDEZlGNeIcPveB7MZsZHREQ0/WGrj6fr9qDO2QdLP1ToB6qAv8AcC4E80cAEix8JUllVmV8456ZGCDy+dW48RiLGufpf0VN+HyZyGa2UFtDYNzAcSwSL48ORpz1GR86tR1EUnVcFWfTys6zVG1OoEUIRQhFCEUIRQhFCEUIRQhFCEUIRQhdxxM3uqWwMnAJ079K8JA3XQaTsEvDs6VozKEPVKQpkOiAkgAEnTtHxrgysDspOvJdtie4ZgNOauWxNzRFKxuMSywqkwto9esj7WBIAfBBHCOZABOGFLZq4vaOj0BuLngfTv8AwmENEGOu/UjW3MLm42lDtb2ZeG3uhkQvkmJ1JJEb55Nrz7T/AHa9bFJR6t+JnHmO0e/yvHSsq9HfC7hy7vf6USm2L/Z7mEu8fD9R8OuOwpxZHD4rVgw01SM9r9u31/ag6aopzkJTKa7uL+5jWRzJI5CLkAAZPYAAABzPlUoZFTRktFgNVGXyVEgDjcrebK1WKJI091FCjyUYH5VlHvL3Fx4rTMaGtDRwU3s5MJnvOa0eFxZIMx46qpO67rL2/h4lyOY1/nXuJU/SxZhu3Xw4ohfldbmoO8tVljeNxlHUqw8DpWbY8scHN3CtvaHNLTxWDbwbFeyuTHIvEoOVJzwumfD4EDl861cE7Z48zf8AhWZngMElnDTzVnWc7WuFU4gsrZAzrkDhAGvLyKg8gozoTg0cv8NhPWe46e/dyrmb+W8cGN39+9FKneK3mtJbhrRHSzkVLdSSNGKqMjGF0CnGDyHdmoP40jJRGH2LxdysfyI3RmTJo06KB3VvZL3bMc0mMjiYgclVFIAHhkj4mrVVG2npCxvvVVKaR09UHuU3uLtma62lMzSM0KLKyKeSh3UKB2+7+VVq2BkNO0Aam1/orNHM+Wd1zprb6pzHu+lrYX8skaGRmnZONVPCqlljxkH73qKjNSZZo2tOml/X8KQU4iikcRrr+lBWItIdk281xarM0krpkHgfAL6lhqccOPXwq0/pn1TmRvtYA8+SrM6JlM1723v+0hFsC3ubS8uLZHTqmBjVmJIVURnU6nOvGQc55eVdmolilZHIb33+pt6LgU8UsT3xi1tvoLpCLd+0W1s555ZYxOZA5XDAcPFgqApOpCjt512amYyPYwA5bW93XIpoRGx7yRff3ZOdtbqWUMIkF2+ZImlhV098BcgZwOEnIGvfUcNZO9+Us2NjrsupqSBjMwfuLjtTHdbdZJ4XuLibqIFYIG0yWOO06Aaj58sVLVVbo3iONt3bqKmpGyNL5DYJ3HuJ/wBoNavLwr1RlSQLniXIGozoefb2eNcHEP8AwEobxsQpBQf+xjJ4XuozeDYttDEHgvEuGLAFAACFIJ4veOdQB61NTzyvdZ7MoUM9PHG27H3Smz92RJsya7y/HG+AunCUHBxNyzpxN/drySqy1LYuB89V7HSh1O6XiE93c2VaR2RvL1WkVpOrRFJHm2hGTo3byWoqiaZ03QwmxtcqWnhhbF0sovc2Ck9gbHsjeXsaxi4SJBJFxMeYHtICDqOIgZIPLt7YJ55xFG4nKTofQqaGGDpHtAvbUfhSO7tnayG1vIoFhDyPC8THjXVXwy8Q58SryA5nuqGofM3PC517AEHbkpoGROyytba9xZR0l1Js/Z8rW5CytfSRs5UE8KcWBqMYwo/vHvqcMbUzgP2ygqFznU8JLN8xCa7tXzXq7SiYDjni61VUYXij5Y9SnnjNd1EYgMThs028D7K4p5DOJGnci/v7JZtquLGxv49ZLZjBKM+8nYG81C+r5rkQjppIHbO1Hf78l0ZT0LJhu3Q/v3xSO8e6DXE8c1kvFDdDjzyVGOrcX2RrnHfxDGgrqnrREwsmOrdO9c1FGZHh8Wzte5Mt59sMsUljNwXDwuAlwfeC4BK9/FnC8+8HkKkpoAXCdnwgjUKOpmIaYXfERsVZ+jDdYxD6VMuHYYiU81U83PcWGg8M9+lLEqsPPRM2G/4VzD6UsHSO34LRYIuJgP8AOKXU8BmkDB7CZPdlF1NKMDFbBrQ0Bo2CXk31XterxRd9bcJyOR+VZvEaLondIzqn7H8f8V2GTMLHdQW8Gw4ruLq5R4qw95T3qf3cjVKCofC7M3/qJoGTNyuWObw7r3NkzEhmjII61M8JU6EPj3c9oOh8a0dPVxVA7eR9EgnpZYD2cx6pva7ZC2E1rwHikkRw+Rj2ceyR6c/Gu3QEztlvsCFw2cCF0dt1I7j3aQreTM6LILdljVmALM2vsjOuOEfGoa1jpCxgGlxdTUTmsD3k620Up0eS/R7O8ujyDRID/aGf21qDEB0srIu8+/opqA9HG+Q9nv7qwb5bY62wvuA+wkqQA95BQufixX+zVSjgyTx33IJ87K3VTZoZLcNPK6hb7bH0TZdjH1UUvXRyMRIucZIII7j+k+VWWQ9NUyOzEWI299irvl6GnY3Le/v1Uh0YTrFY/pOU10YxnlkxqB8SCPWocSaXzfDwbf7qTD3BsXxcTb7KJ6R7P6Pa2VuOSGfHkGXh+TVYw5/SSSSc7KHEG9HGxnemW/8ApFs5e60T5hf5VLQdaU//ANFRV3UjHYlNrtjYFmByM78XmDLz/wA9grmL/OeTyHoupT/8TLc/yrjsxuK42bxe+1i/F36iI6/Ol0gsyW22YeqYRm7o775fwss25NasyfRY5I1C+0JGySc8xqdMYp7A2UA9KQT2JJO6In/zFlpu7fDHZWVo6ki7jmLHHIOCwz3ZDY9KSVF3TSSj5SE5p7NiZGfmBUHbwoNjqs6F1tLw9cinU4LKQDkf96O0Vac538slhsXN09+CrBrf41n7NOvvxU5sWzgivrRrePqkubSQ8JJJ5xuM5J1AqrM+R8LxIblrh6hWYmRskaWCwcD6Jht2/WS2s7qAdXFbXQEkKhQqENjOAB5DwkqWCMtkkifqXN0PP36KOZ4cxkjNA06j371Tjatsks99YMyo0xS4gJ5F+BQw+KfAtXMTnMZHOBcC7T3X/a9la17nwnS9iPp+lBWliNky2k8zkSuZFmiBVv0ZyA6kdnunHafLFWnyGsa9jBoLWPbyVZkYpCx7jqb3HYutvXtlDZXMNvMZjcyiQKAQI8EN3DHLHfy7jXkEc75mvkbbKLd69nkhZE5rDfMb9ygtk7wXYt/odvxHiYkcAJkw3NVI91c5JPidatS00PSdNJ+lViqJsnRM/auO53R5wFZrvBYarDoVB73PJj4DTz5Uuq8SzDJF9fwmFJh+U55N+S0UDNKAC42G6a7KWs7fhHief8q1FDSCBmvWO/4VGWTOexOKvKJFCF4RnnXjmhwsdkA2Udc2RGq6ju7R/Os/V4Y5nxRajlxH581cjnB0cmRHYaUqdVrae4dlMSeqMbHtiPD/AIdV+VXY8QnZpe/f7uqclDC/W1u73ZV+66KUP6u5dfvoG/IrVtuLu+Zv3/6qrsKb8rlFXPRndpkRyxOp5jidCfMYI+dWG4rCesCPuoXYZKOq7RM7ndraiQGAo7Q54iitGwznOQAeLOakbVUjn57/ABeKjdTVQZktp4Jwm8+0II1SS1UxoAoEtu4AVRgDTA5CuDSU0jszX6nkQu/5VSxtnM0HYVBzbyubRLcKFKTGbrAdS2WPLkMFvkKtClaJTITuLWVZ1U4xhltje6cb570fTjCerKGNWB1yCWxnHhpXFHSfx8wve66q6oT5dLWSO9m2Y7k2/VhwIoFiPGAMlc6jDHQ5rqlgdFmzcTdc1UzZcuXgLJ7u7t+2Fq1pexu8XH1iFOat2jmMDnqPtGoqimlMglhNjaxUlPURiPo5RcbhPbffVDtQXLq6wpGY0RQCwXGmRkDOSTz7hrio3ULv43RA/ETclSCub0/SEaWsFSiq8WATw5541x34zzx2ZpnrZLtL9ivd70jOssYtgVt0VFKOq8ZC89QTjK4ApUzDGlpMnWN0zfiRDh0Y+EJlHvsqXVw6wccFzgyQSMPexgkHBGuudNc+AqQ0BdG1pdZzdiFwK4NkcQ27TuEqm8t1JdxXEVoxSFGSKJEcooYcJ1VddMdw0FeGlhbEY3P1OpOi9FRK6QPazQbBe2lhtNo7iNLXhiuXLMrhRji+zxsCMaeOgrx0lKHNc5+reX6XrWVJa4Bmjk9u9ydo3ciyXMsIYAKCSOIAEkD9GmDqTzNRsr6aFuWMH33lSPoqiVwc8j33J7F0X8TcU927ntwuv95mP5VEcWsLMZZSDDLm733UvZ9HFknvLJJ99z/Bw1Xfic7tiB4fm6nZh0DdxdWTZ2zIYFxDEkYPPhAGfM8z61TklfIbvN1bZGxgs0WT6KIsdBXUNPJMbMC9c8N3Una2oXXme/8AlWio6FkAudXc/wAKnJKX9ycVfUSKEIoQihCKEJGW2VuY17xzqrPRwzauGvPj77122Rzdk1fZ3c3xpZJg5+R319+inFRzCRaxcdgPkf51VfhdQ3YX7j+bKQTsKTaBh9U/CqzqWZu7D9F2HtPFJmoDpoV0ihCbXWz4pP1kUb/fRW/MV22V7eqSFw6NjusLqLutz7KQYNtGPuAof8BFTtrZ27PPn5qJ1JC7do8lWtsdF8TAm2kaM/Zf2l8s+8vnrV2HFnjSQX7vf4VOXC2HVhss821sOe1fhmQrnk3NW+6w0Plz7xTeGojmF2FKZqeSI2cEytrdpHCIpZmOAqjJJ8AKlc4NF3GwUTWlxsBqr3sTowlfDXMgiH2Ewz+p91fnSqbFWN0jF/fvkmkOFuOshsrjYbhWMWP0XWHvkYt8tF+VLpMQqH/Nbu93V9lDAzhfvU5a7Nhj/VxRp9xFX8hVV0r3dZxPirLY2N6osnVcLteUIXaxk8gT6GpGwyO6rSfArwuA3KVWzc9nxqyzDqh3y271wZmDilV2ce0gfOrTMHkPWcB9/wAKM1A4BOI7BRzyfOr0WFQM1dr77FG6dx20TlRjlpTBrQ0WaLBQk33XtdLxFCEUIRQhFCEUIRQhFCEUIRQheEV4Wg7ouk2tkP1RVd1HA7dgXYkeOKTaxTuI9TUDsLpzsLeJXYnekn2cOxvjVWTB2/I76+wuxUHiE1mtWXmNO8UtnoZodSLjmFM2Vrtkxv7KOaNo5UDo3NT+fgfEVXZI5jszTYrp7GvGVwuFG7ubsQWYbqgSzE5dsFsdig40UfPtqaoq5J7ZlDBTRw9VTaKScAZqBjHPOVouVOSBqU7j2eTzIHzppFhEjtXm33ULqgDZLrYL25NXmYTAN7n32KI1Dkqtqg+qPXX86sNoaduzB5+a4MrzxSioByAFWGxsb1QAuC4nddV2vEUIRQhFCEUIRQhFCEUIRQhFCEUIRQhFCEUIRQhFCEUIRQhFCEUIUfe2n1l9R+8UjxCgABliHePUK1DL8rk0hiLHApVBA6Z4Y3/ine4NFypeGEKMD41qqenZA3K3/qoveXG5SlTrhFCEUIRQhFCEUIRQhFCEUIRQhFCEUIRQhFCEUIRQhFCEUIRQhFCEUIRQhFCEUIRQhIW0QXix31TpIGRZsvE+wpJHl1rperijRQhFCEUIRQhFCEUIRQhFCEUIRQhFCEUIX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2014" y="5831031"/>
            <a:ext cx="846470" cy="8889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21101" y="1718093"/>
            <a:ext cx="8065699" cy="3886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b="1" kern="1200" dirty="0">
                <a:solidFill>
                  <a:srgbClr val="002A6C"/>
                </a:solidFill>
                <a:latin typeface="Georgia" pitchFamily="18" charset="0"/>
              </a:rPr>
              <a:t>Areas of </a:t>
            </a:r>
            <a:r>
              <a:rPr lang="en-US" b="1" kern="1200" dirty="0" smtClean="0">
                <a:solidFill>
                  <a:srgbClr val="002A6C"/>
                </a:solidFill>
                <a:latin typeface="Georgia" pitchFamily="18" charset="0"/>
              </a:rPr>
              <a:t>focus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800" dirty="0" smtClean="0">
                <a:latin typeface="Georgia" panose="02040502050405020303" pitchFamily="18" charset="0"/>
              </a:rPr>
              <a:t>Supporting the government to implement decentralization, foster good governance, and strengthen the </a:t>
            </a:r>
            <a:r>
              <a:rPr lang="en-AU" sz="1800" dirty="0">
                <a:latin typeface="Georgia" panose="02040502050405020303" pitchFamily="18" charset="0"/>
              </a:rPr>
              <a:t>rule of </a:t>
            </a:r>
            <a:r>
              <a:rPr lang="en-AU" sz="1800" dirty="0" smtClean="0">
                <a:latin typeface="Georgia" panose="02040502050405020303" pitchFamily="18" charset="0"/>
              </a:rPr>
              <a:t>law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800" dirty="0">
                <a:latin typeface="Georgia" panose="02040502050405020303" pitchFamily="18" charset="0"/>
              </a:rPr>
              <a:t>Accelerating economic growth, through a focus on agriculture, nutrition, education, and climate change adaptation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800" dirty="0" smtClean="0">
                <a:latin typeface="Georgia" panose="02040502050405020303" pitchFamily="18" charset="0"/>
              </a:rPr>
              <a:t>Supporting the Ministry of Health in expanding maternal and child health services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Georgia" panose="02040502050405020303" pitchFamily="18" charset="0"/>
              </a:rPr>
              <a:t>Building human </a:t>
            </a:r>
            <a:r>
              <a:rPr lang="en-US" sz="1800" dirty="0">
                <a:latin typeface="Georgia" panose="02040502050405020303" pitchFamily="18" charset="0"/>
              </a:rPr>
              <a:t>leadership capacity through four scholarship programs</a:t>
            </a:r>
            <a:endParaRPr lang="en-AU" sz="1800" b="1" kern="1200" dirty="0">
              <a:solidFill>
                <a:srgbClr val="002A6C"/>
              </a:solidFill>
              <a:latin typeface="Georgia" pitchFamily="18" charset="0"/>
            </a:endParaRP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800" dirty="0" smtClean="0">
                <a:latin typeface="Georgia" panose="02040502050405020303" pitchFamily="18" charset="0"/>
              </a:rPr>
              <a:t>Continuing to build the professionalism and capacity of security forces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Preparing to support Timor-Leste’s integration into ASEAN to facilitate increased international trade, direct foreign investment, and economic integration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U" sz="1800" dirty="0" smtClean="0">
              <a:latin typeface="Georgia" panose="020405020504050203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403" y="162464"/>
            <a:ext cx="7772400" cy="6096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600" kern="1200" dirty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United States and Timor-Leste:</a:t>
            </a:r>
            <a:br>
              <a:rPr lang="en-US" sz="2600" kern="1200" dirty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</a:br>
            <a:r>
              <a:rPr lang="en-US" sz="2600" kern="1200" dirty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Considerations for </a:t>
            </a:r>
            <a:r>
              <a:rPr lang="en-US" sz="2600" kern="1200" dirty="0" smtClean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2014</a:t>
            </a:r>
            <a:endParaRPr lang="en-US" sz="2600" kern="1200" dirty="0">
              <a:solidFill>
                <a:srgbClr val="002A6C"/>
              </a:solidFill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97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90114" y="1588696"/>
            <a:ext cx="7988060" cy="3886200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None/>
            </a:pPr>
            <a:r>
              <a:rPr lang="en-AU" b="1" kern="1200" dirty="0" smtClean="0">
                <a:solidFill>
                  <a:srgbClr val="002A6C"/>
                </a:solidFill>
                <a:latin typeface="Georgia" pitchFamily="18" charset="0"/>
              </a:rPr>
              <a:t>Collaboration </a:t>
            </a:r>
            <a:r>
              <a:rPr lang="en-AU" b="1" kern="1200" dirty="0">
                <a:solidFill>
                  <a:srgbClr val="002A6C"/>
                </a:solidFill>
                <a:latin typeface="Georgia" pitchFamily="18" charset="0"/>
              </a:rPr>
              <a:t>for Aid Effectiveness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Launched USAID’s five-year Country Development Cooperation </a:t>
            </a:r>
            <a:r>
              <a:rPr lang="en-US" sz="1800" dirty="0" smtClean="0">
                <a:latin typeface="Georgia" panose="02040502050405020303" pitchFamily="18" charset="0"/>
              </a:rPr>
              <a:t>Strategy—which is </a:t>
            </a:r>
            <a:r>
              <a:rPr lang="en-AU" sz="1800" dirty="0" smtClean="0">
                <a:latin typeface="Georgia" panose="02040502050405020303" pitchFamily="18" charset="0"/>
              </a:rPr>
              <a:t>aligned </a:t>
            </a:r>
            <a:r>
              <a:rPr lang="en-AU" sz="1800" dirty="0">
                <a:latin typeface="Georgia" panose="02040502050405020303" pitchFamily="18" charset="0"/>
              </a:rPr>
              <a:t>with Timor-Leste’s Strategic Development Plan, the Dili Declaration, and the New </a:t>
            </a:r>
            <a:r>
              <a:rPr lang="en-AU" sz="1800" dirty="0" smtClean="0">
                <a:latin typeface="Georgia" panose="02040502050405020303" pitchFamily="18" charset="0"/>
              </a:rPr>
              <a:t>Deal—</a:t>
            </a:r>
            <a:r>
              <a:rPr lang="en-US" sz="1800" dirty="0" smtClean="0">
                <a:latin typeface="Georgia" panose="02040502050405020303" pitchFamily="18" charset="0"/>
              </a:rPr>
              <a:t>in </a:t>
            </a:r>
            <a:r>
              <a:rPr lang="en-US" sz="1800" dirty="0">
                <a:latin typeface="Georgia" panose="02040502050405020303" pitchFamily="18" charset="0"/>
              </a:rPr>
              <a:t>September </a:t>
            </a:r>
            <a:r>
              <a:rPr lang="en-US" sz="1800" dirty="0" smtClean="0">
                <a:latin typeface="Georgia" panose="02040502050405020303" pitchFamily="18" charset="0"/>
              </a:rPr>
              <a:t>2013. 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Georgia" panose="02040502050405020303" pitchFamily="18" charset="0"/>
              </a:rPr>
              <a:t>Signed a five-year Development Objective Agreement</a:t>
            </a:r>
            <a:r>
              <a:rPr lang="en-AU" sz="1800" dirty="0" smtClean="0">
                <a:latin typeface="Georgia" panose="02040502050405020303" pitchFamily="18" charset="0"/>
              </a:rPr>
              <a:t> </a:t>
            </a:r>
            <a:r>
              <a:rPr lang="en-US" sz="1800" dirty="0" smtClean="0">
                <a:latin typeface="Georgia" panose="02040502050405020303" pitchFamily="18" charset="0"/>
              </a:rPr>
              <a:t>with the Ministry of Finance in March 2014 for up to $73 million, subject to congressional approval. 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800" dirty="0" smtClean="0">
                <a:latin typeface="Georgia" panose="02040502050405020303" pitchFamily="18" charset="0"/>
              </a:rPr>
              <a:t>Participate as an active members in the Development Policy Coordination Mechanism sector and sub-sector working groups and the development partner coordination groups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800" dirty="0" smtClean="0">
                <a:latin typeface="Georgia" panose="02040502050405020303" pitchFamily="18" charset="0"/>
              </a:rPr>
              <a:t>Continue active partnerships with Australian Department of Foreign Affairs and Trade, New Zealand Aid Programme, and private sector partners</a:t>
            </a:r>
          </a:p>
          <a:p>
            <a:pPr lvl="1" eaLnBrk="1" hangingPunct="1"/>
            <a:endParaRPr lang="en-AU" sz="1800" dirty="0" smtClean="0">
              <a:latin typeface="Georgia" panose="02040502050405020303" pitchFamily="18" charset="0"/>
            </a:endParaRPr>
          </a:p>
          <a:p>
            <a:pPr lvl="1" eaLnBrk="1" hangingPunct="1"/>
            <a:endParaRPr lang="en-US" sz="1800" dirty="0" smtClean="0">
              <a:latin typeface="Georgia" panose="02040502050405020303" pitchFamily="18" charset="0"/>
            </a:endParaRPr>
          </a:p>
          <a:p>
            <a:pPr lvl="1" eaLnBrk="1" hangingPunct="1"/>
            <a:endParaRPr lang="en-US" sz="1800" dirty="0" smtClean="0">
              <a:latin typeface="Georgia" panose="02040502050405020303" pitchFamily="18" charset="0"/>
            </a:endParaRPr>
          </a:p>
          <a:p>
            <a:pPr eaLnBrk="1" hangingPunct="1"/>
            <a:endParaRPr lang="en-US" sz="1800" dirty="0" smtClean="0">
              <a:latin typeface="Georgia" panose="020405020504050203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777" y="110706"/>
            <a:ext cx="7772400" cy="6096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600" kern="1200" dirty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United States and Timor-Leste:</a:t>
            </a:r>
            <a:br>
              <a:rPr lang="en-US" sz="2600" kern="1200" dirty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</a:br>
            <a:r>
              <a:rPr lang="en-US" sz="2600" kern="1200" dirty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Considerations for </a:t>
            </a:r>
            <a:r>
              <a:rPr lang="en-US" sz="2600" kern="1200" dirty="0" smtClean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2014</a:t>
            </a:r>
            <a:endParaRPr lang="en-US" sz="2600" kern="1200" dirty="0">
              <a:solidFill>
                <a:srgbClr val="002A6C"/>
              </a:solidFill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55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804386"/>
              </p:ext>
            </p:extLst>
          </p:nvPr>
        </p:nvGraphicFramePr>
        <p:xfrm>
          <a:off x="763438" y="1286773"/>
          <a:ext cx="7771491" cy="54594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8391"/>
                <a:gridCol w="644660"/>
                <a:gridCol w="707972"/>
                <a:gridCol w="1229666"/>
                <a:gridCol w="3680802"/>
              </a:tblGrid>
              <a:tr h="3536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latin typeface="Georgia" panose="02040502050405020303" pitchFamily="18" charset="0"/>
                        </a:rPr>
                        <a:t>Project 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latin typeface="Georgia" panose="02040502050405020303" pitchFamily="18" charset="0"/>
                        </a:rPr>
                        <a:t>Project period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latin typeface="Georgia" panose="02040502050405020303" pitchFamily="18" charset="0"/>
                        </a:rPr>
                        <a:t>Total </a:t>
                      </a:r>
                      <a:r>
                        <a:rPr lang="en-US" sz="1200" b="1" u="none" strike="noStrike" dirty="0" smtClean="0">
                          <a:latin typeface="Georgia" panose="02040502050405020303" pitchFamily="18" charset="0"/>
                        </a:rPr>
                        <a:t>Estimated</a:t>
                      </a:r>
                      <a:r>
                        <a:rPr lang="en-US" sz="1200" b="1" u="none" strike="noStrike" baseline="0" dirty="0" smtClean="0"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latin typeface="Georgia" panose="02040502050405020303" pitchFamily="18" charset="0"/>
                        </a:rPr>
                        <a:t> Funding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latin typeface="Georgia" panose="02040502050405020303" pitchFamily="18" charset="0"/>
                        </a:rPr>
                        <a:t>Description</a:t>
                      </a:r>
                    </a:p>
                    <a:p>
                      <a:pPr algn="ctr" fontAlgn="b"/>
                      <a:endParaRPr lang="en-US" sz="1200" b="0" u="none" strike="noStrike" dirty="0" smtClean="0">
                        <a:latin typeface="Georgia" panose="02040502050405020303" pitchFamily="18" charset="0"/>
                      </a:endParaRPr>
                    </a:p>
                    <a:p>
                      <a:pPr algn="ctr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8393" marR="8393" marT="9526" marB="0" anchor="b"/>
                </a:tc>
              </a:tr>
              <a:tr h="3019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Start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End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1094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 kern="120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Development Objective Agreement</a:t>
                      </a:r>
                      <a:endParaRPr lang="en-US" sz="1200" b="0" u="none" strike="noStrike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</a:rPr>
                        <a:t>Feb-14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</a:rPr>
                        <a:t>Feb-18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  <a:cs typeface="Arial" pitchFamily="34" charset="0"/>
                        </a:rPr>
                        <a:t>Up to $73 million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</a:rPr>
                        <a:t>Activities under this agreement will focus on accelerating economic growth and increasing the government’s capacity to deliver responsive health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</a:rPr>
                        <a:t> and governance related services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</a:tr>
              <a:tr h="11094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Assistance Agreement in Governing Justly and Democratically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Sep-09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Sep-14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$21 million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Activities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under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this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agreement focus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on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rule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of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law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good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g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overnance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, and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civil society, to strengthen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justice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institutions, increase citizens’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access to justice, improve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governance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, and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improve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people's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participation in the justice sector.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</a:tr>
              <a:tr h="6718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Assistance Agreement in Investing in People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Sep-09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Sep-14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$29 million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Activities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under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this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agreement focus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on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maternal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and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child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h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ealth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family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p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lanning, and education.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</a:tr>
              <a:tr h="8906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Assistance Agreement in Economic Growth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Sep-09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Sep-14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$34 million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Activities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under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this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agreement focus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on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agriculture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private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s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ector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c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apacity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d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evelopment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, and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the environment</a:t>
                      </a:r>
                      <a:r>
                        <a:rPr lang="en-US" sz="1200" b="0" u="none" strike="noStrike" baseline="0" dirty="0" smtClean="0">
                          <a:latin typeface="Georgia" panose="02040502050405020303" pitchFamily="18" charset="0"/>
                        </a:rPr>
                        <a:t> to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increase income generation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and accelerate economic growth.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</a:tr>
              <a:tr h="1022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Assistance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Agreement for Millennium Challenge Corporation</a:t>
                      </a:r>
                      <a:r>
                        <a:rPr lang="en-US" sz="1200" b="0" u="none" strike="noStrike" baseline="0" dirty="0" smtClean="0"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Threshold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Program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Sep-10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Sep-14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$11 million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8393" marR="8393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Activities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under this agreement focus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on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anti-corruption </a:t>
                      </a:r>
                      <a:r>
                        <a:rPr lang="en-US" sz="1200" b="0" u="none" strike="noStrike" dirty="0">
                          <a:latin typeface="Georgia" panose="02040502050405020303" pitchFamily="18" charset="0"/>
                        </a:rPr>
                        <a:t>and </a:t>
                      </a:r>
                      <a:r>
                        <a:rPr lang="en-US" sz="1200" b="0" u="none" strike="noStrike" dirty="0" smtClean="0">
                          <a:latin typeface="Georgia" panose="02040502050405020303" pitchFamily="18" charset="0"/>
                        </a:rPr>
                        <a:t>improving  immunization coverage.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393" marR="8393" marT="9526" marB="0" anchor="ctr"/>
                </a:tc>
              </a:tr>
            </a:tbl>
          </a:graphicData>
        </a:graphic>
      </p:graphicFrame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194758" y="248728"/>
            <a:ext cx="7772400" cy="609600"/>
          </a:xfrm>
        </p:spPr>
        <p:txBody>
          <a:bodyPr/>
          <a:lstStyle/>
          <a:p>
            <a:pPr eaLnBrk="1" hangingPunct="1"/>
            <a:r>
              <a:rPr lang="en-US" sz="2500" b="1" dirty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USAID Bilateral </a:t>
            </a:r>
            <a:r>
              <a:rPr lang="en-US" sz="2500" b="1" dirty="0" smtClean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Assistance </a:t>
            </a:r>
            <a:r>
              <a:rPr lang="en-US" sz="2500" b="1" dirty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Agreements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354864"/>
              </p:ext>
            </p:extLst>
          </p:nvPr>
        </p:nvGraphicFramePr>
        <p:xfrm>
          <a:off x="677174" y="1250830"/>
          <a:ext cx="7871603" cy="54984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93498"/>
                <a:gridCol w="1905829"/>
                <a:gridCol w="1832523"/>
                <a:gridCol w="678372"/>
                <a:gridCol w="646981"/>
                <a:gridCol w="914400"/>
              </a:tblGrid>
              <a:tr h="3088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</a:rPr>
                        <a:t>Project Name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</a:rPr>
                        <a:t>Implementing 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latin typeface="Georgia" panose="02040502050405020303" pitchFamily="18" charset="0"/>
                        </a:rPr>
                        <a:t>Partner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</a:rPr>
                        <a:t>Areas </a:t>
                      </a:r>
                      <a:r>
                        <a:rPr lang="en-US" sz="1200" u="none" strike="noStrike" dirty="0" smtClean="0">
                          <a:solidFill>
                            <a:schemeClr val="bg1"/>
                          </a:solidFill>
                          <a:latin typeface="Georgia" panose="02040502050405020303" pitchFamily="18" charset="0"/>
                        </a:rPr>
                        <a:t>Benefited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</a:rPr>
                        <a:t>Project </a:t>
                      </a:r>
                      <a:r>
                        <a:rPr lang="en-US" sz="1100" u="none" strike="noStrike" dirty="0" smtClean="0">
                          <a:solidFill>
                            <a:schemeClr val="bg1"/>
                          </a:solidFill>
                          <a:latin typeface="Georgia" panose="02040502050405020303" pitchFamily="18" charset="0"/>
                        </a:rPr>
                        <a:t>Period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</a:rPr>
                        <a:t>Total Funding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1000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Start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End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18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Consolidating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Cooperative Agribusiness Recovery in Timor-Leste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 Cooperative Business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Association</a:t>
                      </a:r>
                    </a:p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(Funded in part by NZAID)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Liquica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, Aileu, Ermera,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Covalima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, Manufahi,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Baucau, Oecusse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and Bobonaro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Oct-10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Sep-14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$10,200,000</a:t>
                      </a:r>
                      <a:endParaRPr lang="en-US" sz="1200" b="0" i="0" u="none" strike="noStrike" dirty="0" smtClean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612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Developing Agricultural Communities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Development Alternatives, Inc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. (Funded in part by ConocoPhillips)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Dili and Aileu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Jul-10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Feb-15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$8,279,087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577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Sustainable Management of Natural Resources and Biodiversity Conservation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 Oceanic and Atmospheric Administration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Dili, Liquica, Bobonaro, 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Manatuto, Baucau, Lautem, and Oecusse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April -12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Sept-15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$1,000,000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543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Disaster Risk Reduction </a:t>
                      </a:r>
                      <a:b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</a:b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International Organization for Migration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Bobonaro, Ermera, Baucau, Manatuto, and Lautem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Jan - 14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Dec-15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$ 518,000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2932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Effective Seed Storage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Mercy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Corps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Aug-10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Feb-15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$ 247,000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6449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Enhancing Food and Nutrition Security and Reducing Disaster Risk Through the Promotion of Conservation Agriculture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Food and Agriculture Organization of the United Nations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Baucau, Ermera, Manatuto, and Manufahi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April-13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April-15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$ 1,200,000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5328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School Dropout Prevention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Pilot Project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CARE International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Manatuto,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Bobonaro,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Ermera, Viqueque, and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Liquica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Sep-10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Sep-15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$6,189,826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4088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Hillary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Clinton Scholarship Program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Institute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for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International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Education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Sept-12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Sept-17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$6,556,048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3605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All Children Reading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The Asia Foundation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Sept-12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Dec-14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$300,000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57355"/>
            <a:ext cx="7772400" cy="609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b="1" dirty="0" smtClean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USAID Economic Growth Activities</a:t>
            </a:r>
            <a:endParaRPr lang="en-US" sz="2600" b="1" dirty="0">
              <a:solidFill>
                <a:srgbClr val="002A6C"/>
              </a:solidFill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123335"/>
              </p:ext>
            </p:extLst>
          </p:nvPr>
        </p:nvGraphicFramePr>
        <p:xfrm>
          <a:off x="720306" y="1347159"/>
          <a:ext cx="7897483" cy="52655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12714"/>
                <a:gridCol w="1637320"/>
                <a:gridCol w="1882919"/>
                <a:gridCol w="632545"/>
                <a:gridCol w="603849"/>
                <a:gridCol w="828136"/>
              </a:tblGrid>
              <a:tr h="1950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Project 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Implementing </a:t>
                      </a:r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Partner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Areas </a:t>
                      </a:r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Benefited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latin typeface="Georgia" panose="02040502050405020303" pitchFamily="18" charset="0"/>
                        </a:rPr>
                        <a:t>Project Period</a:t>
                      </a:r>
                      <a:endParaRPr lang="en-US" sz="1100" dirty="0"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Total Funding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1879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Start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End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4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Conflict Mitigation Through Community-Oriented Policing (HAKOHAK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The Asia Foundation (Funded in part by NZAID)</a:t>
                      </a:r>
                      <a:endParaRPr lang="en-US" sz="1200" b="0" i="0" u="none" strike="noStrike" dirty="0" smtClean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Jan-09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Sept-15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$3,832,285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5554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Youth Engagement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to Promote Stability Project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Search for Common Ground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Apr-10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Apr-15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$2,100,000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549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Fostering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Meaningful  and Responsive Representation Project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International  Republican Institute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May-11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Sept-14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$3,400,000</a:t>
                      </a:r>
                      <a:endParaRPr lang="en-US" sz="1200" b="0" i="0" u="none" strike="noStrike" dirty="0" smtClean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5637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Accountability Strengthening in the Timor-Leste National Police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Secretary of State for Security and National Police of Timor-Leste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Dili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itchFamily="34" charset="0"/>
                        </a:rPr>
                        <a:t>Oct-13</a:t>
                      </a:r>
                      <a:endParaRPr lang="en-US" sz="1200" i="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itchFamily="34" charset="0"/>
                        </a:rPr>
                        <a:t>Feb-16</a:t>
                      </a:r>
                      <a:endParaRPr lang="en-US" sz="1200" i="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$600,000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5620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Civil Society Monitoring of Security-Sector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Development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Belun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Baucau, Aileu, Liquicia, Bobonaro, and Manatuto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itchFamily="34" charset="0"/>
                        </a:rPr>
                        <a:t>Sept-13</a:t>
                      </a:r>
                      <a:endParaRPr lang="en-US" sz="1200" i="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itchFamily="34" charset="0"/>
                        </a:rPr>
                        <a:t>Sept-16</a:t>
                      </a:r>
                      <a:endParaRPr lang="en-US" sz="1200" i="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$1,000,000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6648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Strengthening Decentralization in the Office of the Ombudsman for Human Rights and Justice (G2G)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The Office of the Ombudsman for Human Rights and Justice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Oecusse,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Baucau, Manufahi, and Bobonoro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May -13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Nov-14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$117,000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6116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To The Districts (Ba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Distrito)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Counterpart International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Oecusse; Baucau, Covalima, Liquicia, and Emera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Sep-13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</a:t>
                      </a:r>
                      <a:endParaRPr lang="en-US" sz="1200" i="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Sep-17</a:t>
                      </a:r>
                      <a:endParaRPr lang="en-US" sz="1200" i="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$6,000,000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654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Threshold Program for Anti Corruption: Monitoring and Evaluation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Social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Impact, Inc.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Mar-11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Sep-14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$703,094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 bwMode="auto">
          <a:xfrm>
            <a:off x="1207697" y="255916"/>
            <a:ext cx="850996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300" dirty="0" smtClean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USAID Democracy &amp; Governance Activities</a:t>
            </a:r>
            <a:endParaRPr lang="en-US" sz="2300" dirty="0">
              <a:solidFill>
                <a:srgbClr val="002A6C"/>
              </a:solidFill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328231"/>
              </p:ext>
            </p:extLst>
          </p:nvPr>
        </p:nvGraphicFramePr>
        <p:xfrm>
          <a:off x="659921" y="1459302"/>
          <a:ext cx="7771553" cy="2270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52579"/>
                <a:gridCol w="2198793"/>
                <a:gridCol w="1483618"/>
                <a:gridCol w="657791"/>
                <a:gridCol w="825828"/>
                <a:gridCol w="952944"/>
              </a:tblGrid>
              <a:tr h="5444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Project 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Implementing </a:t>
                      </a:r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Partner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Areas benefited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Project period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Total </a:t>
                      </a:r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Estimated Funding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1959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Start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End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49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 smtClean="0">
                          <a:latin typeface="Georgia" panose="02040502050405020303" pitchFamily="18" charset="0"/>
                        </a:rPr>
                        <a:t>Health Improvement Program (HADIAK)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John Snow Inc. </a:t>
                      </a:r>
                      <a:br>
                        <a:rPr lang="en-US" sz="1200" u="none" strike="noStrike" dirty="0" smtClean="0">
                          <a:latin typeface="Georgia" panose="02040502050405020303" pitchFamily="18" charset="0"/>
                        </a:rPr>
                      </a:br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(Funded in part</a:t>
                      </a:r>
                      <a:r>
                        <a:rPr lang="en-US" sz="1200" u="none" strike="noStrike" baseline="0" dirty="0" smtClean="0">
                          <a:latin typeface="Georgia" panose="02040502050405020303" pitchFamily="18" charset="0"/>
                        </a:rPr>
                        <a:t> by AusAID)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 smtClean="0">
                          <a:latin typeface="Georgia" panose="02040502050405020303" pitchFamily="18" charset="0"/>
                        </a:rPr>
                        <a:t>National, with special focus on Oecusse, Manatuto, and Emera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Oct-11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Sept-15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Georgia" panose="02040502050405020303" pitchFamily="18" charset="0"/>
                        </a:rPr>
                        <a:t>    </a:t>
                      </a:r>
                      <a:r>
                        <a:rPr lang="en-US" sz="1200" u="none" strike="noStrike" dirty="0" smtClean="0">
                          <a:effectLst/>
                          <a:latin typeface="Georgia" panose="02040502050405020303" pitchFamily="18" charset="0"/>
                        </a:rPr>
                        <a:t>$</a:t>
                      </a:r>
                      <a:r>
                        <a:rPr lang="en-US" sz="1200" u="none" strike="noStrike" kern="1200" dirty="0" smtClean="0">
                          <a:latin typeface="Georgia" panose="02040502050405020303" pitchFamily="18" charset="0"/>
                        </a:rPr>
                        <a:t>12,114,537 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8486" marR="8486" marT="9525" marB="0" anchor="ctr"/>
                </a:tc>
              </a:tr>
              <a:tr h="7649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Mobile Moms </a:t>
                      </a:r>
                      <a:b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(Liga Inan)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Health Alliance International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Manufahi and Ainaro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Oct-11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Sept-15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$1,750,000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 bwMode="auto">
          <a:xfrm>
            <a:off x="2260120" y="244415"/>
            <a:ext cx="850996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002A6C"/>
                </a:solidFill>
                <a:latin typeface="Georgia" pitchFamily="18" charset="0"/>
                <a:ea typeface="+mn-ea"/>
                <a:cs typeface="+mn-cs"/>
              </a:rPr>
              <a:t>USAID Health Activities</a:t>
            </a:r>
            <a:endParaRPr lang="en-US" sz="2600" dirty="0">
              <a:solidFill>
                <a:srgbClr val="002A6C"/>
              </a:solidFill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3193"/>
              </p:ext>
            </p:extLst>
          </p:nvPr>
        </p:nvGraphicFramePr>
        <p:xfrm>
          <a:off x="379562" y="1518250"/>
          <a:ext cx="8384876" cy="515666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16952"/>
                <a:gridCol w="2748346"/>
                <a:gridCol w="1216325"/>
                <a:gridCol w="636524"/>
                <a:gridCol w="671543"/>
                <a:gridCol w="995186"/>
              </a:tblGrid>
              <a:tr h="2304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Project Name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Implementing Agency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Areas </a:t>
                      </a:r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Benefited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Project Period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Total Funding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1879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From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To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Resident Legal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Adviser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U.S. Department 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of Justice Overseas Prosecution, Assistance and Training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Jun-08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Sep-14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$3,661,320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381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English Access Micro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Scholarship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U.S. Department of State,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with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Lorosae 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English Language Institutes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Feb-09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May-15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$253,920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81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U.S.-Timor-Leste Scholarship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Program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U.S. Department of State, </a:t>
                      </a:r>
                    </a:p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with East 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West Center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Jan-10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Dec-13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$2,365,250</a:t>
                      </a:r>
                    </a:p>
                  </a:txBody>
                  <a:tcPr marL="0" marR="0" marT="0" marB="0" anchor="ctr"/>
                </a:tc>
              </a:tr>
              <a:tr h="381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Fulbright-SERN Scholars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U.S. Department of State, with Institute 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for International Education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Jan-10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Dec-14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$640,713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381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Ambassador's Fund for Small Grant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Programs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U.S.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Department of State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Jan-09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Sep-14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$415,834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81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International Military Education and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Training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U.S. Office of Defense Cooperation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 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Jan-09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Dec-13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 $ 1,617,000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751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Humanitarian Assistance funds for U.S. Navy Construction Battalion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(Seabees) Detachment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U.S.</a:t>
                      </a:r>
                      <a:r>
                        <a:rPr lang="en-US" sz="1200" u="none" strike="noStrike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Navy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National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Jan-09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Dec-13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$12,500,000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381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Mud</a:t>
                      </a:r>
                      <a:r>
                        <a:rPr lang="en-US" sz="1200" u="none" strike="noStrike" baseline="0" dirty="0" smtClean="0">
                          <a:latin typeface="Georgia" panose="02040502050405020303" pitchFamily="18" charset="0"/>
                        </a:rPr>
                        <a:t> Crab and Milkfish Cultivation project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U.S.</a:t>
                      </a:r>
                      <a:r>
                        <a:rPr lang="en-US" sz="1200" u="none" strike="noStrike" baseline="0" dirty="0" smtClean="0">
                          <a:latin typeface="Georgia" panose="02040502050405020303" pitchFamily="18" charset="0"/>
                        </a:rPr>
                        <a:t> Department of Agriculture, </a:t>
                      </a:r>
                    </a:p>
                    <a:p>
                      <a:pPr algn="l" fontAlgn="ctr"/>
                      <a:r>
                        <a:rPr lang="en-US" sz="1200" u="none" strike="noStrike" baseline="0" dirty="0" smtClean="0">
                          <a:latin typeface="Georgia" panose="02040502050405020303" pitchFamily="18" charset="0"/>
                        </a:rPr>
                        <a:t>with </a:t>
                      </a:r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ADCI/VOCA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latin typeface="Georgia" panose="02040502050405020303" pitchFamily="18" charset="0"/>
                        </a:rPr>
                        <a:t>National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Oct-10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Sep-14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latin typeface="Georgia" panose="02040502050405020303" pitchFamily="18" charset="0"/>
                        </a:rPr>
                        <a:t>$4,300,000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</a:tr>
              <a:tr h="46982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dirty="0" smtClean="0">
                          <a:latin typeface="Georgia" panose="02040502050405020303" pitchFamily="18" charset="0"/>
                        </a:rPr>
                        <a:t>Supporting Police, Sustaining Peace</a:t>
                      </a:r>
                      <a:endParaRPr lang="en-US" sz="1200" b="0" i="0" u="none" strike="noStrike" kern="1200" dirty="0" smtClean="0">
                        <a:solidFill>
                          <a:srgbClr val="000000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0" marR="77996"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Georgia" panose="02040502050405020303" pitchFamily="18" charset="0"/>
                        </a:rPr>
                        <a:t>U.S.</a:t>
                      </a:r>
                      <a:r>
                        <a:rPr lang="en-US" sz="1200" baseline="0" dirty="0" smtClean="0">
                          <a:latin typeface="Georgia" panose="02040502050405020303" pitchFamily="18" charset="0"/>
                        </a:rPr>
                        <a:t> Department of State</a:t>
                      </a:r>
                      <a:endParaRPr lang="en-US" sz="1200" dirty="0"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0" marR="77996"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dirty="0" smtClean="0">
                          <a:latin typeface="Georgia" panose="02040502050405020303" pitchFamily="18" charset="0"/>
                        </a:rPr>
                        <a:t>National </a:t>
                      </a:r>
                      <a:endParaRPr lang="en-US" sz="1200" b="0" i="0" u="none" strike="noStrike" kern="1200" dirty="0" smtClean="0">
                        <a:solidFill>
                          <a:srgbClr val="000000"/>
                        </a:solidFill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0" marR="77996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Georgia" panose="02040502050405020303" pitchFamily="18" charset="0"/>
                        </a:rPr>
                        <a:t>Aug-11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77996" marR="77996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Georgia" panose="02040502050405020303" pitchFamily="18" charset="0"/>
                        </a:rPr>
                        <a:t>Dec-15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77996" marR="77996"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Georgia" panose="02040502050405020303" pitchFamily="18" charset="0"/>
                        </a:rPr>
                        <a:t>$9,200,000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77996" marR="77996" marT="45714" marB="45714"/>
                </a:tc>
              </a:tr>
              <a:tr h="46982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Strengthening Government of Timor-Leste Capacity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for Disaster Management </a:t>
                      </a:r>
                    </a:p>
                  </a:txBody>
                  <a:tcPr marL="0" marR="77996" marT="45714" marB="45714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Georgia" panose="02040502050405020303" pitchFamily="18" charset="0"/>
                          <a:cs typeface="Arial" pitchFamily="34" charset="0"/>
                        </a:rPr>
                        <a:t>U.S. Forest</a:t>
                      </a:r>
                      <a:r>
                        <a:rPr lang="en-US" sz="1200" baseline="0" dirty="0" smtClean="0">
                          <a:latin typeface="Georgia" panose="02040502050405020303" pitchFamily="18" charset="0"/>
                          <a:cs typeface="Arial" pitchFamily="34" charset="0"/>
                        </a:rPr>
                        <a:t> Service</a:t>
                      </a:r>
                      <a:endParaRPr lang="en-US" sz="1200" dirty="0"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0" marR="77996"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National</a:t>
                      </a:r>
                    </a:p>
                  </a:txBody>
                  <a:tcPr marL="0" marR="77996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itchFamily="34" charset="0"/>
                        </a:rPr>
                        <a:t>Apr-14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77996" marR="77996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itchFamily="34" charset="0"/>
                        </a:rPr>
                        <a:t>Apr-17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77996" marR="77996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 pitchFamily="34" charset="0"/>
                        </a:rPr>
                        <a:t>$1,200,000</a:t>
                      </a:r>
                      <a:endParaRPr lang="en-US" sz="1200" dirty="0">
                        <a:solidFill>
                          <a:schemeClr val="tx1"/>
                        </a:solidFill>
                        <a:latin typeface="Georgia" panose="02040502050405020303" pitchFamily="18" charset="0"/>
                        <a:cs typeface="Arial" pitchFamily="34" charset="0"/>
                      </a:endParaRPr>
                    </a:p>
                  </a:txBody>
                  <a:tcPr marL="77996" marR="77996" marT="45714" marB="45714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138" y="248730"/>
            <a:ext cx="5891842" cy="6096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600" dirty="0">
                <a:solidFill>
                  <a:srgbClr val="002A6C"/>
                </a:solidFill>
                <a:latin typeface="Georgia" pitchFamily="18" charset="0"/>
              </a:rPr>
              <a:t>Other U.S. Government </a:t>
            </a:r>
            <a:r>
              <a:rPr lang="en-US" sz="2600" dirty="0" smtClean="0">
                <a:solidFill>
                  <a:srgbClr val="002A6C"/>
                </a:solidFill>
                <a:latin typeface="Georgia" pitchFamily="18" charset="0"/>
              </a:rPr>
              <a:t>Activities</a:t>
            </a:r>
            <a:endParaRPr lang="en-US" sz="2600" b="1" dirty="0">
              <a:solidFill>
                <a:srgbClr val="002A6C"/>
              </a:solidFill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75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Blank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9_Blank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18024</TotalTime>
  <Words>1073</Words>
  <Application>Microsoft Office PowerPoint</Application>
  <PresentationFormat>On-screen Show (4:3)</PresentationFormat>
  <Paragraphs>269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8_Blank</vt:lpstr>
      <vt:lpstr>9_Blank</vt:lpstr>
      <vt:lpstr>The U.S. and Timor-Leste:   A Permanent Partnership</vt:lpstr>
      <vt:lpstr>United States and Timor-Leste: Considerations for 2014</vt:lpstr>
      <vt:lpstr>United States and Timor-Leste: Considerations for 2014</vt:lpstr>
      <vt:lpstr>USAID Bilateral Assistance Agreements</vt:lpstr>
      <vt:lpstr>USAID Economic Growth Activities</vt:lpstr>
      <vt:lpstr>PowerPoint Presentation</vt:lpstr>
      <vt:lpstr>PowerPoint Presentation</vt:lpstr>
      <vt:lpstr>Other U.S. Government Activities</vt:lpstr>
    </vt:vector>
  </TitlesOfParts>
  <Company>U.S. Department of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United States and Timor-Leste:  Permanent Partnership</dc:title>
  <dc:creator>ferginjr</dc:creator>
  <cp:lastModifiedBy>USAID</cp:lastModifiedBy>
  <cp:revision>186</cp:revision>
  <cp:lastPrinted>2014-08-05T05:22:21Z</cp:lastPrinted>
  <dcterms:created xsi:type="dcterms:W3CDTF">2011-07-08T04:09:55Z</dcterms:created>
  <dcterms:modified xsi:type="dcterms:W3CDTF">2014-08-07T04:53:18Z</dcterms:modified>
</cp:coreProperties>
</file>