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1114" r:id="rId2"/>
    <p:sldId id="1228" r:id="rId3"/>
    <p:sldId id="1229" r:id="rId4"/>
    <p:sldId id="1277" r:id="rId5"/>
    <p:sldId id="1230" r:id="rId6"/>
    <p:sldId id="1232" r:id="rId7"/>
    <p:sldId id="1233" r:id="rId8"/>
    <p:sldId id="1235" r:id="rId9"/>
    <p:sldId id="1236" r:id="rId10"/>
    <p:sldId id="1237" r:id="rId11"/>
    <p:sldId id="1238" r:id="rId12"/>
    <p:sldId id="1239" r:id="rId13"/>
    <p:sldId id="1240" r:id="rId14"/>
    <p:sldId id="1241" r:id="rId15"/>
    <p:sldId id="1242" r:id="rId16"/>
    <p:sldId id="1245" r:id="rId17"/>
    <p:sldId id="1246" r:id="rId18"/>
    <p:sldId id="1247" r:id="rId19"/>
    <p:sldId id="1248" r:id="rId20"/>
    <p:sldId id="1249" r:id="rId21"/>
    <p:sldId id="1250" r:id="rId22"/>
    <p:sldId id="1251" r:id="rId23"/>
    <p:sldId id="1252" r:id="rId24"/>
    <p:sldId id="1253" r:id="rId25"/>
    <p:sldId id="1254" r:id="rId26"/>
    <p:sldId id="1256" r:id="rId27"/>
    <p:sldId id="1257" r:id="rId28"/>
    <p:sldId id="1258" r:id="rId29"/>
    <p:sldId id="1259" r:id="rId30"/>
    <p:sldId id="1260" r:id="rId31"/>
    <p:sldId id="1261" r:id="rId32"/>
    <p:sldId id="1263" r:id="rId33"/>
    <p:sldId id="1264" r:id="rId34"/>
    <p:sldId id="1269" r:id="rId35"/>
    <p:sldId id="1270" r:id="rId36"/>
    <p:sldId id="1273" r:id="rId37"/>
    <p:sldId id="1274" r:id="rId38"/>
    <p:sldId id="1275" r:id="rId39"/>
    <p:sldId id="127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00"/>
    <a:srgbClr val="66FFFF"/>
    <a:srgbClr val="FFFF66"/>
    <a:srgbClr val="0099FF"/>
    <a:srgbClr val="00CC00"/>
    <a:srgbClr val="0033CC"/>
    <a:srgbClr val="33CC33"/>
    <a:srgbClr val="990099"/>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26" autoAdjust="0"/>
    <p:restoredTop sz="84560" autoAdjust="0"/>
  </p:normalViewPr>
  <p:slideViewPr>
    <p:cSldViewPr snapToGrid="0">
      <p:cViewPr varScale="1">
        <p:scale>
          <a:sx n="63" d="100"/>
          <a:sy n="63" d="100"/>
        </p:scale>
        <p:origin x="408" y="66"/>
      </p:cViewPr>
      <p:guideLst/>
    </p:cSldViewPr>
  </p:slideViewPr>
  <p:outlineViewPr>
    <p:cViewPr>
      <p:scale>
        <a:sx n="33" d="100"/>
        <a:sy n="33" d="100"/>
      </p:scale>
      <p:origin x="0" y="-48"/>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FCD59-5049-4901-BC25-D36FABF1677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376EAD41-084D-4C68-9732-8DA4C62E1144}">
      <dgm:prSet phldrT="[Text]" custT="1"/>
      <dgm:spPr/>
      <dgm:t>
        <a:bodyPr/>
        <a:lstStyle/>
        <a:p>
          <a:r>
            <a:rPr lang="en-US" sz="2400" b="1" dirty="0">
              <a:effectLst>
                <a:outerShdw blurRad="38100" dist="38100" dir="2700000" algn="tl">
                  <a:srgbClr val="000000">
                    <a:alpha val="43137"/>
                  </a:srgbClr>
                </a:outerShdw>
              </a:effectLst>
            </a:rPr>
            <a:t>Group 1: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High Importance / Low Influence</a:t>
          </a:r>
          <a:endParaRPr lang="en-GB" sz="2400" b="1" dirty="0">
            <a:effectLst>
              <a:outerShdw blurRad="38100" dist="38100" dir="2700000" algn="tl">
                <a:srgbClr val="000000">
                  <a:alpha val="43137"/>
                </a:srgbClr>
              </a:outerShdw>
            </a:effectLst>
          </a:endParaRPr>
        </a:p>
      </dgm:t>
    </dgm:pt>
    <dgm:pt modelId="{3492CFBB-6D28-487D-939B-566405701ACA}" type="parTrans" cxnId="{14B94402-234C-4485-B3BF-A8B27555395E}">
      <dgm:prSet/>
      <dgm:spPr/>
      <dgm:t>
        <a:bodyPr/>
        <a:lstStyle/>
        <a:p>
          <a:endParaRPr lang="en-GB" sz="2400" b="1">
            <a:effectLst>
              <a:outerShdw blurRad="38100" dist="38100" dir="2700000" algn="tl">
                <a:srgbClr val="000000">
                  <a:alpha val="43137"/>
                </a:srgbClr>
              </a:outerShdw>
            </a:effectLst>
          </a:endParaRPr>
        </a:p>
      </dgm:t>
    </dgm:pt>
    <dgm:pt modelId="{E4C35106-0C23-4BA4-8D01-DC83FE85898F}" type="sibTrans" cxnId="{14B94402-234C-4485-B3BF-A8B27555395E}">
      <dgm:prSet/>
      <dgm:spPr/>
      <dgm:t>
        <a:bodyPr/>
        <a:lstStyle/>
        <a:p>
          <a:endParaRPr lang="en-GB" sz="2400" b="1">
            <a:effectLst>
              <a:outerShdw blurRad="38100" dist="38100" dir="2700000" algn="tl">
                <a:srgbClr val="000000">
                  <a:alpha val="43137"/>
                </a:srgbClr>
              </a:outerShdw>
            </a:effectLst>
          </a:endParaRPr>
        </a:p>
      </dgm:t>
    </dgm:pt>
    <dgm:pt modelId="{D251566F-B1BF-41E8-B701-5B8BAA7034CD}">
      <dgm:prSet phldrT="[Text]" custT="1"/>
      <dgm:spPr/>
      <dgm:t>
        <a:bodyPr/>
        <a:lstStyle/>
        <a:p>
          <a:r>
            <a:rPr lang="en-US" sz="2400" b="1" dirty="0">
              <a:effectLst>
                <a:outerShdw blurRad="38100" dist="38100" dir="2700000" algn="tl">
                  <a:srgbClr val="000000">
                    <a:alpha val="43137"/>
                  </a:srgbClr>
                </a:outerShdw>
              </a:effectLst>
            </a:rPr>
            <a:t>Group 2: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High Importance / High Influence</a:t>
          </a:r>
          <a:endParaRPr lang="en-GB" sz="2400" b="1" dirty="0">
            <a:effectLst>
              <a:outerShdw blurRad="38100" dist="38100" dir="2700000" algn="tl">
                <a:srgbClr val="000000">
                  <a:alpha val="43137"/>
                </a:srgbClr>
              </a:outerShdw>
            </a:effectLst>
          </a:endParaRPr>
        </a:p>
      </dgm:t>
    </dgm:pt>
    <dgm:pt modelId="{96EE9B51-5AF6-4B03-AA43-F243FA029AA6}" type="parTrans" cxnId="{22D81509-EC85-4F1F-BD85-8818DD3DBFE8}">
      <dgm:prSet/>
      <dgm:spPr/>
      <dgm:t>
        <a:bodyPr/>
        <a:lstStyle/>
        <a:p>
          <a:endParaRPr lang="en-GB" sz="2400" b="1">
            <a:effectLst>
              <a:outerShdw blurRad="38100" dist="38100" dir="2700000" algn="tl">
                <a:srgbClr val="000000">
                  <a:alpha val="43137"/>
                </a:srgbClr>
              </a:outerShdw>
            </a:effectLst>
          </a:endParaRPr>
        </a:p>
      </dgm:t>
    </dgm:pt>
    <dgm:pt modelId="{26C5EBA8-1327-43D6-A829-18246E02F502}" type="sibTrans" cxnId="{22D81509-EC85-4F1F-BD85-8818DD3DBFE8}">
      <dgm:prSet/>
      <dgm:spPr/>
      <dgm:t>
        <a:bodyPr/>
        <a:lstStyle/>
        <a:p>
          <a:endParaRPr lang="en-GB" sz="2400" b="1">
            <a:effectLst>
              <a:outerShdw blurRad="38100" dist="38100" dir="2700000" algn="tl">
                <a:srgbClr val="000000">
                  <a:alpha val="43137"/>
                </a:srgbClr>
              </a:outerShdw>
            </a:effectLst>
          </a:endParaRPr>
        </a:p>
      </dgm:t>
    </dgm:pt>
    <dgm:pt modelId="{BB994D8E-766A-45E8-B93F-41402EC6520E}">
      <dgm:prSet phldrT="[Text]" custT="1"/>
      <dgm:spPr/>
      <dgm:t>
        <a:bodyPr/>
        <a:lstStyle/>
        <a:p>
          <a:r>
            <a:rPr lang="en-US" sz="2400" b="1" dirty="0">
              <a:effectLst>
                <a:outerShdw blurRad="38100" dist="38100" dir="2700000" algn="tl">
                  <a:srgbClr val="000000">
                    <a:alpha val="43137"/>
                  </a:srgbClr>
                </a:outerShdw>
              </a:effectLst>
            </a:rPr>
            <a:t>Group 3: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Low Importance / Low Influence</a:t>
          </a:r>
          <a:endParaRPr lang="en-GB" sz="2400" b="1" dirty="0">
            <a:effectLst>
              <a:outerShdw blurRad="38100" dist="38100" dir="2700000" algn="tl">
                <a:srgbClr val="000000">
                  <a:alpha val="43137"/>
                </a:srgbClr>
              </a:outerShdw>
            </a:effectLst>
          </a:endParaRPr>
        </a:p>
      </dgm:t>
    </dgm:pt>
    <dgm:pt modelId="{4C765B9A-FE7C-4E1C-B72F-FAF45E18AA78}" type="parTrans" cxnId="{ECBBAB2A-543F-41F0-AB68-5CF7260FEC75}">
      <dgm:prSet/>
      <dgm:spPr/>
      <dgm:t>
        <a:bodyPr/>
        <a:lstStyle/>
        <a:p>
          <a:endParaRPr lang="en-GB" sz="2400" b="1">
            <a:effectLst>
              <a:outerShdw blurRad="38100" dist="38100" dir="2700000" algn="tl">
                <a:srgbClr val="000000">
                  <a:alpha val="43137"/>
                </a:srgbClr>
              </a:outerShdw>
            </a:effectLst>
          </a:endParaRPr>
        </a:p>
      </dgm:t>
    </dgm:pt>
    <dgm:pt modelId="{540A3F87-BEBE-4CB0-BC9A-115FAF03DA87}" type="sibTrans" cxnId="{ECBBAB2A-543F-41F0-AB68-5CF7260FEC75}">
      <dgm:prSet/>
      <dgm:spPr/>
      <dgm:t>
        <a:bodyPr/>
        <a:lstStyle/>
        <a:p>
          <a:endParaRPr lang="en-GB" sz="2400" b="1">
            <a:effectLst>
              <a:outerShdw blurRad="38100" dist="38100" dir="2700000" algn="tl">
                <a:srgbClr val="000000">
                  <a:alpha val="43137"/>
                </a:srgbClr>
              </a:outerShdw>
            </a:effectLst>
          </a:endParaRPr>
        </a:p>
      </dgm:t>
    </dgm:pt>
    <dgm:pt modelId="{C5573A14-93DA-4453-A4F4-4807ED5C2457}">
      <dgm:prSet phldrT="[Text]" custT="1"/>
      <dgm:spPr/>
      <dgm:t>
        <a:bodyPr/>
        <a:lstStyle/>
        <a:p>
          <a:r>
            <a:rPr lang="en-US" sz="2400" b="1" dirty="0">
              <a:effectLst>
                <a:outerShdw blurRad="38100" dist="38100" dir="2700000" algn="tl">
                  <a:srgbClr val="000000">
                    <a:alpha val="43137"/>
                  </a:srgbClr>
                </a:outerShdw>
              </a:effectLst>
            </a:rPr>
            <a:t>Group 4: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Low Importance / High Influence</a:t>
          </a:r>
          <a:endParaRPr lang="en-GB" sz="2400" b="1" dirty="0">
            <a:effectLst>
              <a:outerShdw blurRad="38100" dist="38100" dir="2700000" algn="tl">
                <a:srgbClr val="000000">
                  <a:alpha val="43137"/>
                </a:srgbClr>
              </a:outerShdw>
            </a:effectLst>
          </a:endParaRPr>
        </a:p>
      </dgm:t>
    </dgm:pt>
    <dgm:pt modelId="{9E480BBE-3D6A-4962-A301-3E38FADE6AD5}" type="parTrans" cxnId="{0B108545-AD9E-4125-8B2B-1F8D579C71E8}">
      <dgm:prSet/>
      <dgm:spPr/>
      <dgm:t>
        <a:bodyPr/>
        <a:lstStyle/>
        <a:p>
          <a:endParaRPr lang="en-GB" sz="2400" b="1">
            <a:effectLst>
              <a:outerShdw blurRad="38100" dist="38100" dir="2700000" algn="tl">
                <a:srgbClr val="000000">
                  <a:alpha val="43137"/>
                </a:srgbClr>
              </a:outerShdw>
            </a:effectLst>
          </a:endParaRPr>
        </a:p>
      </dgm:t>
    </dgm:pt>
    <dgm:pt modelId="{8B9E3A67-30B1-4647-A591-011799075391}" type="sibTrans" cxnId="{0B108545-AD9E-4125-8B2B-1F8D579C71E8}">
      <dgm:prSet/>
      <dgm:spPr/>
      <dgm:t>
        <a:bodyPr/>
        <a:lstStyle/>
        <a:p>
          <a:endParaRPr lang="en-GB" sz="2400" b="1">
            <a:effectLst>
              <a:outerShdw blurRad="38100" dist="38100" dir="2700000" algn="tl">
                <a:srgbClr val="000000">
                  <a:alpha val="43137"/>
                </a:srgbClr>
              </a:outerShdw>
            </a:effectLst>
          </a:endParaRPr>
        </a:p>
      </dgm:t>
    </dgm:pt>
    <dgm:pt modelId="{6CFFB2BE-6A1D-46AD-A93E-4A346EECE7B6}" type="pres">
      <dgm:prSet presAssocID="{DDFFCD59-5049-4901-BC25-D36FABF16778}" presName="diagram" presStyleCnt="0">
        <dgm:presLayoutVars>
          <dgm:dir/>
          <dgm:resizeHandles val="exact"/>
        </dgm:presLayoutVars>
      </dgm:prSet>
      <dgm:spPr/>
      <dgm:t>
        <a:bodyPr/>
        <a:lstStyle/>
        <a:p>
          <a:endParaRPr lang="en-US"/>
        </a:p>
      </dgm:t>
    </dgm:pt>
    <dgm:pt modelId="{CCFD0402-2E19-4E80-BBA3-C3CB144D53EA}" type="pres">
      <dgm:prSet presAssocID="{376EAD41-084D-4C68-9732-8DA4C62E1144}" presName="node" presStyleLbl="node1" presStyleIdx="0" presStyleCnt="4">
        <dgm:presLayoutVars>
          <dgm:bulletEnabled val="1"/>
        </dgm:presLayoutVars>
      </dgm:prSet>
      <dgm:spPr/>
      <dgm:t>
        <a:bodyPr/>
        <a:lstStyle/>
        <a:p>
          <a:endParaRPr lang="en-US"/>
        </a:p>
      </dgm:t>
    </dgm:pt>
    <dgm:pt modelId="{5CF1255F-8583-417D-8339-A14F32E3100F}" type="pres">
      <dgm:prSet presAssocID="{E4C35106-0C23-4BA4-8D01-DC83FE85898F}" presName="sibTrans" presStyleCnt="0"/>
      <dgm:spPr/>
    </dgm:pt>
    <dgm:pt modelId="{1FC4B834-89FB-40D0-B821-88A5A0FFC8DD}" type="pres">
      <dgm:prSet presAssocID="{D251566F-B1BF-41E8-B701-5B8BAA7034CD}" presName="node" presStyleLbl="node1" presStyleIdx="1" presStyleCnt="4">
        <dgm:presLayoutVars>
          <dgm:bulletEnabled val="1"/>
        </dgm:presLayoutVars>
      </dgm:prSet>
      <dgm:spPr/>
      <dgm:t>
        <a:bodyPr/>
        <a:lstStyle/>
        <a:p>
          <a:endParaRPr lang="en-US"/>
        </a:p>
      </dgm:t>
    </dgm:pt>
    <dgm:pt modelId="{8BDC308F-F031-45F4-9398-FEFBE9F157D1}" type="pres">
      <dgm:prSet presAssocID="{26C5EBA8-1327-43D6-A829-18246E02F502}" presName="sibTrans" presStyleCnt="0"/>
      <dgm:spPr/>
    </dgm:pt>
    <dgm:pt modelId="{09F9588E-7720-463F-B4DC-30D3DCD7FCE1}" type="pres">
      <dgm:prSet presAssocID="{BB994D8E-766A-45E8-B93F-41402EC6520E}" presName="node" presStyleLbl="node1" presStyleIdx="2" presStyleCnt="4">
        <dgm:presLayoutVars>
          <dgm:bulletEnabled val="1"/>
        </dgm:presLayoutVars>
      </dgm:prSet>
      <dgm:spPr/>
      <dgm:t>
        <a:bodyPr/>
        <a:lstStyle/>
        <a:p>
          <a:endParaRPr lang="en-US"/>
        </a:p>
      </dgm:t>
    </dgm:pt>
    <dgm:pt modelId="{2892185F-BB9A-45A5-9909-FA1EEF92C145}" type="pres">
      <dgm:prSet presAssocID="{540A3F87-BEBE-4CB0-BC9A-115FAF03DA87}" presName="sibTrans" presStyleCnt="0"/>
      <dgm:spPr/>
    </dgm:pt>
    <dgm:pt modelId="{956FB405-3DB3-4EB4-9CF0-82FA2BB1BF31}" type="pres">
      <dgm:prSet presAssocID="{C5573A14-93DA-4453-A4F4-4807ED5C2457}" presName="node" presStyleLbl="node1" presStyleIdx="3" presStyleCnt="4">
        <dgm:presLayoutVars>
          <dgm:bulletEnabled val="1"/>
        </dgm:presLayoutVars>
      </dgm:prSet>
      <dgm:spPr/>
      <dgm:t>
        <a:bodyPr/>
        <a:lstStyle/>
        <a:p>
          <a:endParaRPr lang="en-US"/>
        </a:p>
      </dgm:t>
    </dgm:pt>
  </dgm:ptLst>
  <dgm:cxnLst>
    <dgm:cxn modelId="{E03BA10D-1646-403D-BD00-DC9DC5F1CDF2}" type="presOf" srcId="{C5573A14-93DA-4453-A4F4-4807ED5C2457}" destId="{956FB405-3DB3-4EB4-9CF0-82FA2BB1BF31}" srcOrd="0" destOrd="0" presId="urn:microsoft.com/office/officeart/2005/8/layout/default"/>
    <dgm:cxn modelId="{A20B7061-BA5B-45DA-9790-8D342413DD93}" type="presOf" srcId="{DDFFCD59-5049-4901-BC25-D36FABF16778}" destId="{6CFFB2BE-6A1D-46AD-A93E-4A346EECE7B6}" srcOrd="0" destOrd="0" presId="urn:microsoft.com/office/officeart/2005/8/layout/default"/>
    <dgm:cxn modelId="{22D81509-EC85-4F1F-BD85-8818DD3DBFE8}" srcId="{DDFFCD59-5049-4901-BC25-D36FABF16778}" destId="{D251566F-B1BF-41E8-B701-5B8BAA7034CD}" srcOrd="1" destOrd="0" parTransId="{96EE9B51-5AF6-4B03-AA43-F243FA029AA6}" sibTransId="{26C5EBA8-1327-43D6-A829-18246E02F502}"/>
    <dgm:cxn modelId="{7DAED538-5BB9-4D35-B790-E9EAD155ABE1}" type="presOf" srcId="{BB994D8E-766A-45E8-B93F-41402EC6520E}" destId="{09F9588E-7720-463F-B4DC-30D3DCD7FCE1}" srcOrd="0" destOrd="0" presId="urn:microsoft.com/office/officeart/2005/8/layout/default"/>
    <dgm:cxn modelId="{82650F5F-61E9-4D2E-B4EB-FF4BB3FD275D}" type="presOf" srcId="{376EAD41-084D-4C68-9732-8DA4C62E1144}" destId="{CCFD0402-2E19-4E80-BBA3-C3CB144D53EA}" srcOrd="0" destOrd="0" presId="urn:microsoft.com/office/officeart/2005/8/layout/default"/>
    <dgm:cxn modelId="{14B94402-234C-4485-B3BF-A8B27555395E}" srcId="{DDFFCD59-5049-4901-BC25-D36FABF16778}" destId="{376EAD41-084D-4C68-9732-8DA4C62E1144}" srcOrd="0" destOrd="0" parTransId="{3492CFBB-6D28-487D-939B-566405701ACA}" sibTransId="{E4C35106-0C23-4BA4-8D01-DC83FE85898F}"/>
    <dgm:cxn modelId="{CB481EA9-66D5-4D86-8EA1-D9AC6D9780A5}" type="presOf" srcId="{D251566F-B1BF-41E8-B701-5B8BAA7034CD}" destId="{1FC4B834-89FB-40D0-B821-88A5A0FFC8DD}" srcOrd="0" destOrd="0" presId="urn:microsoft.com/office/officeart/2005/8/layout/default"/>
    <dgm:cxn modelId="{0B108545-AD9E-4125-8B2B-1F8D579C71E8}" srcId="{DDFFCD59-5049-4901-BC25-D36FABF16778}" destId="{C5573A14-93DA-4453-A4F4-4807ED5C2457}" srcOrd="3" destOrd="0" parTransId="{9E480BBE-3D6A-4962-A301-3E38FADE6AD5}" sibTransId="{8B9E3A67-30B1-4647-A591-011799075391}"/>
    <dgm:cxn modelId="{ECBBAB2A-543F-41F0-AB68-5CF7260FEC75}" srcId="{DDFFCD59-5049-4901-BC25-D36FABF16778}" destId="{BB994D8E-766A-45E8-B93F-41402EC6520E}" srcOrd="2" destOrd="0" parTransId="{4C765B9A-FE7C-4E1C-B72F-FAF45E18AA78}" sibTransId="{540A3F87-BEBE-4CB0-BC9A-115FAF03DA87}"/>
    <dgm:cxn modelId="{C493CE72-00D4-4435-9F93-30EAA6F6F441}" type="presParOf" srcId="{6CFFB2BE-6A1D-46AD-A93E-4A346EECE7B6}" destId="{CCFD0402-2E19-4E80-BBA3-C3CB144D53EA}" srcOrd="0" destOrd="0" presId="urn:microsoft.com/office/officeart/2005/8/layout/default"/>
    <dgm:cxn modelId="{C8B9521F-F08D-496A-8E3B-77E51784B0AA}" type="presParOf" srcId="{6CFFB2BE-6A1D-46AD-A93E-4A346EECE7B6}" destId="{5CF1255F-8583-417D-8339-A14F32E3100F}" srcOrd="1" destOrd="0" presId="urn:microsoft.com/office/officeart/2005/8/layout/default"/>
    <dgm:cxn modelId="{29523C5B-44AE-407F-80B5-187AF92ABC2D}" type="presParOf" srcId="{6CFFB2BE-6A1D-46AD-A93E-4A346EECE7B6}" destId="{1FC4B834-89FB-40D0-B821-88A5A0FFC8DD}" srcOrd="2" destOrd="0" presId="urn:microsoft.com/office/officeart/2005/8/layout/default"/>
    <dgm:cxn modelId="{B9929114-99B9-46DD-B9C1-871413ED2CE2}" type="presParOf" srcId="{6CFFB2BE-6A1D-46AD-A93E-4A346EECE7B6}" destId="{8BDC308F-F031-45F4-9398-FEFBE9F157D1}" srcOrd="3" destOrd="0" presId="urn:microsoft.com/office/officeart/2005/8/layout/default"/>
    <dgm:cxn modelId="{2350C88A-0424-4293-84A9-1EE730EB2250}" type="presParOf" srcId="{6CFFB2BE-6A1D-46AD-A93E-4A346EECE7B6}" destId="{09F9588E-7720-463F-B4DC-30D3DCD7FCE1}" srcOrd="4" destOrd="0" presId="urn:microsoft.com/office/officeart/2005/8/layout/default"/>
    <dgm:cxn modelId="{66997EE8-903D-4F36-A49E-270B6A02F7BB}" type="presParOf" srcId="{6CFFB2BE-6A1D-46AD-A93E-4A346EECE7B6}" destId="{2892185F-BB9A-45A5-9909-FA1EEF92C145}" srcOrd="5" destOrd="0" presId="urn:microsoft.com/office/officeart/2005/8/layout/default"/>
    <dgm:cxn modelId="{5EC61F1E-108A-4DC5-8780-95733E57C28C}" type="presParOf" srcId="{6CFFB2BE-6A1D-46AD-A93E-4A346EECE7B6}" destId="{956FB405-3DB3-4EB4-9CF0-82FA2BB1BF3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B1C99B-1E60-4ADF-B3D4-C2283B9093A3}"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GB"/>
        </a:p>
      </dgm:t>
    </dgm:pt>
    <dgm:pt modelId="{6BB3C2D4-41ED-41B2-8941-B0878E18FB49}">
      <dgm:prSet phldrT="[Text]" custT="1"/>
      <dgm:spPr/>
      <dgm:t>
        <a:bodyPr/>
        <a:lstStyle/>
        <a:p>
          <a:r>
            <a:rPr lang="en-US" sz="2400" b="1" dirty="0">
              <a:effectLst>
                <a:outerShdw blurRad="38100" dist="38100" dir="2700000" algn="tl">
                  <a:srgbClr val="000000">
                    <a:alpha val="43137"/>
                  </a:srgbClr>
                </a:outerShdw>
              </a:effectLst>
            </a:rPr>
            <a:t>Set Stage</a:t>
          </a:r>
          <a:endParaRPr lang="en-GB" sz="2400" b="1" dirty="0">
            <a:effectLst>
              <a:outerShdw blurRad="38100" dist="38100" dir="2700000" algn="tl">
                <a:srgbClr val="000000">
                  <a:alpha val="43137"/>
                </a:srgbClr>
              </a:outerShdw>
            </a:effectLst>
          </a:endParaRPr>
        </a:p>
      </dgm:t>
    </dgm:pt>
    <dgm:pt modelId="{4EDD3326-1B2D-421B-9268-E4E3F9FA75E7}" type="parTrans" cxnId="{26BE64D2-2A62-4D38-893C-C08075E07374}">
      <dgm:prSet/>
      <dgm:spPr/>
      <dgm:t>
        <a:bodyPr/>
        <a:lstStyle/>
        <a:p>
          <a:endParaRPr lang="en-GB" sz="2400"/>
        </a:p>
      </dgm:t>
    </dgm:pt>
    <dgm:pt modelId="{5D3A5E63-BE36-4708-AE56-E0809197428E}" type="sibTrans" cxnId="{26BE64D2-2A62-4D38-893C-C08075E07374}">
      <dgm:prSet/>
      <dgm:spPr/>
      <dgm:t>
        <a:bodyPr/>
        <a:lstStyle/>
        <a:p>
          <a:endParaRPr lang="en-GB" sz="2400"/>
        </a:p>
      </dgm:t>
    </dgm:pt>
    <dgm:pt modelId="{5E5A67B9-D93E-417B-8806-C961A104E4B9}">
      <dgm:prSet phldrT="[Text]" custT="1"/>
      <dgm:spPr/>
      <dgm:t>
        <a:bodyPr/>
        <a:lstStyle/>
        <a:p>
          <a:r>
            <a:rPr lang="en-US" sz="2000" dirty="0"/>
            <a:t>Roles set</a:t>
          </a:r>
          <a:endParaRPr lang="en-GB" sz="2000" dirty="0"/>
        </a:p>
      </dgm:t>
    </dgm:pt>
    <dgm:pt modelId="{FCA34306-A3EA-434D-820D-7997272CA9BD}" type="parTrans" cxnId="{234400B4-4D92-4B17-A0CE-8952F39B6875}">
      <dgm:prSet/>
      <dgm:spPr/>
      <dgm:t>
        <a:bodyPr/>
        <a:lstStyle/>
        <a:p>
          <a:endParaRPr lang="en-GB" sz="2400"/>
        </a:p>
      </dgm:t>
    </dgm:pt>
    <dgm:pt modelId="{0DBDC376-31BB-4C89-8B17-66EEBDCADADA}" type="sibTrans" cxnId="{234400B4-4D92-4B17-A0CE-8952F39B6875}">
      <dgm:prSet/>
      <dgm:spPr/>
      <dgm:t>
        <a:bodyPr/>
        <a:lstStyle/>
        <a:p>
          <a:endParaRPr lang="en-GB" sz="2400"/>
        </a:p>
      </dgm:t>
    </dgm:pt>
    <dgm:pt modelId="{2A4399A4-506E-420D-81FE-CC7662D6BABC}">
      <dgm:prSet phldrT="[Text]" custT="1"/>
      <dgm:spPr/>
      <dgm:t>
        <a:bodyPr/>
        <a:lstStyle/>
        <a:p>
          <a:r>
            <a:rPr lang="en-US" sz="2000" dirty="0"/>
            <a:t>Ground rules set</a:t>
          </a:r>
          <a:endParaRPr lang="en-GB" sz="2000" dirty="0"/>
        </a:p>
      </dgm:t>
    </dgm:pt>
    <dgm:pt modelId="{9DE512EC-0BDE-48D5-8971-FB434D17014D}" type="parTrans" cxnId="{78961784-0F92-4845-8C2D-852514B4C11F}">
      <dgm:prSet/>
      <dgm:spPr/>
      <dgm:t>
        <a:bodyPr/>
        <a:lstStyle/>
        <a:p>
          <a:endParaRPr lang="en-GB" sz="2400"/>
        </a:p>
      </dgm:t>
    </dgm:pt>
    <dgm:pt modelId="{B13CA37E-BA2A-4ABA-B92F-3B0DCB20F631}" type="sibTrans" cxnId="{78961784-0F92-4845-8C2D-852514B4C11F}">
      <dgm:prSet/>
      <dgm:spPr/>
      <dgm:t>
        <a:bodyPr/>
        <a:lstStyle/>
        <a:p>
          <a:endParaRPr lang="en-GB" sz="2400"/>
        </a:p>
      </dgm:t>
    </dgm:pt>
    <dgm:pt modelId="{E8E33B2F-460B-4A22-9A0F-37FDE037AC4E}">
      <dgm:prSet phldrT="[Text]" custT="1"/>
      <dgm:spPr/>
      <dgm:t>
        <a:bodyPr/>
        <a:lstStyle/>
        <a:p>
          <a:r>
            <a:rPr lang="en-US" sz="2400" b="1" dirty="0">
              <a:effectLst>
                <a:outerShdw blurRad="38100" dist="38100" dir="2700000" algn="tl">
                  <a:srgbClr val="000000">
                    <a:alpha val="43137"/>
                  </a:srgbClr>
                </a:outerShdw>
              </a:effectLst>
            </a:rPr>
            <a:t>Provide Space</a:t>
          </a:r>
          <a:endParaRPr lang="en-GB" sz="2400" b="1" dirty="0">
            <a:effectLst>
              <a:outerShdw blurRad="38100" dist="38100" dir="2700000" algn="tl">
                <a:srgbClr val="000000">
                  <a:alpha val="43137"/>
                </a:srgbClr>
              </a:outerShdw>
            </a:effectLst>
          </a:endParaRPr>
        </a:p>
      </dgm:t>
    </dgm:pt>
    <dgm:pt modelId="{C8DE9CDF-724C-4323-94F0-919A414859DF}" type="parTrans" cxnId="{00C242D1-C9E2-434B-86A3-39290A0B8A08}">
      <dgm:prSet/>
      <dgm:spPr/>
      <dgm:t>
        <a:bodyPr/>
        <a:lstStyle/>
        <a:p>
          <a:endParaRPr lang="en-GB" sz="2400"/>
        </a:p>
      </dgm:t>
    </dgm:pt>
    <dgm:pt modelId="{D5489880-DACC-4B99-BF5B-DD114F7F91A1}" type="sibTrans" cxnId="{00C242D1-C9E2-434B-86A3-39290A0B8A08}">
      <dgm:prSet/>
      <dgm:spPr/>
      <dgm:t>
        <a:bodyPr/>
        <a:lstStyle/>
        <a:p>
          <a:endParaRPr lang="en-GB" sz="2400"/>
        </a:p>
      </dgm:t>
    </dgm:pt>
    <dgm:pt modelId="{99B72318-A497-4660-BB14-F45F3F1ECBEE}">
      <dgm:prSet phldrT="[Text]" custT="1"/>
      <dgm:spPr/>
      <dgm:t>
        <a:bodyPr/>
        <a:lstStyle/>
        <a:p>
          <a:r>
            <a:rPr lang="en-US" sz="2000" dirty="0"/>
            <a:t>Stakeholders understand options</a:t>
          </a:r>
          <a:endParaRPr lang="en-GB" sz="2000" dirty="0"/>
        </a:p>
      </dgm:t>
    </dgm:pt>
    <dgm:pt modelId="{70EB49E1-7EDD-469A-BEED-1765E6CE48B4}" type="parTrans" cxnId="{B32328EE-A299-47CA-9462-42D639EAD6FD}">
      <dgm:prSet/>
      <dgm:spPr/>
      <dgm:t>
        <a:bodyPr/>
        <a:lstStyle/>
        <a:p>
          <a:endParaRPr lang="en-GB" sz="2400"/>
        </a:p>
      </dgm:t>
    </dgm:pt>
    <dgm:pt modelId="{115141C4-98E4-41A9-B3BB-CF57BB71076D}" type="sibTrans" cxnId="{B32328EE-A299-47CA-9462-42D639EAD6FD}">
      <dgm:prSet/>
      <dgm:spPr/>
      <dgm:t>
        <a:bodyPr/>
        <a:lstStyle/>
        <a:p>
          <a:endParaRPr lang="en-GB" sz="2400"/>
        </a:p>
      </dgm:t>
    </dgm:pt>
    <dgm:pt modelId="{C3C7BDCB-C2A8-457A-932A-A672D4EFE34B}">
      <dgm:prSet phldrT="[Text]" custT="1"/>
      <dgm:spPr/>
      <dgm:t>
        <a:bodyPr/>
        <a:lstStyle/>
        <a:p>
          <a:r>
            <a:rPr lang="en-US" sz="2000" dirty="0"/>
            <a:t>Trade-offs understood</a:t>
          </a:r>
          <a:endParaRPr lang="en-GB" sz="2000" dirty="0"/>
        </a:p>
      </dgm:t>
    </dgm:pt>
    <dgm:pt modelId="{DFE156CD-FA5C-41DA-B627-FAA86D603CEC}" type="parTrans" cxnId="{2BDD38B9-7CD2-4F24-A3B9-4726A3C0B38F}">
      <dgm:prSet/>
      <dgm:spPr/>
      <dgm:t>
        <a:bodyPr/>
        <a:lstStyle/>
        <a:p>
          <a:endParaRPr lang="en-GB" sz="2400"/>
        </a:p>
      </dgm:t>
    </dgm:pt>
    <dgm:pt modelId="{2F4601B9-BC43-4EB3-829C-AA089E2A11DF}" type="sibTrans" cxnId="{2BDD38B9-7CD2-4F24-A3B9-4726A3C0B38F}">
      <dgm:prSet/>
      <dgm:spPr/>
      <dgm:t>
        <a:bodyPr/>
        <a:lstStyle/>
        <a:p>
          <a:endParaRPr lang="en-GB" sz="2400"/>
        </a:p>
      </dgm:t>
    </dgm:pt>
    <dgm:pt modelId="{3271866A-59D9-454E-BB0C-5AEFAEEDC68A}">
      <dgm:prSet phldrT="[Text]" custT="1"/>
      <dgm:spPr/>
      <dgm:t>
        <a:bodyPr/>
        <a:lstStyle/>
        <a:p>
          <a:r>
            <a:rPr lang="en-US" sz="2400" b="1" dirty="0">
              <a:effectLst>
                <a:outerShdw blurRad="38100" dist="38100" dir="2700000" algn="tl">
                  <a:srgbClr val="000000">
                    <a:alpha val="43137"/>
                  </a:srgbClr>
                </a:outerShdw>
              </a:effectLst>
            </a:rPr>
            <a:t>Finding Common Ground</a:t>
          </a:r>
          <a:endParaRPr lang="en-GB" sz="2400" b="1" dirty="0">
            <a:effectLst>
              <a:outerShdw blurRad="38100" dist="38100" dir="2700000" algn="tl">
                <a:srgbClr val="000000">
                  <a:alpha val="43137"/>
                </a:srgbClr>
              </a:outerShdw>
            </a:effectLst>
          </a:endParaRPr>
        </a:p>
      </dgm:t>
    </dgm:pt>
    <dgm:pt modelId="{51D7D33E-8FF7-479C-A9FB-B67966E2BBDC}" type="parTrans" cxnId="{471999FF-C563-4C13-9D05-34849E94D076}">
      <dgm:prSet/>
      <dgm:spPr/>
      <dgm:t>
        <a:bodyPr/>
        <a:lstStyle/>
        <a:p>
          <a:endParaRPr lang="en-GB" sz="2400"/>
        </a:p>
      </dgm:t>
    </dgm:pt>
    <dgm:pt modelId="{5970D786-9F1A-41C7-8B55-99577CF566B0}" type="sibTrans" cxnId="{471999FF-C563-4C13-9D05-34849E94D076}">
      <dgm:prSet/>
      <dgm:spPr/>
      <dgm:t>
        <a:bodyPr/>
        <a:lstStyle/>
        <a:p>
          <a:endParaRPr lang="en-GB" sz="2400"/>
        </a:p>
      </dgm:t>
    </dgm:pt>
    <dgm:pt modelId="{0EF5C56B-4918-40F8-B527-8C2296345F17}">
      <dgm:prSet phldrT="[Text]" custT="1"/>
      <dgm:spPr/>
      <dgm:t>
        <a:bodyPr/>
        <a:lstStyle/>
        <a:p>
          <a:r>
            <a:rPr lang="en-US" sz="2000" dirty="0"/>
            <a:t>Common interests explored</a:t>
          </a:r>
          <a:endParaRPr lang="en-GB" sz="2000" dirty="0"/>
        </a:p>
      </dgm:t>
    </dgm:pt>
    <dgm:pt modelId="{1AD03D57-2297-4CA7-AA48-EE4B7C76A537}" type="parTrans" cxnId="{DF2B4E30-549B-4CD3-8B5D-58D118462F69}">
      <dgm:prSet/>
      <dgm:spPr/>
      <dgm:t>
        <a:bodyPr/>
        <a:lstStyle/>
        <a:p>
          <a:endParaRPr lang="en-GB" sz="2400"/>
        </a:p>
      </dgm:t>
    </dgm:pt>
    <dgm:pt modelId="{D8CCD3F8-035D-4EE9-A791-C48C9A778C22}" type="sibTrans" cxnId="{DF2B4E30-549B-4CD3-8B5D-58D118462F69}">
      <dgm:prSet/>
      <dgm:spPr/>
      <dgm:t>
        <a:bodyPr/>
        <a:lstStyle/>
        <a:p>
          <a:endParaRPr lang="en-GB" sz="2400"/>
        </a:p>
      </dgm:t>
    </dgm:pt>
    <dgm:pt modelId="{D6988489-E818-40F7-8D0E-DAE659A92E35}">
      <dgm:prSet phldrT="[Text]" custT="1"/>
      <dgm:spPr/>
      <dgm:t>
        <a:bodyPr/>
        <a:lstStyle/>
        <a:p>
          <a:r>
            <a:rPr lang="en-US" sz="2000" dirty="0"/>
            <a:t>Venue set</a:t>
          </a:r>
          <a:endParaRPr lang="en-GB" sz="2000" dirty="0"/>
        </a:p>
      </dgm:t>
    </dgm:pt>
    <dgm:pt modelId="{3B1F2615-577A-44CA-8505-947C36A9FB98}" type="parTrans" cxnId="{4FC4CB40-0DC2-4265-BB00-76B199EF2F68}">
      <dgm:prSet/>
      <dgm:spPr/>
      <dgm:t>
        <a:bodyPr/>
        <a:lstStyle/>
        <a:p>
          <a:endParaRPr lang="en-GB" sz="2400"/>
        </a:p>
      </dgm:t>
    </dgm:pt>
    <dgm:pt modelId="{6B7F0D02-5782-4CD3-B6BC-7ADAFF485B5A}" type="sibTrans" cxnId="{4FC4CB40-0DC2-4265-BB00-76B199EF2F68}">
      <dgm:prSet/>
      <dgm:spPr/>
      <dgm:t>
        <a:bodyPr/>
        <a:lstStyle/>
        <a:p>
          <a:endParaRPr lang="en-GB" sz="2400"/>
        </a:p>
      </dgm:t>
    </dgm:pt>
    <dgm:pt modelId="{07AFDB11-E439-4584-8108-BC11B0E782BB}">
      <dgm:prSet phldrT="[Text]" custT="1"/>
      <dgm:spPr/>
      <dgm:t>
        <a:bodyPr/>
        <a:lstStyle/>
        <a:p>
          <a:r>
            <a:rPr lang="en-US" sz="2400" b="1" dirty="0">
              <a:effectLst>
                <a:outerShdw blurRad="38100" dist="38100" dir="2700000" algn="tl">
                  <a:srgbClr val="000000">
                    <a:alpha val="43137"/>
                  </a:srgbClr>
                </a:outerShdw>
              </a:effectLst>
            </a:rPr>
            <a:t>Assessing</a:t>
          </a:r>
        </a:p>
        <a:p>
          <a:r>
            <a:rPr lang="en-US" sz="2400" b="1" dirty="0">
              <a:effectLst>
                <a:outerShdw blurRad="38100" dist="38100" dir="2700000" algn="tl">
                  <a:srgbClr val="000000">
                    <a:alpha val="43137"/>
                  </a:srgbClr>
                </a:outerShdw>
              </a:effectLst>
            </a:rPr>
            <a:t>Options</a:t>
          </a:r>
          <a:endParaRPr lang="en-GB" sz="2400" b="1" dirty="0">
            <a:effectLst>
              <a:outerShdw blurRad="38100" dist="38100" dir="2700000" algn="tl">
                <a:srgbClr val="000000">
                  <a:alpha val="43137"/>
                </a:srgbClr>
              </a:outerShdw>
            </a:effectLst>
          </a:endParaRPr>
        </a:p>
      </dgm:t>
    </dgm:pt>
    <dgm:pt modelId="{276FABEB-92AA-40ED-8762-6124A4EF8BBE}" type="parTrans" cxnId="{330CFA94-6248-4C05-BC8D-4EED00896119}">
      <dgm:prSet/>
      <dgm:spPr/>
      <dgm:t>
        <a:bodyPr/>
        <a:lstStyle/>
        <a:p>
          <a:endParaRPr lang="en-GB" sz="2400"/>
        </a:p>
      </dgm:t>
    </dgm:pt>
    <dgm:pt modelId="{4FA22AE5-ABA4-410E-A082-4AEF112E0403}" type="sibTrans" cxnId="{330CFA94-6248-4C05-BC8D-4EED00896119}">
      <dgm:prSet/>
      <dgm:spPr/>
      <dgm:t>
        <a:bodyPr/>
        <a:lstStyle/>
        <a:p>
          <a:endParaRPr lang="en-GB" sz="2400"/>
        </a:p>
      </dgm:t>
    </dgm:pt>
    <dgm:pt modelId="{479EC8D8-563A-4B16-B095-4A6660B85A24}">
      <dgm:prSet phldrT="[Text]" custT="1"/>
      <dgm:spPr/>
      <dgm:t>
        <a:bodyPr/>
        <a:lstStyle/>
        <a:p>
          <a:r>
            <a:rPr lang="en-US" sz="2400" b="1" dirty="0">
              <a:effectLst>
                <a:outerShdw blurRad="38100" dist="38100" dir="2700000" algn="tl">
                  <a:srgbClr val="000000">
                    <a:alpha val="43137"/>
                  </a:srgbClr>
                </a:outerShdw>
              </a:effectLst>
            </a:rPr>
            <a:t>Reaching Agreement</a:t>
          </a:r>
          <a:endParaRPr lang="en-GB" sz="2400" b="1" dirty="0">
            <a:effectLst>
              <a:outerShdw blurRad="38100" dist="38100" dir="2700000" algn="tl">
                <a:srgbClr val="000000">
                  <a:alpha val="43137"/>
                </a:srgbClr>
              </a:outerShdw>
            </a:effectLst>
          </a:endParaRPr>
        </a:p>
      </dgm:t>
    </dgm:pt>
    <dgm:pt modelId="{9BC3D7D5-4FAE-427A-B59B-393A1A8B66EE}" type="parTrans" cxnId="{E7C8F4A4-B378-40B5-9A50-E9FDA31A4F75}">
      <dgm:prSet/>
      <dgm:spPr/>
      <dgm:t>
        <a:bodyPr/>
        <a:lstStyle/>
        <a:p>
          <a:endParaRPr lang="en-GB" sz="2400"/>
        </a:p>
      </dgm:t>
    </dgm:pt>
    <dgm:pt modelId="{1DC1F0EC-9314-4526-9E8E-55D49748F226}" type="sibTrans" cxnId="{E7C8F4A4-B378-40B5-9A50-E9FDA31A4F75}">
      <dgm:prSet/>
      <dgm:spPr/>
      <dgm:t>
        <a:bodyPr/>
        <a:lstStyle/>
        <a:p>
          <a:endParaRPr lang="en-GB" sz="2400"/>
        </a:p>
      </dgm:t>
    </dgm:pt>
    <dgm:pt modelId="{F08621A8-FF70-4861-B681-15A4D9BF9F95}">
      <dgm:prSet phldrT="[Text]" custT="1"/>
      <dgm:spPr/>
      <dgm:t>
        <a:bodyPr/>
        <a:lstStyle/>
        <a:p>
          <a:r>
            <a:rPr lang="en-US" sz="2000" dirty="0"/>
            <a:t>Goals confirmed</a:t>
          </a:r>
          <a:endParaRPr lang="en-GB" sz="2000" dirty="0"/>
        </a:p>
      </dgm:t>
    </dgm:pt>
    <dgm:pt modelId="{C1C568DD-F180-4830-B159-BC7E6237B0B5}" type="parTrans" cxnId="{B4A532DB-FCC8-4B88-BA1C-AFA77CB5EECB}">
      <dgm:prSet/>
      <dgm:spPr/>
      <dgm:t>
        <a:bodyPr/>
        <a:lstStyle/>
        <a:p>
          <a:endParaRPr lang="en-GB" sz="2400"/>
        </a:p>
      </dgm:t>
    </dgm:pt>
    <dgm:pt modelId="{807DD721-4750-441E-A7BA-55E3BC4927F1}" type="sibTrans" cxnId="{B4A532DB-FCC8-4B88-BA1C-AFA77CB5EECB}">
      <dgm:prSet/>
      <dgm:spPr/>
      <dgm:t>
        <a:bodyPr/>
        <a:lstStyle/>
        <a:p>
          <a:endParaRPr lang="en-GB" sz="2400"/>
        </a:p>
      </dgm:t>
    </dgm:pt>
    <dgm:pt modelId="{7712A97F-4561-45D7-8650-1012455BD956}">
      <dgm:prSet phldrT="[Text]" custT="1"/>
      <dgm:spPr/>
      <dgm:t>
        <a:bodyPr/>
        <a:lstStyle/>
        <a:p>
          <a:r>
            <a:rPr lang="en-US" sz="2000" dirty="0"/>
            <a:t>Options expanded</a:t>
          </a:r>
          <a:endParaRPr lang="en-GB" sz="2000" dirty="0"/>
        </a:p>
      </dgm:t>
    </dgm:pt>
    <dgm:pt modelId="{CA7DEA1B-3235-4F07-B6A9-3D79441188FE}" type="parTrans" cxnId="{7B9280FE-DF21-4C3C-8AB4-C7A3CA71544A}">
      <dgm:prSet/>
      <dgm:spPr/>
      <dgm:t>
        <a:bodyPr/>
        <a:lstStyle/>
        <a:p>
          <a:endParaRPr lang="en-GB" sz="2400"/>
        </a:p>
      </dgm:t>
    </dgm:pt>
    <dgm:pt modelId="{214864B1-67B3-4424-9886-6D72F5FC0ACE}" type="sibTrans" cxnId="{7B9280FE-DF21-4C3C-8AB4-C7A3CA71544A}">
      <dgm:prSet/>
      <dgm:spPr/>
      <dgm:t>
        <a:bodyPr/>
        <a:lstStyle/>
        <a:p>
          <a:endParaRPr lang="en-GB" sz="2400"/>
        </a:p>
      </dgm:t>
    </dgm:pt>
    <dgm:pt modelId="{AEB73507-5F7A-4A72-8CE5-77284ED193B8}">
      <dgm:prSet phldrT="[Text]" custT="1"/>
      <dgm:spPr/>
      <dgm:t>
        <a:bodyPr/>
        <a:lstStyle/>
        <a:p>
          <a:r>
            <a:rPr lang="en-US" sz="2000" dirty="0"/>
            <a:t>Options explored</a:t>
          </a:r>
          <a:endParaRPr lang="en-GB" sz="2000" dirty="0"/>
        </a:p>
      </dgm:t>
    </dgm:pt>
    <dgm:pt modelId="{F51ADBD5-A008-44D2-9504-4415ADB84A7F}" type="parTrans" cxnId="{D005430D-BCD2-4023-9521-F4115195A25C}">
      <dgm:prSet/>
      <dgm:spPr/>
      <dgm:t>
        <a:bodyPr/>
        <a:lstStyle/>
        <a:p>
          <a:endParaRPr lang="en-GB" sz="2400"/>
        </a:p>
      </dgm:t>
    </dgm:pt>
    <dgm:pt modelId="{74B893F1-43E3-4594-A729-A298C9A14673}" type="sibTrans" cxnId="{D005430D-BCD2-4023-9521-F4115195A25C}">
      <dgm:prSet/>
      <dgm:spPr/>
      <dgm:t>
        <a:bodyPr/>
        <a:lstStyle/>
        <a:p>
          <a:endParaRPr lang="en-GB" sz="2400"/>
        </a:p>
      </dgm:t>
    </dgm:pt>
    <dgm:pt modelId="{22DBD90E-0FBD-45E3-9F9B-EB704EA1ED9B}">
      <dgm:prSet phldrT="[Text]" custT="1"/>
      <dgm:spPr/>
      <dgm:t>
        <a:bodyPr/>
        <a:lstStyle/>
        <a:p>
          <a:r>
            <a:rPr lang="en-US" sz="2000" dirty="0"/>
            <a:t>Agreement on options</a:t>
          </a:r>
          <a:endParaRPr lang="en-GB" sz="2000" dirty="0"/>
        </a:p>
      </dgm:t>
    </dgm:pt>
    <dgm:pt modelId="{F0E29739-2D9F-486A-A90D-BFCF46D04B06}" type="parTrans" cxnId="{4092D738-CE2B-4FDF-BE9A-29247CABA9CB}">
      <dgm:prSet/>
      <dgm:spPr/>
      <dgm:t>
        <a:bodyPr/>
        <a:lstStyle/>
        <a:p>
          <a:endParaRPr lang="en-GB" sz="2400"/>
        </a:p>
      </dgm:t>
    </dgm:pt>
    <dgm:pt modelId="{E4B41BCA-5006-4032-9A82-3BAEBF460809}" type="sibTrans" cxnId="{4092D738-CE2B-4FDF-BE9A-29247CABA9CB}">
      <dgm:prSet/>
      <dgm:spPr/>
      <dgm:t>
        <a:bodyPr/>
        <a:lstStyle/>
        <a:p>
          <a:endParaRPr lang="en-GB" sz="2400"/>
        </a:p>
      </dgm:t>
    </dgm:pt>
    <dgm:pt modelId="{24A2577B-F453-4653-809F-D1EE4D72405D}">
      <dgm:prSet phldrT="[Text]" custT="1"/>
      <dgm:spPr/>
      <dgm:t>
        <a:bodyPr/>
        <a:lstStyle/>
        <a:p>
          <a:r>
            <a:rPr lang="en-US" sz="2000" dirty="0"/>
            <a:t>Final agreement reached</a:t>
          </a:r>
          <a:endParaRPr lang="en-GB" sz="2000" dirty="0"/>
        </a:p>
      </dgm:t>
    </dgm:pt>
    <dgm:pt modelId="{ECF07082-89E3-453B-86A5-DBDFDCEF5F64}" type="parTrans" cxnId="{31D53529-D5D6-498A-927B-EF6E62B82C9C}">
      <dgm:prSet/>
      <dgm:spPr/>
      <dgm:t>
        <a:bodyPr/>
        <a:lstStyle/>
        <a:p>
          <a:endParaRPr lang="en-GB" sz="2400"/>
        </a:p>
      </dgm:t>
    </dgm:pt>
    <dgm:pt modelId="{667A052E-F22A-4CA3-9DD4-E6F580CFAC23}" type="sibTrans" cxnId="{31D53529-D5D6-498A-927B-EF6E62B82C9C}">
      <dgm:prSet/>
      <dgm:spPr/>
      <dgm:t>
        <a:bodyPr/>
        <a:lstStyle/>
        <a:p>
          <a:endParaRPr lang="en-GB" sz="2400"/>
        </a:p>
      </dgm:t>
    </dgm:pt>
    <dgm:pt modelId="{229F24BF-049E-4AA7-A022-D39A58868B4D}" type="pres">
      <dgm:prSet presAssocID="{5BB1C99B-1E60-4ADF-B3D4-C2283B9093A3}" presName="Name0" presStyleCnt="0">
        <dgm:presLayoutVars>
          <dgm:chMax val="11"/>
          <dgm:chPref val="11"/>
          <dgm:dir/>
          <dgm:resizeHandles/>
        </dgm:presLayoutVars>
      </dgm:prSet>
      <dgm:spPr/>
      <dgm:t>
        <a:bodyPr/>
        <a:lstStyle/>
        <a:p>
          <a:endParaRPr lang="en-US"/>
        </a:p>
      </dgm:t>
    </dgm:pt>
    <dgm:pt modelId="{B12665E1-F7A4-406B-A7AD-5313987FE6DD}" type="pres">
      <dgm:prSet presAssocID="{479EC8D8-563A-4B16-B095-4A6660B85A24}" presName="Accent5" presStyleCnt="0"/>
      <dgm:spPr/>
    </dgm:pt>
    <dgm:pt modelId="{924F9F97-F76F-4CBF-9C08-99B8B674652B}" type="pres">
      <dgm:prSet presAssocID="{479EC8D8-563A-4B16-B095-4A6660B85A24}" presName="Accent" presStyleLbl="node1" presStyleIdx="0" presStyleCnt="5"/>
      <dgm:spPr/>
    </dgm:pt>
    <dgm:pt modelId="{E3E36BC7-4F13-43F4-BAD8-FFFAFD2EC759}" type="pres">
      <dgm:prSet presAssocID="{479EC8D8-563A-4B16-B095-4A6660B85A24}" presName="ParentBackground5" presStyleCnt="0"/>
      <dgm:spPr/>
    </dgm:pt>
    <dgm:pt modelId="{447BAF4D-56F9-4F54-8684-E58860DB60B7}" type="pres">
      <dgm:prSet presAssocID="{479EC8D8-563A-4B16-B095-4A6660B85A24}" presName="ParentBackground" presStyleLbl="fgAcc1" presStyleIdx="0" presStyleCnt="5"/>
      <dgm:spPr/>
      <dgm:t>
        <a:bodyPr/>
        <a:lstStyle/>
        <a:p>
          <a:endParaRPr lang="en-US"/>
        </a:p>
      </dgm:t>
    </dgm:pt>
    <dgm:pt modelId="{6B4F5E8F-9DA6-4DDE-8030-126A03199E56}" type="pres">
      <dgm:prSet presAssocID="{479EC8D8-563A-4B16-B095-4A6660B85A24}" presName="Child5" presStyleLbl="revTx" presStyleIdx="0" presStyleCnt="5">
        <dgm:presLayoutVars>
          <dgm:chMax val="0"/>
          <dgm:chPref val="0"/>
          <dgm:bulletEnabled val="1"/>
        </dgm:presLayoutVars>
      </dgm:prSet>
      <dgm:spPr/>
      <dgm:t>
        <a:bodyPr/>
        <a:lstStyle/>
        <a:p>
          <a:endParaRPr lang="en-US"/>
        </a:p>
      </dgm:t>
    </dgm:pt>
    <dgm:pt modelId="{2AF5514C-8642-439B-BA3D-F1CFC69BF6E2}" type="pres">
      <dgm:prSet presAssocID="{479EC8D8-563A-4B16-B095-4A6660B85A24}" presName="Parent5" presStyleLbl="revTx" presStyleIdx="0" presStyleCnt="5">
        <dgm:presLayoutVars>
          <dgm:chMax val="1"/>
          <dgm:chPref val="1"/>
          <dgm:bulletEnabled val="1"/>
        </dgm:presLayoutVars>
      </dgm:prSet>
      <dgm:spPr/>
      <dgm:t>
        <a:bodyPr/>
        <a:lstStyle/>
        <a:p>
          <a:endParaRPr lang="en-US"/>
        </a:p>
      </dgm:t>
    </dgm:pt>
    <dgm:pt modelId="{152E65E3-15D6-4BC5-8446-498D78AEE2C5}" type="pres">
      <dgm:prSet presAssocID="{07AFDB11-E439-4584-8108-BC11B0E782BB}" presName="Accent4" presStyleCnt="0"/>
      <dgm:spPr/>
    </dgm:pt>
    <dgm:pt modelId="{78AEC92C-B231-4C81-8185-2CE887AA609C}" type="pres">
      <dgm:prSet presAssocID="{07AFDB11-E439-4584-8108-BC11B0E782BB}" presName="Accent" presStyleLbl="node1" presStyleIdx="1" presStyleCnt="5"/>
      <dgm:spPr/>
    </dgm:pt>
    <dgm:pt modelId="{2385F290-01FB-454D-B95D-2A373253CC2E}" type="pres">
      <dgm:prSet presAssocID="{07AFDB11-E439-4584-8108-BC11B0E782BB}" presName="ParentBackground4" presStyleCnt="0"/>
      <dgm:spPr/>
    </dgm:pt>
    <dgm:pt modelId="{9B9ED2C0-8639-4CFD-9333-785630F71F19}" type="pres">
      <dgm:prSet presAssocID="{07AFDB11-E439-4584-8108-BC11B0E782BB}" presName="ParentBackground" presStyleLbl="fgAcc1" presStyleIdx="1" presStyleCnt="5"/>
      <dgm:spPr/>
      <dgm:t>
        <a:bodyPr/>
        <a:lstStyle/>
        <a:p>
          <a:endParaRPr lang="en-US"/>
        </a:p>
      </dgm:t>
    </dgm:pt>
    <dgm:pt modelId="{D742965B-63EE-4E96-AE1E-F614832EF19A}" type="pres">
      <dgm:prSet presAssocID="{07AFDB11-E439-4584-8108-BC11B0E782BB}" presName="Child4" presStyleLbl="revTx" presStyleIdx="1" presStyleCnt="5">
        <dgm:presLayoutVars>
          <dgm:chMax val="0"/>
          <dgm:chPref val="0"/>
          <dgm:bulletEnabled val="1"/>
        </dgm:presLayoutVars>
      </dgm:prSet>
      <dgm:spPr/>
      <dgm:t>
        <a:bodyPr/>
        <a:lstStyle/>
        <a:p>
          <a:endParaRPr lang="en-US"/>
        </a:p>
      </dgm:t>
    </dgm:pt>
    <dgm:pt modelId="{BC0D0FC6-68FE-45D8-BE2B-969C6707D3C2}" type="pres">
      <dgm:prSet presAssocID="{07AFDB11-E439-4584-8108-BC11B0E782BB}" presName="Parent4" presStyleLbl="revTx" presStyleIdx="1" presStyleCnt="5">
        <dgm:presLayoutVars>
          <dgm:chMax val="1"/>
          <dgm:chPref val="1"/>
          <dgm:bulletEnabled val="1"/>
        </dgm:presLayoutVars>
      </dgm:prSet>
      <dgm:spPr/>
      <dgm:t>
        <a:bodyPr/>
        <a:lstStyle/>
        <a:p>
          <a:endParaRPr lang="en-US"/>
        </a:p>
      </dgm:t>
    </dgm:pt>
    <dgm:pt modelId="{77951043-EF88-408B-99EF-BDDE10ADF470}" type="pres">
      <dgm:prSet presAssocID="{3271866A-59D9-454E-BB0C-5AEFAEEDC68A}" presName="Accent3" presStyleCnt="0"/>
      <dgm:spPr/>
    </dgm:pt>
    <dgm:pt modelId="{FF4A9E9B-532C-44DA-A4A0-B454B129D691}" type="pres">
      <dgm:prSet presAssocID="{3271866A-59D9-454E-BB0C-5AEFAEEDC68A}" presName="Accent" presStyleLbl="node1" presStyleIdx="2" presStyleCnt="5"/>
      <dgm:spPr/>
    </dgm:pt>
    <dgm:pt modelId="{41D4F2A1-036D-407E-92E6-7993C5786422}" type="pres">
      <dgm:prSet presAssocID="{3271866A-59D9-454E-BB0C-5AEFAEEDC68A}" presName="ParentBackground3" presStyleCnt="0"/>
      <dgm:spPr/>
    </dgm:pt>
    <dgm:pt modelId="{62BE531D-AB45-4BDD-8D0A-F809B6F20BEF}" type="pres">
      <dgm:prSet presAssocID="{3271866A-59D9-454E-BB0C-5AEFAEEDC68A}" presName="ParentBackground" presStyleLbl="fgAcc1" presStyleIdx="2" presStyleCnt="5"/>
      <dgm:spPr/>
      <dgm:t>
        <a:bodyPr/>
        <a:lstStyle/>
        <a:p>
          <a:endParaRPr lang="en-US"/>
        </a:p>
      </dgm:t>
    </dgm:pt>
    <dgm:pt modelId="{DE216030-E958-471D-870E-7BC4C44141BA}" type="pres">
      <dgm:prSet presAssocID="{3271866A-59D9-454E-BB0C-5AEFAEEDC68A}" presName="Child3" presStyleLbl="revTx" presStyleIdx="2" presStyleCnt="5">
        <dgm:presLayoutVars>
          <dgm:chMax val="0"/>
          <dgm:chPref val="0"/>
          <dgm:bulletEnabled val="1"/>
        </dgm:presLayoutVars>
      </dgm:prSet>
      <dgm:spPr/>
      <dgm:t>
        <a:bodyPr/>
        <a:lstStyle/>
        <a:p>
          <a:endParaRPr lang="en-US"/>
        </a:p>
      </dgm:t>
    </dgm:pt>
    <dgm:pt modelId="{F1159F5A-FEDA-4BCC-B9CB-E628740FCBD5}" type="pres">
      <dgm:prSet presAssocID="{3271866A-59D9-454E-BB0C-5AEFAEEDC68A}" presName="Parent3" presStyleLbl="revTx" presStyleIdx="2" presStyleCnt="5">
        <dgm:presLayoutVars>
          <dgm:chMax val="1"/>
          <dgm:chPref val="1"/>
          <dgm:bulletEnabled val="1"/>
        </dgm:presLayoutVars>
      </dgm:prSet>
      <dgm:spPr/>
      <dgm:t>
        <a:bodyPr/>
        <a:lstStyle/>
        <a:p>
          <a:endParaRPr lang="en-US"/>
        </a:p>
      </dgm:t>
    </dgm:pt>
    <dgm:pt modelId="{78F99200-6355-4ECA-95B4-DD25993AC056}" type="pres">
      <dgm:prSet presAssocID="{E8E33B2F-460B-4A22-9A0F-37FDE037AC4E}" presName="Accent2" presStyleCnt="0"/>
      <dgm:spPr/>
    </dgm:pt>
    <dgm:pt modelId="{01674CB9-2A13-44A3-8E64-A3DF717DE131}" type="pres">
      <dgm:prSet presAssocID="{E8E33B2F-460B-4A22-9A0F-37FDE037AC4E}" presName="Accent" presStyleLbl="node1" presStyleIdx="3" presStyleCnt="5"/>
      <dgm:spPr/>
    </dgm:pt>
    <dgm:pt modelId="{3E726D0B-D597-40ED-9260-809852A43EC0}" type="pres">
      <dgm:prSet presAssocID="{E8E33B2F-460B-4A22-9A0F-37FDE037AC4E}" presName="ParentBackground2" presStyleCnt="0"/>
      <dgm:spPr/>
    </dgm:pt>
    <dgm:pt modelId="{3F5BA3DD-9857-49F7-803D-0CAFA34637D2}" type="pres">
      <dgm:prSet presAssocID="{E8E33B2F-460B-4A22-9A0F-37FDE037AC4E}" presName="ParentBackground" presStyleLbl="fgAcc1" presStyleIdx="3" presStyleCnt="5"/>
      <dgm:spPr/>
      <dgm:t>
        <a:bodyPr/>
        <a:lstStyle/>
        <a:p>
          <a:endParaRPr lang="en-US"/>
        </a:p>
      </dgm:t>
    </dgm:pt>
    <dgm:pt modelId="{3224E605-1ADF-4C93-B541-B880912BC68A}" type="pres">
      <dgm:prSet presAssocID="{E8E33B2F-460B-4A22-9A0F-37FDE037AC4E}" presName="Child2" presStyleLbl="revTx" presStyleIdx="3" presStyleCnt="5">
        <dgm:presLayoutVars>
          <dgm:chMax val="0"/>
          <dgm:chPref val="0"/>
          <dgm:bulletEnabled val="1"/>
        </dgm:presLayoutVars>
      </dgm:prSet>
      <dgm:spPr/>
      <dgm:t>
        <a:bodyPr/>
        <a:lstStyle/>
        <a:p>
          <a:endParaRPr lang="en-US"/>
        </a:p>
      </dgm:t>
    </dgm:pt>
    <dgm:pt modelId="{BA65BA5D-8023-40BD-97D2-B3DBA3878043}" type="pres">
      <dgm:prSet presAssocID="{E8E33B2F-460B-4A22-9A0F-37FDE037AC4E}" presName="Parent2" presStyleLbl="revTx" presStyleIdx="3" presStyleCnt="5">
        <dgm:presLayoutVars>
          <dgm:chMax val="1"/>
          <dgm:chPref val="1"/>
          <dgm:bulletEnabled val="1"/>
        </dgm:presLayoutVars>
      </dgm:prSet>
      <dgm:spPr/>
      <dgm:t>
        <a:bodyPr/>
        <a:lstStyle/>
        <a:p>
          <a:endParaRPr lang="en-US"/>
        </a:p>
      </dgm:t>
    </dgm:pt>
    <dgm:pt modelId="{50141C09-8F21-46C7-B7B9-B166B28B7F13}" type="pres">
      <dgm:prSet presAssocID="{6BB3C2D4-41ED-41B2-8941-B0878E18FB49}" presName="Accent1" presStyleCnt="0"/>
      <dgm:spPr/>
    </dgm:pt>
    <dgm:pt modelId="{99E26419-EFDF-4C72-8F3D-14B28417DA0E}" type="pres">
      <dgm:prSet presAssocID="{6BB3C2D4-41ED-41B2-8941-B0878E18FB49}" presName="Accent" presStyleLbl="node1" presStyleIdx="4" presStyleCnt="5"/>
      <dgm:spPr/>
    </dgm:pt>
    <dgm:pt modelId="{60A3D4DA-8E69-40DF-BC30-3EFB70E2F080}" type="pres">
      <dgm:prSet presAssocID="{6BB3C2D4-41ED-41B2-8941-B0878E18FB49}" presName="ParentBackground1" presStyleCnt="0"/>
      <dgm:spPr/>
    </dgm:pt>
    <dgm:pt modelId="{D00E1E03-981D-438B-9D14-A7C857B8ABD0}" type="pres">
      <dgm:prSet presAssocID="{6BB3C2D4-41ED-41B2-8941-B0878E18FB49}" presName="ParentBackground" presStyleLbl="fgAcc1" presStyleIdx="4" presStyleCnt="5"/>
      <dgm:spPr/>
      <dgm:t>
        <a:bodyPr/>
        <a:lstStyle/>
        <a:p>
          <a:endParaRPr lang="en-US"/>
        </a:p>
      </dgm:t>
    </dgm:pt>
    <dgm:pt modelId="{879B18B1-D3B3-431D-AE34-09F907B39562}" type="pres">
      <dgm:prSet presAssocID="{6BB3C2D4-41ED-41B2-8941-B0878E18FB49}" presName="Child1" presStyleLbl="revTx" presStyleIdx="4" presStyleCnt="5">
        <dgm:presLayoutVars>
          <dgm:chMax val="0"/>
          <dgm:chPref val="0"/>
          <dgm:bulletEnabled val="1"/>
        </dgm:presLayoutVars>
      </dgm:prSet>
      <dgm:spPr/>
      <dgm:t>
        <a:bodyPr/>
        <a:lstStyle/>
        <a:p>
          <a:endParaRPr lang="en-US"/>
        </a:p>
      </dgm:t>
    </dgm:pt>
    <dgm:pt modelId="{48494595-1F44-4C8D-AE74-2DA5266F3287}" type="pres">
      <dgm:prSet presAssocID="{6BB3C2D4-41ED-41B2-8941-B0878E18FB49}" presName="Parent1" presStyleLbl="revTx" presStyleIdx="4" presStyleCnt="5">
        <dgm:presLayoutVars>
          <dgm:chMax val="1"/>
          <dgm:chPref val="1"/>
          <dgm:bulletEnabled val="1"/>
        </dgm:presLayoutVars>
      </dgm:prSet>
      <dgm:spPr/>
      <dgm:t>
        <a:bodyPr/>
        <a:lstStyle/>
        <a:p>
          <a:endParaRPr lang="en-US"/>
        </a:p>
      </dgm:t>
    </dgm:pt>
  </dgm:ptLst>
  <dgm:cxnLst>
    <dgm:cxn modelId="{2BDD38B9-7CD2-4F24-A3B9-4726A3C0B38F}" srcId="{E8E33B2F-460B-4A22-9A0F-37FDE037AC4E}" destId="{C3C7BDCB-C2A8-457A-932A-A672D4EFE34B}" srcOrd="1" destOrd="0" parTransId="{DFE156CD-FA5C-41DA-B627-FAA86D603CEC}" sibTransId="{2F4601B9-BC43-4EB3-829C-AA089E2A11DF}"/>
    <dgm:cxn modelId="{234400B4-4D92-4B17-A0CE-8952F39B6875}" srcId="{6BB3C2D4-41ED-41B2-8941-B0878E18FB49}" destId="{5E5A67B9-D93E-417B-8806-C961A104E4B9}" srcOrd="1" destOrd="0" parTransId="{FCA34306-A3EA-434D-820D-7997272CA9BD}" sibTransId="{0DBDC376-31BB-4C89-8B17-66EEBDCADADA}"/>
    <dgm:cxn modelId="{196DB135-A811-4783-9D03-FD664F32BDCD}" type="presOf" srcId="{479EC8D8-563A-4B16-B095-4A6660B85A24}" destId="{447BAF4D-56F9-4F54-8684-E58860DB60B7}" srcOrd="0" destOrd="0" presId="urn:microsoft.com/office/officeart/2011/layout/CircleProcess"/>
    <dgm:cxn modelId="{7AA00B9B-A470-4AE0-AD46-6F0581A7C183}" type="presOf" srcId="{C3C7BDCB-C2A8-457A-932A-A672D4EFE34B}" destId="{3224E605-1ADF-4C93-B541-B880912BC68A}" srcOrd="0" destOrd="1" presId="urn:microsoft.com/office/officeart/2011/layout/CircleProcess"/>
    <dgm:cxn modelId="{330CFA94-6248-4C05-BC8D-4EED00896119}" srcId="{5BB1C99B-1E60-4ADF-B3D4-C2283B9093A3}" destId="{07AFDB11-E439-4584-8108-BC11B0E782BB}" srcOrd="3" destOrd="0" parTransId="{276FABEB-92AA-40ED-8762-6124A4EF8BBE}" sibTransId="{4FA22AE5-ABA4-410E-A082-4AEF112E0403}"/>
    <dgm:cxn modelId="{D1B97A89-8730-4F96-BCE0-EC8AC17E958D}" type="presOf" srcId="{07AFDB11-E439-4584-8108-BC11B0E782BB}" destId="{9B9ED2C0-8639-4CFD-9333-785630F71F19}" srcOrd="0" destOrd="0" presId="urn:microsoft.com/office/officeart/2011/layout/CircleProcess"/>
    <dgm:cxn modelId="{505E3E05-80F1-40B0-8CA4-C1DEFF65AD04}" type="presOf" srcId="{7712A97F-4561-45D7-8650-1012455BD956}" destId="{D742965B-63EE-4E96-AE1E-F614832EF19A}" srcOrd="0" destOrd="0" presId="urn:microsoft.com/office/officeart/2011/layout/CircleProcess"/>
    <dgm:cxn modelId="{B4A532DB-FCC8-4B88-BA1C-AFA77CB5EECB}" srcId="{3271866A-59D9-454E-BB0C-5AEFAEEDC68A}" destId="{F08621A8-FF70-4861-B681-15A4D9BF9F95}" srcOrd="1" destOrd="0" parTransId="{C1C568DD-F180-4830-B159-BC7E6237B0B5}" sibTransId="{807DD721-4750-441E-A7BA-55E3BC4927F1}"/>
    <dgm:cxn modelId="{75B909BE-83CB-4750-92B4-B27F2F41089F}" type="presOf" srcId="{24A2577B-F453-4653-809F-D1EE4D72405D}" destId="{6B4F5E8F-9DA6-4DDE-8030-126A03199E56}" srcOrd="0" destOrd="1" presId="urn:microsoft.com/office/officeart/2011/layout/CircleProcess"/>
    <dgm:cxn modelId="{4E48CDFD-EE01-439A-A087-7259F9EE23A5}" type="presOf" srcId="{5E5A67B9-D93E-417B-8806-C961A104E4B9}" destId="{879B18B1-D3B3-431D-AE34-09F907B39562}" srcOrd="0" destOrd="1" presId="urn:microsoft.com/office/officeart/2011/layout/CircleProcess"/>
    <dgm:cxn modelId="{26BE64D2-2A62-4D38-893C-C08075E07374}" srcId="{5BB1C99B-1E60-4ADF-B3D4-C2283B9093A3}" destId="{6BB3C2D4-41ED-41B2-8941-B0878E18FB49}" srcOrd="0" destOrd="0" parTransId="{4EDD3326-1B2D-421B-9268-E4E3F9FA75E7}" sibTransId="{5D3A5E63-BE36-4708-AE56-E0809197428E}"/>
    <dgm:cxn modelId="{479BB119-8392-44BE-B12B-02D195E90756}" type="presOf" srcId="{0EF5C56B-4918-40F8-B527-8C2296345F17}" destId="{DE216030-E958-471D-870E-7BC4C44141BA}" srcOrd="0" destOrd="0" presId="urn:microsoft.com/office/officeart/2011/layout/CircleProcess"/>
    <dgm:cxn modelId="{B32328EE-A299-47CA-9462-42D639EAD6FD}" srcId="{E8E33B2F-460B-4A22-9A0F-37FDE037AC4E}" destId="{99B72318-A497-4660-BB14-F45F3F1ECBEE}" srcOrd="0" destOrd="0" parTransId="{70EB49E1-7EDD-469A-BEED-1765E6CE48B4}" sibTransId="{115141C4-98E4-41A9-B3BB-CF57BB71076D}"/>
    <dgm:cxn modelId="{294E81A5-7226-4BC7-81F5-C6EB1054AD69}" type="presOf" srcId="{F08621A8-FF70-4861-B681-15A4D9BF9F95}" destId="{DE216030-E958-471D-870E-7BC4C44141BA}" srcOrd="0" destOrd="1" presId="urn:microsoft.com/office/officeart/2011/layout/CircleProcess"/>
    <dgm:cxn modelId="{BB794092-6B4A-4394-8B69-51E0197F18D6}" type="presOf" srcId="{3271866A-59D9-454E-BB0C-5AEFAEEDC68A}" destId="{62BE531D-AB45-4BDD-8D0A-F809B6F20BEF}" srcOrd="0" destOrd="0" presId="urn:microsoft.com/office/officeart/2011/layout/CircleProcess"/>
    <dgm:cxn modelId="{4092D738-CE2B-4FDF-BE9A-29247CABA9CB}" srcId="{479EC8D8-563A-4B16-B095-4A6660B85A24}" destId="{22DBD90E-0FBD-45E3-9F9B-EB704EA1ED9B}" srcOrd="0" destOrd="0" parTransId="{F0E29739-2D9F-486A-A90D-BFCF46D04B06}" sibTransId="{E4B41BCA-5006-4032-9A82-3BAEBF460809}"/>
    <dgm:cxn modelId="{7B9280FE-DF21-4C3C-8AB4-C7A3CA71544A}" srcId="{07AFDB11-E439-4584-8108-BC11B0E782BB}" destId="{7712A97F-4561-45D7-8650-1012455BD956}" srcOrd="0" destOrd="0" parTransId="{CA7DEA1B-3235-4F07-B6A9-3D79441188FE}" sibTransId="{214864B1-67B3-4424-9886-6D72F5FC0ACE}"/>
    <dgm:cxn modelId="{D8DBD424-63C4-4DCC-820D-34F5E2EFAF88}" type="presOf" srcId="{D6988489-E818-40F7-8D0E-DAE659A92E35}" destId="{879B18B1-D3B3-431D-AE34-09F907B39562}" srcOrd="0" destOrd="0" presId="urn:microsoft.com/office/officeart/2011/layout/CircleProcess"/>
    <dgm:cxn modelId="{FFBDCB7B-C244-479E-9ED6-EEF66205FB38}" type="presOf" srcId="{6BB3C2D4-41ED-41B2-8941-B0878E18FB49}" destId="{48494595-1F44-4C8D-AE74-2DA5266F3287}" srcOrd="1" destOrd="0" presId="urn:microsoft.com/office/officeart/2011/layout/CircleProcess"/>
    <dgm:cxn modelId="{00C242D1-C9E2-434B-86A3-39290A0B8A08}" srcId="{5BB1C99B-1E60-4ADF-B3D4-C2283B9093A3}" destId="{E8E33B2F-460B-4A22-9A0F-37FDE037AC4E}" srcOrd="1" destOrd="0" parTransId="{C8DE9CDF-724C-4323-94F0-919A414859DF}" sibTransId="{D5489880-DACC-4B99-BF5B-DD114F7F91A1}"/>
    <dgm:cxn modelId="{78961784-0F92-4845-8C2D-852514B4C11F}" srcId="{6BB3C2D4-41ED-41B2-8941-B0878E18FB49}" destId="{2A4399A4-506E-420D-81FE-CC7662D6BABC}" srcOrd="2" destOrd="0" parTransId="{9DE512EC-0BDE-48D5-8971-FB434D17014D}" sibTransId="{B13CA37E-BA2A-4ABA-B92F-3B0DCB20F631}"/>
    <dgm:cxn modelId="{21D9CD61-B85A-42F1-B817-D71F5EC64314}" type="presOf" srcId="{07AFDB11-E439-4584-8108-BC11B0E782BB}" destId="{BC0D0FC6-68FE-45D8-BE2B-969C6707D3C2}" srcOrd="1" destOrd="0" presId="urn:microsoft.com/office/officeart/2011/layout/CircleProcess"/>
    <dgm:cxn modelId="{4F5660E5-2DBD-4509-BAE8-B95CCF1F41CC}" type="presOf" srcId="{99B72318-A497-4660-BB14-F45F3F1ECBEE}" destId="{3224E605-1ADF-4C93-B541-B880912BC68A}" srcOrd="0" destOrd="0" presId="urn:microsoft.com/office/officeart/2011/layout/CircleProcess"/>
    <dgm:cxn modelId="{0E6DCF28-A63B-439B-BA1B-D96AC3C1FA60}" type="presOf" srcId="{AEB73507-5F7A-4A72-8CE5-77284ED193B8}" destId="{D742965B-63EE-4E96-AE1E-F614832EF19A}" srcOrd="0" destOrd="1" presId="urn:microsoft.com/office/officeart/2011/layout/CircleProcess"/>
    <dgm:cxn modelId="{8C9770D3-37BA-4A9B-BD40-C8C1279799C4}" type="presOf" srcId="{22DBD90E-0FBD-45E3-9F9B-EB704EA1ED9B}" destId="{6B4F5E8F-9DA6-4DDE-8030-126A03199E56}" srcOrd="0" destOrd="0" presId="urn:microsoft.com/office/officeart/2011/layout/CircleProcess"/>
    <dgm:cxn modelId="{22B7CD55-AA27-4A8E-832F-FE962A186E72}" type="presOf" srcId="{479EC8D8-563A-4B16-B095-4A6660B85A24}" destId="{2AF5514C-8642-439B-BA3D-F1CFC69BF6E2}" srcOrd="1" destOrd="0" presId="urn:microsoft.com/office/officeart/2011/layout/CircleProcess"/>
    <dgm:cxn modelId="{471999FF-C563-4C13-9D05-34849E94D076}" srcId="{5BB1C99B-1E60-4ADF-B3D4-C2283B9093A3}" destId="{3271866A-59D9-454E-BB0C-5AEFAEEDC68A}" srcOrd="2" destOrd="0" parTransId="{51D7D33E-8FF7-479C-A9FB-B67966E2BBDC}" sibTransId="{5970D786-9F1A-41C7-8B55-99577CF566B0}"/>
    <dgm:cxn modelId="{4FC4CB40-0DC2-4265-BB00-76B199EF2F68}" srcId="{6BB3C2D4-41ED-41B2-8941-B0878E18FB49}" destId="{D6988489-E818-40F7-8D0E-DAE659A92E35}" srcOrd="0" destOrd="0" parTransId="{3B1F2615-577A-44CA-8505-947C36A9FB98}" sibTransId="{6B7F0D02-5782-4CD3-B6BC-7ADAFF485B5A}"/>
    <dgm:cxn modelId="{7CDF4F95-029A-4870-8C3E-FBE6871BF5CA}" type="presOf" srcId="{E8E33B2F-460B-4A22-9A0F-37FDE037AC4E}" destId="{BA65BA5D-8023-40BD-97D2-B3DBA3878043}" srcOrd="1" destOrd="0" presId="urn:microsoft.com/office/officeart/2011/layout/CircleProcess"/>
    <dgm:cxn modelId="{DF2B4E30-549B-4CD3-8B5D-58D118462F69}" srcId="{3271866A-59D9-454E-BB0C-5AEFAEEDC68A}" destId="{0EF5C56B-4918-40F8-B527-8C2296345F17}" srcOrd="0" destOrd="0" parTransId="{1AD03D57-2297-4CA7-AA48-EE4B7C76A537}" sibTransId="{D8CCD3F8-035D-4EE9-A791-C48C9A778C22}"/>
    <dgm:cxn modelId="{5902DAAB-BE08-4CED-B403-012DCA1A036A}" type="presOf" srcId="{2A4399A4-506E-420D-81FE-CC7662D6BABC}" destId="{879B18B1-D3B3-431D-AE34-09F907B39562}" srcOrd="0" destOrd="2" presId="urn:microsoft.com/office/officeart/2011/layout/CircleProcess"/>
    <dgm:cxn modelId="{2BB401B4-8BAB-407D-B2C2-BD88D9C34C0F}" type="presOf" srcId="{E8E33B2F-460B-4A22-9A0F-37FDE037AC4E}" destId="{3F5BA3DD-9857-49F7-803D-0CAFA34637D2}" srcOrd="0" destOrd="0" presId="urn:microsoft.com/office/officeart/2011/layout/CircleProcess"/>
    <dgm:cxn modelId="{0868FEB2-5E1C-44F4-BDF8-829318E05A67}" type="presOf" srcId="{5BB1C99B-1E60-4ADF-B3D4-C2283B9093A3}" destId="{229F24BF-049E-4AA7-A022-D39A58868B4D}" srcOrd="0" destOrd="0" presId="urn:microsoft.com/office/officeart/2011/layout/CircleProcess"/>
    <dgm:cxn modelId="{D005430D-BCD2-4023-9521-F4115195A25C}" srcId="{07AFDB11-E439-4584-8108-BC11B0E782BB}" destId="{AEB73507-5F7A-4A72-8CE5-77284ED193B8}" srcOrd="1" destOrd="0" parTransId="{F51ADBD5-A008-44D2-9504-4415ADB84A7F}" sibTransId="{74B893F1-43E3-4594-A729-A298C9A14673}"/>
    <dgm:cxn modelId="{E7C8F4A4-B378-40B5-9A50-E9FDA31A4F75}" srcId="{5BB1C99B-1E60-4ADF-B3D4-C2283B9093A3}" destId="{479EC8D8-563A-4B16-B095-4A6660B85A24}" srcOrd="4" destOrd="0" parTransId="{9BC3D7D5-4FAE-427A-B59B-393A1A8B66EE}" sibTransId="{1DC1F0EC-9314-4526-9E8E-55D49748F226}"/>
    <dgm:cxn modelId="{31D53529-D5D6-498A-927B-EF6E62B82C9C}" srcId="{479EC8D8-563A-4B16-B095-4A6660B85A24}" destId="{24A2577B-F453-4653-809F-D1EE4D72405D}" srcOrd="1" destOrd="0" parTransId="{ECF07082-89E3-453B-86A5-DBDFDCEF5F64}" sibTransId="{667A052E-F22A-4CA3-9DD4-E6F580CFAC23}"/>
    <dgm:cxn modelId="{69A49B06-B8F8-40AB-A2F6-6A2575043CA5}" type="presOf" srcId="{6BB3C2D4-41ED-41B2-8941-B0878E18FB49}" destId="{D00E1E03-981D-438B-9D14-A7C857B8ABD0}" srcOrd="0" destOrd="0" presId="urn:microsoft.com/office/officeart/2011/layout/CircleProcess"/>
    <dgm:cxn modelId="{AE3C74E5-1C1A-4D3C-91C8-FED2EBE7A45C}" type="presOf" srcId="{3271866A-59D9-454E-BB0C-5AEFAEEDC68A}" destId="{F1159F5A-FEDA-4BCC-B9CB-E628740FCBD5}" srcOrd="1" destOrd="0" presId="urn:microsoft.com/office/officeart/2011/layout/CircleProcess"/>
    <dgm:cxn modelId="{6B3E2064-889D-4302-AF43-06F13E19A8DF}" type="presParOf" srcId="{229F24BF-049E-4AA7-A022-D39A58868B4D}" destId="{B12665E1-F7A4-406B-A7AD-5313987FE6DD}" srcOrd="0" destOrd="0" presId="urn:microsoft.com/office/officeart/2011/layout/CircleProcess"/>
    <dgm:cxn modelId="{FB1EF860-EDCA-498D-8E0F-D4DAA3049BBE}" type="presParOf" srcId="{B12665E1-F7A4-406B-A7AD-5313987FE6DD}" destId="{924F9F97-F76F-4CBF-9C08-99B8B674652B}" srcOrd="0" destOrd="0" presId="urn:microsoft.com/office/officeart/2011/layout/CircleProcess"/>
    <dgm:cxn modelId="{BBFC0595-588D-4369-8CDC-18EF0E8329E9}" type="presParOf" srcId="{229F24BF-049E-4AA7-A022-D39A58868B4D}" destId="{E3E36BC7-4F13-43F4-BAD8-FFFAFD2EC759}" srcOrd="1" destOrd="0" presId="urn:microsoft.com/office/officeart/2011/layout/CircleProcess"/>
    <dgm:cxn modelId="{B8138715-FC59-4AE4-8F9C-76109B21BB10}" type="presParOf" srcId="{E3E36BC7-4F13-43F4-BAD8-FFFAFD2EC759}" destId="{447BAF4D-56F9-4F54-8684-E58860DB60B7}" srcOrd="0" destOrd="0" presId="urn:microsoft.com/office/officeart/2011/layout/CircleProcess"/>
    <dgm:cxn modelId="{5A41EDA5-855C-442C-AD24-6809D9651202}" type="presParOf" srcId="{229F24BF-049E-4AA7-A022-D39A58868B4D}" destId="{6B4F5E8F-9DA6-4DDE-8030-126A03199E56}" srcOrd="2" destOrd="0" presId="urn:microsoft.com/office/officeart/2011/layout/CircleProcess"/>
    <dgm:cxn modelId="{CA4C0130-0336-4FA3-A817-FB87155641D3}" type="presParOf" srcId="{229F24BF-049E-4AA7-A022-D39A58868B4D}" destId="{2AF5514C-8642-439B-BA3D-F1CFC69BF6E2}" srcOrd="3" destOrd="0" presId="urn:microsoft.com/office/officeart/2011/layout/CircleProcess"/>
    <dgm:cxn modelId="{BDE20F5A-7859-471E-9DCA-44A519BE2593}" type="presParOf" srcId="{229F24BF-049E-4AA7-A022-D39A58868B4D}" destId="{152E65E3-15D6-4BC5-8446-498D78AEE2C5}" srcOrd="4" destOrd="0" presId="urn:microsoft.com/office/officeart/2011/layout/CircleProcess"/>
    <dgm:cxn modelId="{05EABADE-C043-4984-AF79-02BA52DAFEB4}" type="presParOf" srcId="{152E65E3-15D6-4BC5-8446-498D78AEE2C5}" destId="{78AEC92C-B231-4C81-8185-2CE887AA609C}" srcOrd="0" destOrd="0" presId="urn:microsoft.com/office/officeart/2011/layout/CircleProcess"/>
    <dgm:cxn modelId="{F6A0AA7B-5A21-42BE-AD19-09B4C819C7E8}" type="presParOf" srcId="{229F24BF-049E-4AA7-A022-D39A58868B4D}" destId="{2385F290-01FB-454D-B95D-2A373253CC2E}" srcOrd="5" destOrd="0" presId="urn:microsoft.com/office/officeart/2011/layout/CircleProcess"/>
    <dgm:cxn modelId="{13DC82D5-CC57-4608-9BF9-1B3E13627C4D}" type="presParOf" srcId="{2385F290-01FB-454D-B95D-2A373253CC2E}" destId="{9B9ED2C0-8639-4CFD-9333-785630F71F19}" srcOrd="0" destOrd="0" presId="urn:microsoft.com/office/officeart/2011/layout/CircleProcess"/>
    <dgm:cxn modelId="{8FDDEA91-DB1F-413D-AEC5-6B4C358E38B9}" type="presParOf" srcId="{229F24BF-049E-4AA7-A022-D39A58868B4D}" destId="{D742965B-63EE-4E96-AE1E-F614832EF19A}" srcOrd="6" destOrd="0" presId="urn:microsoft.com/office/officeart/2011/layout/CircleProcess"/>
    <dgm:cxn modelId="{E6235EAA-28B0-4F4D-80D8-0AFD106FCBBA}" type="presParOf" srcId="{229F24BF-049E-4AA7-A022-D39A58868B4D}" destId="{BC0D0FC6-68FE-45D8-BE2B-969C6707D3C2}" srcOrd="7" destOrd="0" presId="urn:microsoft.com/office/officeart/2011/layout/CircleProcess"/>
    <dgm:cxn modelId="{8A138FCD-4AD2-4F28-B28C-50BA56D67771}" type="presParOf" srcId="{229F24BF-049E-4AA7-A022-D39A58868B4D}" destId="{77951043-EF88-408B-99EF-BDDE10ADF470}" srcOrd="8" destOrd="0" presId="urn:microsoft.com/office/officeart/2011/layout/CircleProcess"/>
    <dgm:cxn modelId="{AFCF82C9-50C1-4B85-9ED0-1AAA0B7A831C}" type="presParOf" srcId="{77951043-EF88-408B-99EF-BDDE10ADF470}" destId="{FF4A9E9B-532C-44DA-A4A0-B454B129D691}" srcOrd="0" destOrd="0" presId="urn:microsoft.com/office/officeart/2011/layout/CircleProcess"/>
    <dgm:cxn modelId="{54252739-628E-47A2-BDA4-C4A31769FEFD}" type="presParOf" srcId="{229F24BF-049E-4AA7-A022-D39A58868B4D}" destId="{41D4F2A1-036D-407E-92E6-7993C5786422}" srcOrd="9" destOrd="0" presId="urn:microsoft.com/office/officeart/2011/layout/CircleProcess"/>
    <dgm:cxn modelId="{BEA4FB3F-55AD-46BC-82A4-92BC0CA124D3}" type="presParOf" srcId="{41D4F2A1-036D-407E-92E6-7993C5786422}" destId="{62BE531D-AB45-4BDD-8D0A-F809B6F20BEF}" srcOrd="0" destOrd="0" presId="urn:microsoft.com/office/officeart/2011/layout/CircleProcess"/>
    <dgm:cxn modelId="{C6A8144E-1265-4088-8F3F-18A50D4BBB26}" type="presParOf" srcId="{229F24BF-049E-4AA7-A022-D39A58868B4D}" destId="{DE216030-E958-471D-870E-7BC4C44141BA}" srcOrd="10" destOrd="0" presId="urn:microsoft.com/office/officeart/2011/layout/CircleProcess"/>
    <dgm:cxn modelId="{A1470C03-07B1-4832-9DB2-D12FCE545EDB}" type="presParOf" srcId="{229F24BF-049E-4AA7-A022-D39A58868B4D}" destId="{F1159F5A-FEDA-4BCC-B9CB-E628740FCBD5}" srcOrd="11" destOrd="0" presId="urn:microsoft.com/office/officeart/2011/layout/CircleProcess"/>
    <dgm:cxn modelId="{B78A9A36-148A-48F2-80F0-8FD03C29EC70}" type="presParOf" srcId="{229F24BF-049E-4AA7-A022-D39A58868B4D}" destId="{78F99200-6355-4ECA-95B4-DD25993AC056}" srcOrd="12" destOrd="0" presId="urn:microsoft.com/office/officeart/2011/layout/CircleProcess"/>
    <dgm:cxn modelId="{2D01C33A-3EBF-4DF6-8903-7F9B3E45E4AA}" type="presParOf" srcId="{78F99200-6355-4ECA-95B4-DD25993AC056}" destId="{01674CB9-2A13-44A3-8E64-A3DF717DE131}" srcOrd="0" destOrd="0" presId="urn:microsoft.com/office/officeart/2011/layout/CircleProcess"/>
    <dgm:cxn modelId="{149A41C6-44A3-476A-9272-041ADF361AA9}" type="presParOf" srcId="{229F24BF-049E-4AA7-A022-D39A58868B4D}" destId="{3E726D0B-D597-40ED-9260-809852A43EC0}" srcOrd="13" destOrd="0" presId="urn:microsoft.com/office/officeart/2011/layout/CircleProcess"/>
    <dgm:cxn modelId="{C3410037-4911-4E43-ABA6-76124F683A5A}" type="presParOf" srcId="{3E726D0B-D597-40ED-9260-809852A43EC0}" destId="{3F5BA3DD-9857-49F7-803D-0CAFA34637D2}" srcOrd="0" destOrd="0" presId="urn:microsoft.com/office/officeart/2011/layout/CircleProcess"/>
    <dgm:cxn modelId="{B726058A-04DB-40BD-B54E-F5859F528B9E}" type="presParOf" srcId="{229F24BF-049E-4AA7-A022-D39A58868B4D}" destId="{3224E605-1ADF-4C93-B541-B880912BC68A}" srcOrd="14" destOrd="0" presId="urn:microsoft.com/office/officeart/2011/layout/CircleProcess"/>
    <dgm:cxn modelId="{C013ED17-C283-4A2A-8BAE-6EA91FEA76B2}" type="presParOf" srcId="{229F24BF-049E-4AA7-A022-D39A58868B4D}" destId="{BA65BA5D-8023-40BD-97D2-B3DBA3878043}" srcOrd="15" destOrd="0" presId="urn:microsoft.com/office/officeart/2011/layout/CircleProcess"/>
    <dgm:cxn modelId="{BD0FC427-93D7-4CBB-AA99-39825BBC913E}" type="presParOf" srcId="{229F24BF-049E-4AA7-A022-D39A58868B4D}" destId="{50141C09-8F21-46C7-B7B9-B166B28B7F13}" srcOrd="16" destOrd="0" presId="urn:microsoft.com/office/officeart/2011/layout/CircleProcess"/>
    <dgm:cxn modelId="{DD280283-C86E-43FF-99D4-AB7B3C04CC95}" type="presParOf" srcId="{50141C09-8F21-46C7-B7B9-B166B28B7F13}" destId="{99E26419-EFDF-4C72-8F3D-14B28417DA0E}" srcOrd="0" destOrd="0" presId="urn:microsoft.com/office/officeart/2011/layout/CircleProcess"/>
    <dgm:cxn modelId="{F21915D4-8A50-4CD0-83FF-F8231B2F6633}" type="presParOf" srcId="{229F24BF-049E-4AA7-A022-D39A58868B4D}" destId="{60A3D4DA-8E69-40DF-BC30-3EFB70E2F080}" srcOrd="17" destOrd="0" presId="urn:microsoft.com/office/officeart/2011/layout/CircleProcess"/>
    <dgm:cxn modelId="{38E943C8-3A38-490A-A7C1-F6AD7A0223DD}" type="presParOf" srcId="{60A3D4DA-8E69-40DF-BC30-3EFB70E2F080}" destId="{D00E1E03-981D-438B-9D14-A7C857B8ABD0}" srcOrd="0" destOrd="0" presId="urn:microsoft.com/office/officeart/2011/layout/CircleProcess"/>
    <dgm:cxn modelId="{90BBBF0D-D31F-4D20-9239-EB68F52BF828}" type="presParOf" srcId="{229F24BF-049E-4AA7-A022-D39A58868B4D}" destId="{879B18B1-D3B3-431D-AE34-09F907B39562}" srcOrd="18" destOrd="0" presId="urn:microsoft.com/office/officeart/2011/layout/CircleProcess"/>
    <dgm:cxn modelId="{58883B4D-A534-47D5-A578-8E4283781BBD}" type="presParOf" srcId="{229F24BF-049E-4AA7-A022-D39A58868B4D}" destId="{48494595-1F44-4C8D-AE74-2DA5266F3287}" srcOrd="19"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0EE5D5-C64A-43D4-8C29-073B979EECBB}"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n-GB"/>
        </a:p>
      </dgm:t>
    </dgm:pt>
    <dgm:pt modelId="{F38AC0D1-2382-4AC6-938F-7389748C47FC}">
      <dgm:prSet phldrT="[Text]" custT="1"/>
      <dgm:spPr/>
      <dgm:t>
        <a:bodyPr/>
        <a:lstStyle/>
        <a:p>
          <a:r>
            <a:rPr lang="en-US" sz="3600" dirty="0"/>
            <a:t>Problem</a:t>
          </a:r>
          <a:endParaRPr lang="en-GB" sz="3600" dirty="0"/>
        </a:p>
      </dgm:t>
    </dgm:pt>
    <dgm:pt modelId="{F4A4BB1A-38E3-4D16-975B-B7595854F9A4}" type="parTrans" cxnId="{2782A3FF-4134-4582-B2F5-8B0D5DCB57A3}">
      <dgm:prSet/>
      <dgm:spPr/>
      <dgm:t>
        <a:bodyPr/>
        <a:lstStyle/>
        <a:p>
          <a:endParaRPr lang="en-GB"/>
        </a:p>
      </dgm:t>
    </dgm:pt>
    <dgm:pt modelId="{324A5979-879D-4E9C-8B52-99DCA01EFDC2}" type="sibTrans" cxnId="{2782A3FF-4134-4582-B2F5-8B0D5DCB57A3}">
      <dgm:prSet/>
      <dgm:spPr/>
      <dgm:t>
        <a:bodyPr/>
        <a:lstStyle/>
        <a:p>
          <a:endParaRPr lang="en-GB"/>
        </a:p>
      </dgm:t>
    </dgm:pt>
    <dgm:pt modelId="{6669458A-ADDA-4FE5-B7C3-43EF41034A41}">
      <dgm:prSet phldrT="[Text]" custT="1"/>
      <dgm:spPr/>
      <dgm:t>
        <a:bodyPr/>
        <a:lstStyle/>
        <a:p>
          <a:r>
            <a:rPr lang="en-US" sz="2400" dirty="0"/>
            <a:t>Goals</a:t>
          </a:r>
          <a:endParaRPr lang="en-GB" sz="2400" dirty="0"/>
        </a:p>
      </dgm:t>
    </dgm:pt>
    <dgm:pt modelId="{C57D2FE2-29EE-4D02-9A91-63F64FF134C6}" type="parTrans" cxnId="{669F83A0-EAD6-43A0-B21D-306B4E9B7F86}">
      <dgm:prSet/>
      <dgm:spPr/>
      <dgm:t>
        <a:bodyPr/>
        <a:lstStyle/>
        <a:p>
          <a:endParaRPr lang="en-GB"/>
        </a:p>
      </dgm:t>
    </dgm:pt>
    <dgm:pt modelId="{DD81F9B0-A8D8-4CF5-BDD6-D46C46AAE0A5}" type="sibTrans" cxnId="{669F83A0-EAD6-43A0-B21D-306B4E9B7F86}">
      <dgm:prSet/>
      <dgm:spPr/>
      <dgm:t>
        <a:bodyPr/>
        <a:lstStyle/>
        <a:p>
          <a:endParaRPr lang="en-GB"/>
        </a:p>
      </dgm:t>
    </dgm:pt>
    <dgm:pt modelId="{5B2B5F74-9942-4054-9DB9-396A459F3BBF}">
      <dgm:prSet phldrT="[Text]" custT="1"/>
      <dgm:spPr/>
      <dgm:t>
        <a:bodyPr/>
        <a:lstStyle/>
        <a:p>
          <a:r>
            <a:rPr lang="en-US" sz="2000" dirty="0"/>
            <a:t>Issues/problems</a:t>
          </a:r>
          <a:endParaRPr lang="en-GB" sz="2000" dirty="0"/>
        </a:p>
      </dgm:t>
    </dgm:pt>
    <dgm:pt modelId="{5F078962-F5F5-477A-B7CD-5D30B0D35638}" type="parTrans" cxnId="{F0BD306B-D8C6-4E48-8542-39683F573444}">
      <dgm:prSet/>
      <dgm:spPr/>
      <dgm:t>
        <a:bodyPr/>
        <a:lstStyle/>
        <a:p>
          <a:endParaRPr lang="en-GB"/>
        </a:p>
      </dgm:t>
    </dgm:pt>
    <dgm:pt modelId="{6AF4F035-D077-4714-A3D4-6362A7E1C229}" type="sibTrans" cxnId="{F0BD306B-D8C6-4E48-8542-39683F573444}">
      <dgm:prSet/>
      <dgm:spPr/>
      <dgm:t>
        <a:bodyPr/>
        <a:lstStyle/>
        <a:p>
          <a:endParaRPr lang="en-GB"/>
        </a:p>
      </dgm:t>
    </dgm:pt>
    <dgm:pt modelId="{2BA83D8D-3159-4349-8139-2523F9372815}">
      <dgm:prSet phldrT="[Text]" custT="1"/>
      <dgm:spPr/>
      <dgm:t>
        <a:bodyPr/>
        <a:lstStyle/>
        <a:p>
          <a:r>
            <a:rPr lang="en-US" sz="3600" dirty="0"/>
            <a:t>Process</a:t>
          </a:r>
          <a:endParaRPr lang="en-GB" sz="3600" dirty="0"/>
        </a:p>
      </dgm:t>
    </dgm:pt>
    <dgm:pt modelId="{126EFAE5-2AC3-4EA0-989B-5C0A2E581EE3}" type="parTrans" cxnId="{95B88334-88FD-4AA2-9588-1FD80FAD97C3}">
      <dgm:prSet/>
      <dgm:spPr/>
      <dgm:t>
        <a:bodyPr/>
        <a:lstStyle/>
        <a:p>
          <a:endParaRPr lang="en-GB"/>
        </a:p>
      </dgm:t>
    </dgm:pt>
    <dgm:pt modelId="{92AD5AC4-ECFD-4A0C-AE30-30114C309C4A}" type="sibTrans" cxnId="{95B88334-88FD-4AA2-9588-1FD80FAD97C3}">
      <dgm:prSet/>
      <dgm:spPr/>
      <dgm:t>
        <a:bodyPr/>
        <a:lstStyle/>
        <a:p>
          <a:endParaRPr lang="en-GB"/>
        </a:p>
      </dgm:t>
    </dgm:pt>
    <dgm:pt modelId="{94C1CAA7-34DD-46EC-B9C7-D897D4A600EB}">
      <dgm:prSet phldrT="[Text]" custT="1"/>
      <dgm:spPr/>
      <dgm:t>
        <a:bodyPr/>
        <a:lstStyle/>
        <a:p>
          <a:r>
            <a:rPr lang="en-US" sz="2400" dirty="0"/>
            <a:t>Transparent</a:t>
          </a:r>
          <a:endParaRPr lang="en-GB" sz="2400" dirty="0"/>
        </a:p>
      </dgm:t>
    </dgm:pt>
    <dgm:pt modelId="{1D169DB9-9A2B-4774-8190-3FD5AABB003D}" type="parTrans" cxnId="{C8E81544-A87E-4CFA-AC1C-7E72CDB3C8A6}">
      <dgm:prSet/>
      <dgm:spPr/>
      <dgm:t>
        <a:bodyPr/>
        <a:lstStyle/>
        <a:p>
          <a:endParaRPr lang="en-GB"/>
        </a:p>
      </dgm:t>
    </dgm:pt>
    <dgm:pt modelId="{CC506469-D3BC-4F9C-B3FC-2F4488EB3140}" type="sibTrans" cxnId="{C8E81544-A87E-4CFA-AC1C-7E72CDB3C8A6}">
      <dgm:prSet/>
      <dgm:spPr/>
      <dgm:t>
        <a:bodyPr/>
        <a:lstStyle/>
        <a:p>
          <a:endParaRPr lang="en-GB"/>
        </a:p>
      </dgm:t>
    </dgm:pt>
    <dgm:pt modelId="{C2AB35E7-9767-4784-9F98-2C5F54F74F37}">
      <dgm:prSet phldrT="[Text]" custT="1"/>
      <dgm:spPr/>
      <dgm:t>
        <a:bodyPr/>
        <a:lstStyle/>
        <a:p>
          <a:r>
            <a:rPr lang="en-US" sz="2400" dirty="0"/>
            <a:t>Fair</a:t>
          </a:r>
          <a:endParaRPr lang="en-GB" sz="2400" dirty="0"/>
        </a:p>
      </dgm:t>
    </dgm:pt>
    <dgm:pt modelId="{5822D0D8-F27D-4926-A7E5-2EA7FAD75C38}" type="parTrans" cxnId="{E7502D96-E5FF-4AA8-A398-4974D2FF8AFA}">
      <dgm:prSet/>
      <dgm:spPr/>
      <dgm:t>
        <a:bodyPr/>
        <a:lstStyle/>
        <a:p>
          <a:endParaRPr lang="en-GB"/>
        </a:p>
      </dgm:t>
    </dgm:pt>
    <dgm:pt modelId="{A7616AF5-0F5C-4D61-84DB-97647D6B2533}" type="sibTrans" cxnId="{E7502D96-E5FF-4AA8-A398-4974D2FF8AFA}">
      <dgm:prSet/>
      <dgm:spPr/>
      <dgm:t>
        <a:bodyPr/>
        <a:lstStyle/>
        <a:p>
          <a:endParaRPr lang="en-GB"/>
        </a:p>
      </dgm:t>
    </dgm:pt>
    <dgm:pt modelId="{156E6792-286A-44A0-B252-A90E22EB0EBE}">
      <dgm:prSet phldrT="[Text]" custT="1"/>
      <dgm:spPr/>
      <dgm:t>
        <a:bodyPr/>
        <a:lstStyle/>
        <a:p>
          <a:r>
            <a:rPr lang="en-US" sz="3600" dirty="0"/>
            <a:t>People</a:t>
          </a:r>
          <a:endParaRPr lang="en-GB" sz="3600" dirty="0"/>
        </a:p>
      </dgm:t>
    </dgm:pt>
    <dgm:pt modelId="{388DF22E-5902-4568-943B-CE256AC06C2A}" type="parTrans" cxnId="{D56B0D86-D97F-4C88-81FF-3FE86228C32D}">
      <dgm:prSet/>
      <dgm:spPr/>
      <dgm:t>
        <a:bodyPr/>
        <a:lstStyle/>
        <a:p>
          <a:endParaRPr lang="en-GB"/>
        </a:p>
      </dgm:t>
    </dgm:pt>
    <dgm:pt modelId="{B35C809E-65D1-488C-8107-58BD02D0F01E}" type="sibTrans" cxnId="{D56B0D86-D97F-4C88-81FF-3FE86228C32D}">
      <dgm:prSet/>
      <dgm:spPr/>
      <dgm:t>
        <a:bodyPr/>
        <a:lstStyle/>
        <a:p>
          <a:endParaRPr lang="en-GB"/>
        </a:p>
      </dgm:t>
    </dgm:pt>
    <dgm:pt modelId="{962F82B3-B8C0-4BFC-8CA0-85EE0A5F0C17}">
      <dgm:prSet phldrT="[Text]" custT="1"/>
      <dgm:spPr/>
      <dgm:t>
        <a:bodyPr/>
        <a:lstStyle/>
        <a:p>
          <a:r>
            <a:rPr lang="en-US" sz="2400" dirty="0"/>
            <a:t>Right people</a:t>
          </a:r>
          <a:endParaRPr lang="en-GB" sz="2400" dirty="0"/>
        </a:p>
      </dgm:t>
    </dgm:pt>
    <dgm:pt modelId="{FF1B7D63-6CDB-4E11-AB71-221613856FA9}" type="parTrans" cxnId="{D0A1F2E7-C9B8-41E7-9262-1AB45E4C8328}">
      <dgm:prSet/>
      <dgm:spPr/>
      <dgm:t>
        <a:bodyPr/>
        <a:lstStyle/>
        <a:p>
          <a:endParaRPr lang="en-GB"/>
        </a:p>
      </dgm:t>
    </dgm:pt>
    <dgm:pt modelId="{95555529-2C62-45A8-8835-023DF22E9B62}" type="sibTrans" cxnId="{D0A1F2E7-C9B8-41E7-9262-1AB45E4C8328}">
      <dgm:prSet/>
      <dgm:spPr/>
      <dgm:t>
        <a:bodyPr/>
        <a:lstStyle/>
        <a:p>
          <a:endParaRPr lang="en-GB"/>
        </a:p>
      </dgm:t>
    </dgm:pt>
    <dgm:pt modelId="{2026EB8D-ABCA-4715-829A-BCF2788CAD26}">
      <dgm:prSet phldrT="[Text]" custT="1"/>
      <dgm:spPr/>
      <dgm:t>
        <a:bodyPr/>
        <a:lstStyle/>
        <a:p>
          <a:r>
            <a:rPr lang="en-US" sz="2400" dirty="0"/>
            <a:t>Right capacity</a:t>
          </a:r>
          <a:endParaRPr lang="en-GB" sz="2400" dirty="0"/>
        </a:p>
      </dgm:t>
    </dgm:pt>
    <dgm:pt modelId="{DDD75B9B-ECEF-4759-ABB7-124AC5399A80}" type="parTrans" cxnId="{4F121E14-8847-4AD0-9942-4F874CF072BC}">
      <dgm:prSet/>
      <dgm:spPr/>
      <dgm:t>
        <a:bodyPr/>
        <a:lstStyle/>
        <a:p>
          <a:endParaRPr lang="en-GB"/>
        </a:p>
      </dgm:t>
    </dgm:pt>
    <dgm:pt modelId="{F11627E5-9E99-46AF-A9BD-35CEAB7851C1}" type="sibTrans" cxnId="{4F121E14-8847-4AD0-9942-4F874CF072BC}">
      <dgm:prSet/>
      <dgm:spPr/>
      <dgm:t>
        <a:bodyPr/>
        <a:lstStyle/>
        <a:p>
          <a:endParaRPr lang="en-GB"/>
        </a:p>
      </dgm:t>
    </dgm:pt>
    <dgm:pt modelId="{2F38F262-5CDD-4F9A-9FCF-A53FD2791520}" type="pres">
      <dgm:prSet presAssocID="{C90EE5D5-C64A-43D4-8C29-073B979EECBB}" presName="Name0" presStyleCnt="0">
        <dgm:presLayoutVars>
          <dgm:dir/>
          <dgm:resizeHandles val="exact"/>
        </dgm:presLayoutVars>
      </dgm:prSet>
      <dgm:spPr/>
      <dgm:t>
        <a:bodyPr/>
        <a:lstStyle/>
        <a:p>
          <a:endParaRPr lang="en-US"/>
        </a:p>
      </dgm:t>
    </dgm:pt>
    <dgm:pt modelId="{824EBEEE-7254-4724-93C3-EAA06A764E9A}" type="pres">
      <dgm:prSet presAssocID="{F38AC0D1-2382-4AC6-938F-7389748C47FC}" presName="Name5" presStyleLbl="vennNode1" presStyleIdx="0" presStyleCnt="3">
        <dgm:presLayoutVars>
          <dgm:bulletEnabled val="1"/>
        </dgm:presLayoutVars>
      </dgm:prSet>
      <dgm:spPr/>
      <dgm:t>
        <a:bodyPr/>
        <a:lstStyle/>
        <a:p>
          <a:endParaRPr lang="en-US"/>
        </a:p>
      </dgm:t>
    </dgm:pt>
    <dgm:pt modelId="{D1D8281E-9AA8-40D3-A440-82E7E73F49F5}" type="pres">
      <dgm:prSet presAssocID="{324A5979-879D-4E9C-8B52-99DCA01EFDC2}" presName="space" presStyleCnt="0"/>
      <dgm:spPr/>
    </dgm:pt>
    <dgm:pt modelId="{05647F74-1F3A-43F8-8B74-5A71C03A7213}" type="pres">
      <dgm:prSet presAssocID="{2BA83D8D-3159-4349-8139-2523F9372815}" presName="Name5" presStyleLbl="vennNode1" presStyleIdx="1" presStyleCnt="3">
        <dgm:presLayoutVars>
          <dgm:bulletEnabled val="1"/>
        </dgm:presLayoutVars>
      </dgm:prSet>
      <dgm:spPr/>
      <dgm:t>
        <a:bodyPr/>
        <a:lstStyle/>
        <a:p>
          <a:endParaRPr lang="en-US"/>
        </a:p>
      </dgm:t>
    </dgm:pt>
    <dgm:pt modelId="{E9E9E950-DD5C-49C6-A9FE-B50C2945CE58}" type="pres">
      <dgm:prSet presAssocID="{92AD5AC4-ECFD-4A0C-AE30-30114C309C4A}" presName="space" presStyleCnt="0"/>
      <dgm:spPr/>
    </dgm:pt>
    <dgm:pt modelId="{F84D7403-B60E-4328-AFF3-5E496B99727A}" type="pres">
      <dgm:prSet presAssocID="{156E6792-286A-44A0-B252-A90E22EB0EBE}" presName="Name5" presStyleLbl="vennNode1" presStyleIdx="2" presStyleCnt="3">
        <dgm:presLayoutVars>
          <dgm:bulletEnabled val="1"/>
        </dgm:presLayoutVars>
      </dgm:prSet>
      <dgm:spPr/>
      <dgm:t>
        <a:bodyPr/>
        <a:lstStyle/>
        <a:p>
          <a:endParaRPr lang="en-US"/>
        </a:p>
      </dgm:t>
    </dgm:pt>
  </dgm:ptLst>
  <dgm:cxnLst>
    <dgm:cxn modelId="{F8CA6A79-8488-40EC-9C7E-5ABBE5A79629}" type="presOf" srcId="{962F82B3-B8C0-4BFC-8CA0-85EE0A5F0C17}" destId="{F84D7403-B60E-4328-AFF3-5E496B99727A}" srcOrd="0" destOrd="1" presId="urn:microsoft.com/office/officeart/2005/8/layout/venn3"/>
    <dgm:cxn modelId="{27C5A5FF-82C8-42FD-BAA4-62B32C1F0039}" type="presOf" srcId="{F38AC0D1-2382-4AC6-938F-7389748C47FC}" destId="{824EBEEE-7254-4724-93C3-EAA06A764E9A}" srcOrd="0" destOrd="0" presId="urn:microsoft.com/office/officeart/2005/8/layout/venn3"/>
    <dgm:cxn modelId="{52BCBB51-0E85-438B-B420-8A0D42E01A7D}" type="presOf" srcId="{2026EB8D-ABCA-4715-829A-BCF2788CAD26}" destId="{F84D7403-B60E-4328-AFF3-5E496B99727A}" srcOrd="0" destOrd="2" presId="urn:microsoft.com/office/officeart/2005/8/layout/venn3"/>
    <dgm:cxn modelId="{267C826A-2476-4248-872A-D74D31B5A7AA}" type="presOf" srcId="{C2AB35E7-9767-4784-9F98-2C5F54F74F37}" destId="{05647F74-1F3A-43F8-8B74-5A71C03A7213}" srcOrd="0" destOrd="2" presId="urn:microsoft.com/office/officeart/2005/8/layout/venn3"/>
    <dgm:cxn modelId="{669F83A0-EAD6-43A0-B21D-306B4E9B7F86}" srcId="{F38AC0D1-2382-4AC6-938F-7389748C47FC}" destId="{6669458A-ADDA-4FE5-B7C3-43EF41034A41}" srcOrd="0" destOrd="0" parTransId="{C57D2FE2-29EE-4D02-9A91-63F64FF134C6}" sibTransId="{DD81F9B0-A8D8-4CF5-BDD6-D46C46AAE0A5}"/>
    <dgm:cxn modelId="{BC27CA1C-AEC4-43E6-8E66-E40C961CB47F}" type="presOf" srcId="{6669458A-ADDA-4FE5-B7C3-43EF41034A41}" destId="{824EBEEE-7254-4724-93C3-EAA06A764E9A}" srcOrd="0" destOrd="1" presId="urn:microsoft.com/office/officeart/2005/8/layout/venn3"/>
    <dgm:cxn modelId="{D0A1F2E7-C9B8-41E7-9262-1AB45E4C8328}" srcId="{156E6792-286A-44A0-B252-A90E22EB0EBE}" destId="{962F82B3-B8C0-4BFC-8CA0-85EE0A5F0C17}" srcOrd="0" destOrd="0" parTransId="{FF1B7D63-6CDB-4E11-AB71-221613856FA9}" sibTransId="{95555529-2C62-45A8-8835-023DF22E9B62}"/>
    <dgm:cxn modelId="{4F121E14-8847-4AD0-9942-4F874CF072BC}" srcId="{156E6792-286A-44A0-B252-A90E22EB0EBE}" destId="{2026EB8D-ABCA-4715-829A-BCF2788CAD26}" srcOrd="1" destOrd="0" parTransId="{DDD75B9B-ECEF-4759-ABB7-124AC5399A80}" sibTransId="{F11627E5-9E99-46AF-A9BD-35CEAB7851C1}"/>
    <dgm:cxn modelId="{7230CAB8-4136-49CE-99EA-2B8D84ADBE07}" type="presOf" srcId="{5B2B5F74-9942-4054-9DB9-396A459F3BBF}" destId="{824EBEEE-7254-4724-93C3-EAA06A764E9A}" srcOrd="0" destOrd="2" presId="urn:microsoft.com/office/officeart/2005/8/layout/venn3"/>
    <dgm:cxn modelId="{D56B0D86-D97F-4C88-81FF-3FE86228C32D}" srcId="{C90EE5D5-C64A-43D4-8C29-073B979EECBB}" destId="{156E6792-286A-44A0-B252-A90E22EB0EBE}" srcOrd="2" destOrd="0" parTransId="{388DF22E-5902-4568-943B-CE256AC06C2A}" sibTransId="{B35C809E-65D1-488C-8107-58BD02D0F01E}"/>
    <dgm:cxn modelId="{8F33B287-58FD-4779-A9FD-BF1D919370F5}" type="presOf" srcId="{C90EE5D5-C64A-43D4-8C29-073B979EECBB}" destId="{2F38F262-5CDD-4F9A-9FCF-A53FD2791520}" srcOrd="0" destOrd="0" presId="urn:microsoft.com/office/officeart/2005/8/layout/venn3"/>
    <dgm:cxn modelId="{95B88334-88FD-4AA2-9588-1FD80FAD97C3}" srcId="{C90EE5D5-C64A-43D4-8C29-073B979EECBB}" destId="{2BA83D8D-3159-4349-8139-2523F9372815}" srcOrd="1" destOrd="0" parTransId="{126EFAE5-2AC3-4EA0-989B-5C0A2E581EE3}" sibTransId="{92AD5AC4-ECFD-4A0C-AE30-30114C309C4A}"/>
    <dgm:cxn modelId="{2782A3FF-4134-4582-B2F5-8B0D5DCB57A3}" srcId="{C90EE5D5-C64A-43D4-8C29-073B979EECBB}" destId="{F38AC0D1-2382-4AC6-938F-7389748C47FC}" srcOrd="0" destOrd="0" parTransId="{F4A4BB1A-38E3-4D16-975B-B7595854F9A4}" sibTransId="{324A5979-879D-4E9C-8B52-99DCA01EFDC2}"/>
    <dgm:cxn modelId="{C8E81544-A87E-4CFA-AC1C-7E72CDB3C8A6}" srcId="{2BA83D8D-3159-4349-8139-2523F9372815}" destId="{94C1CAA7-34DD-46EC-B9C7-D897D4A600EB}" srcOrd="0" destOrd="0" parTransId="{1D169DB9-9A2B-4774-8190-3FD5AABB003D}" sibTransId="{CC506469-D3BC-4F9C-B3FC-2F4488EB3140}"/>
    <dgm:cxn modelId="{6D518276-B0A0-4B2F-8B85-20F55B5D51C9}" type="presOf" srcId="{156E6792-286A-44A0-B252-A90E22EB0EBE}" destId="{F84D7403-B60E-4328-AFF3-5E496B99727A}" srcOrd="0" destOrd="0" presId="urn:microsoft.com/office/officeart/2005/8/layout/venn3"/>
    <dgm:cxn modelId="{E7502D96-E5FF-4AA8-A398-4974D2FF8AFA}" srcId="{2BA83D8D-3159-4349-8139-2523F9372815}" destId="{C2AB35E7-9767-4784-9F98-2C5F54F74F37}" srcOrd="1" destOrd="0" parTransId="{5822D0D8-F27D-4926-A7E5-2EA7FAD75C38}" sibTransId="{A7616AF5-0F5C-4D61-84DB-97647D6B2533}"/>
    <dgm:cxn modelId="{BD8443B2-22FB-4C2B-8E92-A8EFDCD2C2D2}" type="presOf" srcId="{2BA83D8D-3159-4349-8139-2523F9372815}" destId="{05647F74-1F3A-43F8-8B74-5A71C03A7213}" srcOrd="0" destOrd="0" presId="urn:microsoft.com/office/officeart/2005/8/layout/venn3"/>
    <dgm:cxn modelId="{F0BD306B-D8C6-4E48-8542-39683F573444}" srcId="{F38AC0D1-2382-4AC6-938F-7389748C47FC}" destId="{5B2B5F74-9942-4054-9DB9-396A459F3BBF}" srcOrd="1" destOrd="0" parTransId="{5F078962-F5F5-477A-B7CD-5D30B0D35638}" sibTransId="{6AF4F035-D077-4714-A3D4-6362A7E1C229}"/>
    <dgm:cxn modelId="{C36F0ED0-436D-4C5F-916A-DB43384218BA}" type="presOf" srcId="{94C1CAA7-34DD-46EC-B9C7-D897D4A600EB}" destId="{05647F74-1F3A-43F8-8B74-5A71C03A7213}" srcOrd="0" destOrd="1" presId="urn:microsoft.com/office/officeart/2005/8/layout/venn3"/>
    <dgm:cxn modelId="{585E7A61-A5D8-487D-8736-7811FDD014D3}" type="presParOf" srcId="{2F38F262-5CDD-4F9A-9FCF-A53FD2791520}" destId="{824EBEEE-7254-4724-93C3-EAA06A764E9A}" srcOrd="0" destOrd="0" presId="urn:microsoft.com/office/officeart/2005/8/layout/venn3"/>
    <dgm:cxn modelId="{A4A8B095-FBED-448D-849B-FAB621893A7A}" type="presParOf" srcId="{2F38F262-5CDD-4F9A-9FCF-A53FD2791520}" destId="{D1D8281E-9AA8-40D3-A440-82E7E73F49F5}" srcOrd="1" destOrd="0" presId="urn:microsoft.com/office/officeart/2005/8/layout/venn3"/>
    <dgm:cxn modelId="{A875E70A-C2F2-4C7B-AB15-CCAAFA876FA3}" type="presParOf" srcId="{2F38F262-5CDD-4F9A-9FCF-A53FD2791520}" destId="{05647F74-1F3A-43F8-8B74-5A71C03A7213}" srcOrd="2" destOrd="0" presId="urn:microsoft.com/office/officeart/2005/8/layout/venn3"/>
    <dgm:cxn modelId="{0EF91CF0-3E65-4970-8543-36738CA393E0}" type="presParOf" srcId="{2F38F262-5CDD-4F9A-9FCF-A53FD2791520}" destId="{E9E9E950-DD5C-49C6-A9FE-B50C2945CE58}" srcOrd="3" destOrd="0" presId="urn:microsoft.com/office/officeart/2005/8/layout/venn3"/>
    <dgm:cxn modelId="{C3B042D8-4969-45D4-86A2-99F593EEA94B}" type="presParOf" srcId="{2F38F262-5CDD-4F9A-9FCF-A53FD2791520}" destId="{F84D7403-B60E-4328-AFF3-5E496B99727A}"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D19BC3-6A91-4281-8CC4-5C4A8FBD51CF}" type="datetimeFigureOut">
              <a:rPr lang="en-US" smtClean="0"/>
              <a:t>1/23/2017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F2E93D-EB36-41D0-B8E0-F032193DEE66}" type="slidenum">
              <a:rPr lang="en-US" smtClean="0"/>
              <a:t>‹#›</a:t>
            </a:fld>
            <a:endParaRPr lang="en-US"/>
          </a:p>
        </p:txBody>
      </p:sp>
    </p:spTree>
    <p:extLst>
      <p:ext uri="{BB962C8B-B14F-4D97-AF65-F5344CB8AC3E}">
        <p14:creationId xmlns:p14="http://schemas.microsoft.com/office/powerpoint/2010/main" val="33352040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B4E34-0737-4005-A282-A301D861A543}"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63BA-FD1A-4882-8BB0-8C8D1EBA163D}" type="slidenum">
              <a:rPr lang="en-US" smtClean="0"/>
              <a:t>‹#›</a:t>
            </a:fld>
            <a:endParaRPr lang="en-US"/>
          </a:p>
        </p:txBody>
      </p:sp>
    </p:spTree>
    <p:extLst>
      <p:ext uri="{BB962C8B-B14F-4D97-AF65-F5344CB8AC3E}">
        <p14:creationId xmlns:p14="http://schemas.microsoft.com/office/powerpoint/2010/main" val="7360755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2</a:t>
            </a:fld>
            <a:endParaRPr lang="en-US" dirty="0"/>
          </a:p>
        </p:txBody>
      </p:sp>
    </p:spTree>
    <p:extLst>
      <p:ext uri="{BB962C8B-B14F-4D97-AF65-F5344CB8AC3E}">
        <p14:creationId xmlns:p14="http://schemas.microsoft.com/office/powerpoint/2010/main" val="4083491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fontAlgn="auto" hangingPunct="1">
              <a:spcBef>
                <a:spcPts val="0"/>
              </a:spcBef>
              <a:spcAft>
                <a:spcPts val="0"/>
              </a:spcAft>
              <a:defRPr/>
            </a:pPr>
            <a:r>
              <a:rPr lang="en-US" b="1" u="none" dirty="0">
                <a:latin typeface="Times New Roman" pitchFamily="18" charset="0"/>
                <a:cs typeface="Times New Roman" pitchFamily="18" charset="0"/>
              </a:rPr>
              <a:t>KEY MESSAGE:</a:t>
            </a:r>
          </a:p>
          <a:p>
            <a:pPr eaLnBrk="1" fontAlgn="auto" hangingPunct="1">
              <a:spcBef>
                <a:spcPts val="0"/>
              </a:spcBef>
              <a:spcAft>
                <a:spcPts val="0"/>
              </a:spcAft>
              <a:defRPr/>
            </a:pPr>
            <a:endParaRPr lang="en-US" b="1" u="none" dirty="0">
              <a:latin typeface="Times New Roman" pitchFamily="18" charset="0"/>
              <a:cs typeface="Times New Roman" pitchFamily="18" charset="0"/>
            </a:endParaRPr>
          </a:p>
          <a:p>
            <a:pPr marL="171450" indent="-171450" eaLnBrk="1" fontAlgn="auto" hangingPunct="1">
              <a:spcBef>
                <a:spcPts val="0"/>
              </a:spcBef>
              <a:spcAft>
                <a:spcPts val="0"/>
              </a:spcAft>
              <a:buFont typeface="Arial" panose="020B0604020202020204" pitchFamily="34" charset="0"/>
              <a:buChar char="•"/>
              <a:defRPr/>
            </a:pPr>
            <a:r>
              <a:rPr lang="en-US" b="1" dirty="0"/>
              <a:t>Integrative negotiation</a:t>
            </a:r>
            <a:r>
              <a:rPr lang="en-US" dirty="0"/>
              <a:t>  is set of techniques that attempt to improve the quality and likelihood of negotiated agreement by providing an alternative to traditional distributive negotiation techniques.</a:t>
            </a:r>
          </a:p>
          <a:p>
            <a:pPr marL="171450" indent="-171450" eaLnBrk="1" fontAlgn="auto" hangingPunct="1">
              <a:spcBef>
                <a:spcPts val="0"/>
              </a:spcBef>
              <a:spcAft>
                <a:spcPts val="0"/>
              </a:spcAft>
              <a:buFont typeface="Arial" panose="020B0604020202020204" pitchFamily="34" charset="0"/>
              <a:buChar char="•"/>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Integrative negotiation often attempts to create value in the course of the negotiation. It focuses on the underlying interests of the parties.</a:t>
            </a:r>
          </a:p>
          <a:p>
            <a:pPr marL="171450" indent="-171450" eaLnBrk="1" fontAlgn="auto" hangingPunct="1">
              <a:spcBef>
                <a:spcPts val="0"/>
              </a:spcBef>
              <a:spcAft>
                <a:spcPts val="0"/>
              </a:spcAft>
              <a:buFont typeface="Arial" panose="020B0604020202020204" pitchFamily="34" charset="0"/>
              <a:buChar char="•"/>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 Integrative negotiation often involves a higher degree of trust and the forming of a relationship. It can also involve creative problem-solving that aims to achieve mutual gains.</a:t>
            </a:r>
          </a:p>
          <a:p>
            <a:pPr marL="171450" indent="-171450" eaLnBrk="1" fontAlgn="auto" hangingPunct="1">
              <a:spcBef>
                <a:spcPts val="0"/>
              </a:spcBef>
              <a:spcAft>
                <a:spcPts val="0"/>
              </a:spcAft>
              <a:buFont typeface="Arial" panose="020B0604020202020204" pitchFamily="34" charset="0"/>
              <a:buChar char="•"/>
              <a:defRPr/>
            </a:pPr>
            <a:endParaRPr lang="en-US" dirty="0"/>
          </a:p>
          <a:p>
            <a:pPr eaLnBrk="1" fontAlgn="auto" hangingPunct="1">
              <a:spcBef>
                <a:spcPts val="0"/>
              </a:spcBef>
              <a:spcAft>
                <a:spcPts val="0"/>
              </a:spcAft>
              <a:buFontTx/>
              <a:buChar char="-"/>
              <a:defRPr/>
            </a:pPr>
            <a:endParaRPr lang="de-DE" dirty="0"/>
          </a:p>
          <a:p>
            <a:pPr marL="171450" indent="-171450" eaLnBrk="1" fontAlgn="auto" hangingPunct="1">
              <a:spcBef>
                <a:spcPts val="0"/>
              </a:spcBef>
              <a:spcAft>
                <a:spcPts val="0"/>
              </a:spcAft>
              <a:buFont typeface="Arial" panose="020B0604020202020204" pitchFamily="34" charset="0"/>
              <a:buChar char="•"/>
              <a:defRPr/>
            </a:pPr>
            <a:r>
              <a:rPr lang="en-US" dirty="0"/>
              <a:t>When both sides seek a solution that is mutually beneficial (commonly called principled or interest-based)</a:t>
            </a:r>
          </a:p>
          <a:p>
            <a:pPr marL="171450" indent="-171450" eaLnBrk="1" fontAlgn="auto" hangingPunct="1">
              <a:spcBef>
                <a:spcPts val="0"/>
              </a:spcBef>
              <a:spcAft>
                <a:spcPts val="0"/>
              </a:spcAft>
              <a:buFont typeface="Arial" panose="020B0604020202020204" pitchFamily="34" charset="0"/>
              <a:buChar char="•"/>
              <a:defRPr/>
            </a:pPr>
            <a:endParaRPr lang="de-DE" dirty="0"/>
          </a:p>
          <a:p>
            <a:pPr marL="171450" indent="-171450" eaLnBrk="1" fontAlgn="auto" hangingPunct="1">
              <a:spcBef>
                <a:spcPts val="0"/>
              </a:spcBef>
              <a:spcAft>
                <a:spcPts val="0"/>
              </a:spcAft>
              <a:buFont typeface="Arial" panose="020B0604020202020204" pitchFamily="34" charset="0"/>
              <a:buChar char="•"/>
              <a:defRPr/>
            </a:pPr>
            <a:r>
              <a:rPr lang="en-US" dirty="0"/>
              <a:t>When each side seeks to prevail over the other (commonly called win–lose or adversarial)</a:t>
            </a:r>
          </a:p>
          <a:p>
            <a:pPr marL="171450" indent="-171450" eaLnBrk="1" fontAlgn="auto" hangingPunct="1">
              <a:spcBef>
                <a:spcPts val="0"/>
              </a:spcBef>
              <a:spcAft>
                <a:spcPts val="0"/>
              </a:spcAft>
              <a:buFont typeface="Arial" panose="020B0604020202020204" pitchFamily="34" charset="0"/>
              <a:buChar char="•"/>
              <a:defRPr/>
            </a:pPr>
            <a:endParaRPr lang="de-DE" b="1" dirty="0"/>
          </a:p>
          <a:p>
            <a:pPr marL="171450" indent="-171450" eaLnBrk="1" fontAlgn="auto" hangingPunct="1">
              <a:spcBef>
                <a:spcPts val="0"/>
              </a:spcBef>
              <a:spcAft>
                <a:spcPts val="0"/>
              </a:spcAft>
              <a:buFont typeface="Arial" panose="020B0604020202020204" pitchFamily="34" charset="0"/>
              <a:buChar char="•"/>
              <a:defRPr/>
            </a:pPr>
            <a:r>
              <a:rPr lang="en-US" dirty="0"/>
              <a:t>The negotiation outcomes are Win-Lose; Lose – Lose and WIN –WIN. We can understand this by the two means that are distributive  and integrative negotiation</a:t>
            </a:r>
            <a:endParaRPr lang="en-US" b="1" dirty="0"/>
          </a:p>
          <a:p>
            <a:pPr eaLnBrk="1" fontAlgn="auto" hangingPunct="1">
              <a:spcBef>
                <a:spcPts val="0"/>
              </a:spcBef>
              <a:spcAft>
                <a:spcPts val="0"/>
              </a:spcAft>
              <a:defRPr/>
            </a:pPr>
            <a:endParaRPr lang="de-DE"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t>EXAMPLE</a:t>
            </a:r>
            <a:r>
              <a:rPr lang="en-US" dirty="0"/>
              <a:t>: Whole protection of natural resource and Ecotourism</a:t>
            </a:r>
            <a:endParaRPr lang="en-US" sz="1200" b="1" baseline="0" dirty="0">
              <a:latin typeface="Times New Roman" pitchFamily="18" charset="0"/>
              <a:cs typeface="Times New Roman" pitchFamily="18" charset="0"/>
            </a:endParaRPr>
          </a:p>
          <a:p>
            <a:pPr eaLnBrk="1" fontAlgn="auto" hangingPunct="1">
              <a:spcBef>
                <a:spcPts val="0"/>
              </a:spcBef>
              <a:spcAft>
                <a:spcPts val="0"/>
              </a:spcAft>
              <a:defRPr/>
            </a:pPr>
            <a:r>
              <a:rPr lang="en-US" sz="1200" b="1" baseline="0" dirty="0">
                <a:latin typeface="Times New Roman" pitchFamily="18" charset="0"/>
                <a:cs typeface="Times New Roman" pitchFamily="18" charset="0"/>
              </a:rPr>
              <a:t> </a:t>
            </a:r>
          </a:p>
          <a:p>
            <a:pPr eaLnBrk="1" fontAlgn="auto" hangingPunct="1">
              <a:spcBef>
                <a:spcPts val="0"/>
              </a:spcBef>
              <a:spcAft>
                <a:spcPts val="0"/>
              </a:spcAft>
              <a:defRPr/>
            </a:pPr>
            <a:endParaRPr lang="de-DE" sz="1200" b="1" baseline="0" dirty="0">
              <a:latin typeface="Times New Roman" pitchFamily="18" charset="0"/>
              <a:cs typeface="Times New Roman" pitchFamily="18" charset="0"/>
            </a:endParaRPr>
          </a:p>
          <a:p>
            <a:pPr eaLnBrk="1" fontAlgn="auto" hangingPunct="1">
              <a:spcBef>
                <a:spcPts val="0"/>
              </a:spcBef>
              <a:spcAft>
                <a:spcPts val="0"/>
              </a:spcAft>
              <a:defRPr/>
            </a:pPr>
            <a:endParaRPr lang="de-DE" sz="1200" b="1" baseline="0" dirty="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Times New Roman" pitchFamily="18" charset="0"/>
                <a:cs typeface="Times New Roman" pitchFamily="18" charset="0"/>
              </a:rPr>
              <a:t>Reference</a:t>
            </a:r>
            <a:r>
              <a:rPr lang="en-US" b="1" dirty="0"/>
              <a:t>: </a:t>
            </a:r>
          </a:p>
          <a:p>
            <a:pPr eaLnBrk="1" fontAlgn="auto" hangingPunct="1">
              <a:spcBef>
                <a:spcPts val="0"/>
              </a:spcBef>
              <a:spcAft>
                <a:spcPts val="0"/>
              </a:spcAft>
              <a:defRPr/>
            </a:pPr>
            <a:endParaRPr lang="en-US" dirty="0"/>
          </a:p>
          <a:p>
            <a:pPr marL="171450" indent="-171450" eaLnBrk="1" hangingPunct="1">
              <a:spcBef>
                <a:spcPct val="0"/>
              </a:spcBef>
              <a:buFont typeface="Arial" panose="020B0604020202020204" pitchFamily="34" charset="0"/>
              <a:buChar char="•"/>
            </a:pPr>
            <a:r>
              <a:rPr lang="en-US" dirty="0"/>
              <a:t>FAO (2005) Negotiation and Mediation Techniques for Natural Resource Management, page 15.</a:t>
            </a:r>
          </a:p>
          <a:p>
            <a:pPr eaLnBrk="1" hangingPunct="1">
              <a:spcBef>
                <a:spcPct val="0"/>
              </a:spcBef>
            </a:pPr>
            <a:r>
              <a:rPr lang="en-US" dirty="0"/>
              <a:t>  </a:t>
            </a:r>
          </a:p>
          <a:p>
            <a:pPr eaLnBrk="1" hangingPunct="1">
              <a:spcBef>
                <a:spcPct val="0"/>
              </a:spcBef>
            </a:pPr>
            <a:endParaRPr lang="en-US" dirty="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5D43DA-B0E4-4673-A45E-1A6478573CC4}" type="slidenum">
              <a:rPr lang="en-US" smtClean="0"/>
              <a:pPr fontAlgn="base">
                <a:spcBef>
                  <a:spcPct val="0"/>
                </a:spcBef>
                <a:spcAft>
                  <a:spcPct val="0"/>
                </a:spcAft>
                <a:defRPr/>
              </a:pPr>
              <a:t>12</a:t>
            </a:fld>
            <a:endParaRPr lang="en-US"/>
          </a:p>
        </p:txBody>
      </p:sp>
    </p:spTree>
    <p:extLst>
      <p:ext uri="{BB962C8B-B14F-4D97-AF65-F5344CB8AC3E}">
        <p14:creationId xmlns:p14="http://schemas.microsoft.com/office/powerpoint/2010/main" val="2657865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b="1" u="none" dirty="0">
                <a:latin typeface="Times New Roman" pitchFamily="18" charset="0"/>
                <a:cs typeface="Times New Roman" pitchFamily="18" charset="0"/>
              </a:rPr>
              <a:t>KEY MESSAGE: </a:t>
            </a:r>
          </a:p>
          <a:p>
            <a:pPr eaLnBrk="1" fontAlgn="auto" hangingPunct="1">
              <a:spcBef>
                <a:spcPts val="0"/>
              </a:spcBef>
              <a:spcAft>
                <a:spcPts val="0"/>
              </a:spcAft>
              <a:defRPr/>
            </a:pPr>
            <a:endParaRPr lang="en-US" b="1" dirty="0">
              <a:latin typeface="Times New Roman" pitchFamily="18" charset="0"/>
              <a:cs typeface="Times New Roman" pitchFamily="18" charset="0"/>
            </a:endParaRPr>
          </a:p>
          <a:p>
            <a:pPr marL="171450" indent="-171450" eaLnBrk="1" fontAlgn="auto" hangingPunct="1">
              <a:spcBef>
                <a:spcPts val="0"/>
              </a:spcBef>
              <a:spcAft>
                <a:spcPts val="0"/>
              </a:spcAft>
              <a:buFont typeface="Arial" panose="020B0604020202020204" pitchFamily="34" charset="0"/>
              <a:buChar char="•"/>
              <a:defRPr/>
            </a:pPr>
            <a:r>
              <a:rPr lang="en-US" b="0" dirty="0">
                <a:latin typeface="Times New Roman" pitchFamily="18" charset="0"/>
                <a:cs typeface="Times New Roman" pitchFamily="18" charset="0"/>
              </a:rPr>
              <a:t>Consensual </a:t>
            </a:r>
            <a:r>
              <a:rPr lang="en-US" sz="1200" b="0" dirty="0">
                <a:latin typeface="Times New Roman" pitchFamily="18" charset="0"/>
                <a:cs typeface="Times New Roman" pitchFamily="18" charset="0"/>
              </a:rPr>
              <a:t>Negotiations is the process of</a:t>
            </a:r>
            <a:r>
              <a:rPr lang="en-US" sz="1200" b="0" baseline="0" dirty="0">
                <a:latin typeface="Times New Roman" pitchFamily="18" charset="0"/>
                <a:cs typeface="Times New Roman" pitchFamily="18" charset="0"/>
              </a:rPr>
              <a:t> seeking agreement where terms acceptable to all parties are elusive or at least not immediately obvious.</a:t>
            </a:r>
          </a:p>
          <a:p>
            <a:pPr marL="171450" indent="-171450" eaLnBrk="1" fontAlgn="auto" hangingPunct="1">
              <a:spcBef>
                <a:spcPts val="0"/>
              </a:spcBef>
              <a:spcAft>
                <a:spcPts val="0"/>
              </a:spcAft>
              <a:buFont typeface="Arial" panose="020B0604020202020204" pitchFamily="34" charset="0"/>
              <a:buChar char="•"/>
              <a:defRPr/>
            </a:pPr>
            <a:endParaRPr lang="en-US" sz="1200" b="0" baseline="0" dirty="0">
              <a:latin typeface="Times New Roman" pitchFamily="18" charset="0"/>
              <a:cs typeface="Times New Roman" pitchFamily="18" charset="0"/>
            </a:endParaRPr>
          </a:p>
          <a:p>
            <a:pPr marL="171450" indent="-171450" eaLnBrk="1" fontAlgn="auto" hangingPunct="1">
              <a:spcBef>
                <a:spcPts val="0"/>
              </a:spcBef>
              <a:spcAft>
                <a:spcPts val="0"/>
              </a:spcAft>
              <a:buFont typeface="Arial" panose="020B0604020202020204" pitchFamily="34" charset="0"/>
              <a:buChar char="•"/>
              <a:defRPr/>
            </a:pPr>
            <a:r>
              <a:rPr lang="en-US" sz="1200" b="0" baseline="0" dirty="0">
                <a:latin typeface="Times New Roman" pitchFamily="18" charset="0"/>
                <a:cs typeface="Times New Roman" pitchFamily="18" charset="0"/>
              </a:rPr>
              <a:t>Every stakeholder will want a piece of a pie (small pie), and definitely there is not enough pieces for everyone. </a:t>
            </a:r>
          </a:p>
          <a:p>
            <a:pPr marL="171450" indent="-171450" eaLnBrk="1" fontAlgn="auto" hangingPunct="1">
              <a:spcBef>
                <a:spcPts val="0"/>
              </a:spcBef>
              <a:spcAft>
                <a:spcPts val="0"/>
              </a:spcAft>
              <a:buFont typeface="Arial" panose="020B0604020202020204" pitchFamily="34" charset="0"/>
              <a:buChar char="•"/>
              <a:defRPr/>
            </a:pPr>
            <a:endParaRPr lang="en-US" sz="1200" b="0" baseline="0" dirty="0">
              <a:latin typeface="Times New Roman" pitchFamily="18" charset="0"/>
              <a:cs typeface="Times New Roman" pitchFamily="18" charset="0"/>
            </a:endParaRPr>
          </a:p>
          <a:p>
            <a:pPr marL="171450" indent="-171450" eaLnBrk="1" fontAlgn="auto" hangingPunct="1">
              <a:spcBef>
                <a:spcPts val="0"/>
              </a:spcBef>
              <a:spcAft>
                <a:spcPts val="0"/>
              </a:spcAft>
              <a:buFont typeface="Arial" panose="020B0604020202020204" pitchFamily="34" charset="0"/>
              <a:buChar char="•"/>
              <a:defRPr/>
            </a:pPr>
            <a:r>
              <a:rPr lang="en-US" sz="1200" b="0" baseline="0" dirty="0">
                <a:latin typeface="Times New Roman" pitchFamily="18" charset="0"/>
                <a:cs typeface="Times New Roman" pitchFamily="18" charset="0"/>
              </a:rPr>
              <a:t>The idea is to Increase the size of the pie, so that everyone can enjoy the pie better.</a:t>
            </a:r>
          </a:p>
          <a:p>
            <a:pPr eaLnBrk="1" fontAlgn="auto" hangingPunct="1">
              <a:spcBef>
                <a:spcPts val="0"/>
              </a:spcBef>
              <a:spcAft>
                <a:spcPts val="0"/>
              </a:spcAft>
              <a:defRPr/>
            </a:pPr>
            <a:endParaRPr lang="en-US" sz="1200" b="0" baseline="0" dirty="0">
              <a:latin typeface="Times New Roman" pitchFamily="18" charset="0"/>
              <a:cs typeface="Times New Roman" pitchFamily="18" charset="0"/>
            </a:endParaRPr>
          </a:p>
          <a:p>
            <a:pPr eaLnBrk="1" fontAlgn="auto" hangingPunct="1">
              <a:spcBef>
                <a:spcPts val="0"/>
              </a:spcBef>
              <a:spcAft>
                <a:spcPts val="0"/>
              </a:spcAft>
              <a:defRPr/>
            </a:pPr>
            <a:r>
              <a:rPr lang="en-US" sz="1200" b="1" baseline="0" dirty="0">
                <a:latin typeface="Times New Roman" pitchFamily="18" charset="0"/>
                <a:cs typeface="Times New Roman" pitchFamily="18" charset="0"/>
              </a:rPr>
              <a:t>Key issues to also explore:</a:t>
            </a:r>
          </a:p>
          <a:p>
            <a:pPr marL="285750" indent="-285750" eaLnBrk="1" hangingPunct="1">
              <a:buFont typeface="Arial" panose="020B0604020202020204" pitchFamily="34" charset="0"/>
              <a:buChar char="•"/>
            </a:pPr>
            <a:r>
              <a:rPr lang="en-US" sz="1200" dirty="0"/>
              <a:t>Develop agreements </a:t>
            </a:r>
          </a:p>
          <a:p>
            <a:pPr marL="285750" indent="-285750" eaLnBrk="1" hangingPunct="1">
              <a:buFont typeface="Arial" panose="020B0604020202020204" pitchFamily="34" charset="0"/>
              <a:buChar char="•"/>
            </a:pPr>
            <a:r>
              <a:rPr lang="en-US" sz="1200" dirty="0"/>
              <a:t>Nurture a collaborative, mutually supportive relationship for ongoing problem solving</a:t>
            </a:r>
          </a:p>
          <a:p>
            <a:pPr marL="285750" indent="-285750" eaLnBrk="1" hangingPunct="1">
              <a:buFont typeface="Arial" panose="020B0604020202020204" pitchFamily="34" charset="0"/>
              <a:buChar char="•"/>
            </a:pPr>
            <a:r>
              <a:rPr lang="en-US" sz="1200" dirty="0"/>
              <a:t>Find the way for specific interests and underlying needs</a:t>
            </a:r>
          </a:p>
          <a:p>
            <a:pPr marL="285750" indent="-285750" eaLnBrk="1" hangingPunct="1">
              <a:buFont typeface="Arial" panose="020B0604020202020204" pitchFamily="34" charset="0"/>
              <a:buChar char="•"/>
            </a:pPr>
            <a:r>
              <a:rPr lang="en-US" sz="1200" dirty="0"/>
              <a:t>Focus on interests over positions</a:t>
            </a:r>
          </a:p>
          <a:p>
            <a:pPr marL="285750" indent="-285750" eaLnBrk="1" hangingPunct="1">
              <a:buFont typeface="Arial" panose="020B0604020202020204" pitchFamily="34" charset="0"/>
              <a:buChar char="•"/>
            </a:pPr>
            <a:r>
              <a:rPr lang="en-US" sz="1200" dirty="0"/>
              <a:t>Obtain commitment from the constituents of the groups;</a:t>
            </a:r>
          </a:p>
          <a:p>
            <a:pPr marL="285750" indent="-285750" eaLnBrk="1" hangingPunct="1">
              <a:buFont typeface="Arial" panose="020B0604020202020204" pitchFamily="34" charset="0"/>
              <a:buChar char="•"/>
            </a:pPr>
            <a:r>
              <a:rPr lang="en-US" sz="1200" dirty="0"/>
              <a:t>Decide on how to monitor the agreements.</a:t>
            </a:r>
          </a:p>
          <a:p>
            <a:pPr eaLnBrk="1" fontAlgn="auto" hangingPunct="1">
              <a:spcBef>
                <a:spcPts val="0"/>
              </a:spcBef>
              <a:spcAft>
                <a:spcPts val="0"/>
              </a:spcAft>
              <a:defRPr/>
            </a:pPr>
            <a:endParaRPr lang="de-DE" sz="1200" b="1" baseline="0" dirty="0">
              <a:latin typeface="Times New Roman" pitchFamily="18" charset="0"/>
              <a:cs typeface="Times New Roman" pitchFamily="18" charset="0"/>
            </a:endParaRPr>
          </a:p>
          <a:p>
            <a:pPr eaLnBrk="1" fontAlgn="auto" hangingPunct="1">
              <a:spcBef>
                <a:spcPts val="0"/>
              </a:spcBef>
              <a:spcAft>
                <a:spcPts val="0"/>
              </a:spcAft>
              <a:defRPr/>
            </a:pPr>
            <a:endParaRPr lang="en-US" sz="1200" b="1" baseline="0" dirty="0">
              <a:latin typeface="Times New Roman" pitchFamily="18" charset="0"/>
              <a:cs typeface="Times New Roman" pitchFamily="18" charset="0"/>
            </a:endParaRPr>
          </a:p>
          <a:p>
            <a:pPr eaLnBrk="1" fontAlgn="auto" hangingPunct="1">
              <a:spcBef>
                <a:spcPts val="0"/>
              </a:spcBef>
              <a:spcAft>
                <a:spcPts val="0"/>
              </a:spcAft>
              <a:defRPr/>
            </a:pPr>
            <a:r>
              <a:rPr lang="de-DE" sz="1200" b="1" u="none" baseline="0" dirty="0">
                <a:latin typeface="Times New Roman" pitchFamily="18" charset="0"/>
                <a:cs typeface="Times New Roman" pitchFamily="18" charset="0"/>
              </a:rPr>
              <a:t>Image source:</a:t>
            </a:r>
          </a:p>
          <a:p>
            <a:pPr eaLnBrk="1" fontAlgn="auto" hangingPunct="1">
              <a:spcBef>
                <a:spcPts val="0"/>
              </a:spcBef>
              <a:spcAft>
                <a:spcPts val="0"/>
              </a:spcAft>
              <a:defRPr/>
            </a:pPr>
            <a:r>
              <a:rPr lang="de-DE" sz="1200" b="0" u="none" baseline="0" dirty="0">
                <a:latin typeface="Times New Roman" pitchFamily="18" charset="0"/>
                <a:cs typeface="Times New Roman" pitchFamily="18" charset="0"/>
              </a:rPr>
              <a:t>http://themedium.blogs.nytimes.com/</a:t>
            </a:r>
          </a:p>
          <a:p>
            <a:pPr eaLnBrk="1" fontAlgn="auto" hangingPunct="1">
              <a:spcBef>
                <a:spcPts val="0"/>
              </a:spcBef>
              <a:spcAft>
                <a:spcPts val="0"/>
              </a:spcAft>
              <a:defRPr/>
            </a:pPr>
            <a:endParaRPr lang="en-US" sz="1200" b="1" u="sng" baseline="0" dirty="0">
              <a:latin typeface="Times New Roman" pitchFamily="18" charset="0"/>
              <a:cs typeface="Times New Roman" pitchFamily="18" charset="0"/>
            </a:endParaRPr>
          </a:p>
          <a:p>
            <a:pPr eaLnBrk="1" fontAlgn="auto" hangingPunct="1">
              <a:spcBef>
                <a:spcPts val="0"/>
              </a:spcBef>
              <a:spcAft>
                <a:spcPts val="0"/>
              </a:spcAft>
              <a:defRPr/>
            </a:pPr>
            <a:endParaRPr lang="en-US" b="1" u="sng" dirty="0"/>
          </a:p>
          <a:p>
            <a:pPr eaLnBrk="1" fontAlgn="auto" hangingPunct="1">
              <a:spcBef>
                <a:spcPts val="0"/>
              </a:spcBef>
              <a:spcAft>
                <a:spcPts val="0"/>
              </a:spcAft>
              <a:defRPr/>
            </a:pPr>
            <a:endParaRPr lang="en-US" b="1" u="sng" dirty="0"/>
          </a:p>
          <a:p>
            <a:pPr eaLnBrk="1" fontAlgn="auto" hangingPunct="1">
              <a:spcBef>
                <a:spcPts val="0"/>
              </a:spcBef>
              <a:spcAft>
                <a:spcPts val="0"/>
              </a:spcAft>
              <a:defRPr/>
            </a:pPr>
            <a:endParaRPr lang="en-US" b="1"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0A2667-B5D1-42E5-8048-5B0FF02DDF72}" type="slidenum">
              <a:rPr lang="en-US" smtClean="0"/>
              <a:pPr fontAlgn="base">
                <a:spcBef>
                  <a:spcPct val="0"/>
                </a:spcBef>
                <a:spcAft>
                  <a:spcPct val="0"/>
                </a:spcAft>
                <a:defRPr/>
              </a:pPr>
              <a:t>13</a:t>
            </a:fld>
            <a:endParaRPr lang="en-US"/>
          </a:p>
        </p:txBody>
      </p:sp>
    </p:spTree>
    <p:extLst>
      <p:ext uri="{BB962C8B-B14F-4D97-AF65-F5344CB8AC3E}">
        <p14:creationId xmlns:p14="http://schemas.microsoft.com/office/powerpoint/2010/main" val="3027194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b="1" u="none" dirty="0">
                <a:latin typeface="Times New Roman" pitchFamily="18" charset="0"/>
                <a:cs typeface="Times New Roman" pitchFamily="18" charset="0"/>
              </a:rPr>
              <a:t>KEY MESSAGE:</a:t>
            </a:r>
            <a:r>
              <a:rPr lang="en-US" b="1" u="none" baseline="0" dirty="0">
                <a:latin typeface="Times New Roman" pitchFamily="18" charset="0"/>
                <a:cs typeface="Times New Roman" pitchFamily="18" charset="0"/>
              </a:rPr>
              <a:t> </a:t>
            </a:r>
          </a:p>
          <a:p>
            <a:pPr marL="0" indent="0" eaLnBrk="1" fontAlgn="auto" hangingPunct="1">
              <a:spcBef>
                <a:spcPts val="0"/>
              </a:spcBef>
              <a:spcAft>
                <a:spcPts val="0"/>
              </a:spcAft>
              <a:buFont typeface="Arial" panose="020B0604020202020204" pitchFamily="34" charset="0"/>
              <a:buNone/>
              <a:defRPr/>
            </a:pPr>
            <a:r>
              <a:rPr lang="en-US" sz="1200" b="1" dirty="0">
                <a:latin typeface="Times New Roman" pitchFamily="18" charset="0"/>
                <a:cs typeface="Times New Roman" pitchFamily="18" charset="0"/>
              </a:rPr>
              <a:t>Consensual</a:t>
            </a:r>
            <a:r>
              <a:rPr lang="en-US" sz="1200" b="1" baseline="0" dirty="0">
                <a:latin typeface="Times New Roman" pitchFamily="18" charset="0"/>
                <a:cs typeface="Times New Roman" pitchFamily="18" charset="0"/>
              </a:rPr>
              <a:t> Negotiations are based on 4 very important principles.</a:t>
            </a:r>
            <a:endParaRPr lang="en-US" sz="1200" b="1" dirty="0">
              <a:latin typeface="Times New Roman" pitchFamily="18" charset="0"/>
              <a:cs typeface="Times New Roman" pitchFamily="18" charset="0"/>
            </a:endParaRPr>
          </a:p>
          <a:p>
            <a:pPr marL="0" indent="0" eaLnBrk="1" hangingPunct="1">
              <a:spcBef>
                <a:spcPct val="0"/>
              </a:spcBef>
              <a:buFontTx/>
              <a:buNone/>
              <a:defRPr/>
            </a:pPr>
            <a:endParaRPr lang="en-US" u="none" dirty="0"/>
          </a:p>
          <a:p>
            <a:pPr marL="0" indent="0" eaLnBrk="1" hangingPunct="1">
              <a:spcBef>
                <a:spcPct val="0"/>
              </a:spcBef>
              <a:buFontTx/>
              <a:buNone/>
              <a:defRPr/>
            </a:pPr>
            <a:r>
              <a:rPr lang="en-US" b="1" u="none" dirty="0"/>
              <a:t>1. </a:t>
            </a:r>
            <a:r>
              <a:rPr lang="en-US" b="1" u="sng" dirty="0"/>
              <a:t>Separate the people from the problem</a:t>
            </a:r>
          </a:p>
          <a:p>
            <a:pPr marL="0" indent="0" eaLnBrk="1" hangingPunct="1">
              <a:spcBef>
                <a:spcPct val="0"/>
              </a:spcBef>
              <a:buFontTx/>
              <a:buNone/>
              <a:defRPr/>
            </a:pPr>
            <a:endParaRPr lang="en-US" u="sng" dirty="0"/>
          </a:p>
          <a:p>
            <a:pPr marL="171450" indent="-171450" eaLnBrk="1" hangingPunct="1">
              <a:spcBef>
                <a:spcPct val="0"/>
              </a:spcBef>
              <a:buFont typeface="Arial" panose="020B0604020202020204" pitchFamily="34" charset="0"/>
              <a:buChar char="•"/>
              <a:defRPr/>
            </a:pPr>
            <a:r>
              <a:rPr lang="en-US" dirty="0"/>
              <a:t>In every social conflict there is a factual level and a relational level. Constructive conflict management is only possible if the relational level is taken seriously and it is possible to express feelings, fears, desires, etc. However, this must not be confused with the handling of factual issues. It is easier to work successfully on factual issues when the people issues are treated separately from them. Ideally, people work side by side to attack the problems rather than each other.</a:t>
            </a:r>
          </a:p>
          <a:p>
            <a:pPr marL="228600" indent="-228600" eaLnBrk="1" hangingPunct="1">
              <a:spcBef>
                <a:spcPct val="0"/>
              </a:spcBef>
              <a:defRPr/>
            </a:pPr>
            <a:endParaRPr lang="de-DE" dirty="0"/>
          </a:p>
          <a:p>
            <a:pPr marL="228600" indent="-228600" eaLnBrk="1" hangingPunct="1">
              <a:spcBef>
                <a:spcPct val="0"/>
              </a:spcBef>
              <a:defRPr/>
            </a:pPr>
            <a:endParaRPr lang="en-US" dirty="0"/>
          </a:p>
          <a:p>
            <a:pPr eaLnBrk="1" hangingPunct="1">
              <a:spcBef>
                <a:spcPct val="0"/>
              </a:spcBef>
              <a:defRPr/>
            </a:pPr>
            <a:r>
              <a:rPr lang="en-US" b="1" dirty="0"/>
              <a:t>2. </a:t>
            </a:r>
            <a:r>
              <a:rPr lang="en-US" b="1" u="sng" dirty="0"/>
              <a:t>Concentrate on interests and not on positions:</a:t>
            </a:r>
          </a:p>
          <a:p>
            <a:pPr marL="0" indent="0" eaLnBrk="1" hangingPunct="1">
              <a:spcBef>
                <a:spcPct val="0"/>
              </a:spcBef>
              <a:buFont typeface="Arial" panose="020B0604020202020204" pitchFamily="34" charset="0"/>
              <a:buNone/>
              <a:defRPr/>
            </a:pPr>
            <a:endParaRPr lang="en-US" u="sng" dirty="0"/>
          </a:p>
          <a:p>
            <a:pPr marL="171450" indent="-171450" eaLnBrk="1" hangingPunct="1">
              <a:spcBef>
                <a:spcPct val="0"/>
              </a:spcBef>
              <a:buFont typeface="Arial" panose="020B0604020202020204" pitchFamily="34" charset="0"/>
              <a:buChar char="•"/>
              <a:defRPr/>
            </a:pPr>
            <a:r>
              <a:rPr lang="en-US" dirty="0"/>
              <a:t>Participants in negotiations have different perceptions, viewpoints, emotions, likes and dislikes. Taking positions makes things worse because people tend to identify themselves with their positions. The object of negotiations is to satisfy needs and interests.</a:t>
            </a:r>
          </a:p>
          <a:p>
            <a:pPr marL="171450" indent="-171450" eaLnBrk="1" hangingPunct="1">
              <a:spcBef>
                <a:spcPct val="0"/>
              </a:spcBef>
              <a:buFont typeface="Arial" panose="020B0604020202020204" pitchFamily="34" charset="0"/>
              <a:buChar char="•"/>
              <a:defRPr/>
            </a:pPr>
            <a:endParaRPr lang="en-US" dirty="0"/>
          </a:p>
          <a:p>
            <a:pPr eaLnBrk="1" hangingPunct="1">
              <a:spcBef>
                <a:spcPct val="0"/>
              </a:spcBef>
              <a:defRPr/>
            </a:pPr>
            <a:endParaRPr lang="en-US" b="1" dirty="0"/>
          </a:p>
          <a:p>
            <a:pPr eaLnBrk="1" hangingPunct="1">
              <a:spcBef>
                <a:spcPct val="0"/>
              </a:spcBef>
              <a:defRPr/>
            </a:pPr>
            <a:r>
              <a:rPr lang="en-US" b="1" dirty="0"/>
              <a:t>3. </a:t>
            </a:r>
            <a:r>
              <a:rPr lang="en-US" b="1" u="sng" dirty="0"/>
              <a:t>Develop options that benefit both sides:</a:t>
            </a:r>
          </a:p>
          <a:p>
            <a:pPr marL="171450" indent="-171450" eaLnBrk="1" hangingPunct="1">
              <a:spcBef>
                <a:spcPct val="0"/>
              </a:spcBef>
              <a:buFont typeface="Arial" panose="020B0604020202020204" pitchFamily="34" charset="0"/>
              <a:buChar char="•"/>
              <a:defRPr/>
            </a:pPr>
            <a:endParaRPr lang="en-US" dirty="0"/>
          </a:p>
          <a:p>
            <a:pPr marL="171450" indent="-171450" eaLnBrk="1" hangingPunct="1">
              <a:spcBef>
                <a:spcPct val="0"/>
              </a:spcBef>
              <a:buFont typeface="Arial" panose="020B0604020202020204" pitchFamily="34" charset="0"/>
              <a:buChar char="•"/>
              <a:defRPr/>
            </a:pPr>
            <a:r>
              <a:rPr lang="en-US" dirty="0"/>
              <a:t>Negotiation partners should take time to search for a wide range of options before trying to come to an agreement.</a:t>
            </a:r>
          </a:p>
          <a:p>
            <a:pPr marL="171450" indent="-171450" eaLnBrk="1" hangingPunct="1">
              <a:spcBef>
                <a:spcPct val="0"/>
              </a:spcBef>
              <a:buFont typeface="Arial" panose="020B0604020202020204" pitchFamily="34" charset="0"/>
              <a:buChar char="•"/>
              <a:defRPr/>
            </a:pPr>
            <a:endParaRPr lang="en-US" dirty="0"/>
          </a:p>
          <a:p>
            <a:pPr eaLnBrk="1" hangingPunct="1">
              <a:spcBef>
                <a:spcPct val="0"/>
              </a:spcBef>
              <a:defRPr/>
            </a:pPr>
            <a:endParaRPr lang="en-US" b="1" dirty="0"/>
          </a:p>
          <a:p>
            <a:pPr eaLnBrk="1" hangingPunct="1">
              <a:spcBef>
                <a:spcPct val="0"/>
              </a:spcBef>
              <a:defRPr/>
            </a:pPr>
            <a:r>
              <a:rPr lang="en-US" b="1" dirty="0"/>
              <a:t>4. </a:t>
            </a:r>
            <a:r>
              <a:rPr lang="en-US" b="1" u="sng" dirty="0"/>
              <a:t>Insist on using some objective criteria for evaluating the options:</a:t>
            </a:r>
          </a:p>
          <a:p>
            <a:pPr eaLnBrk="1" hangingPunct="1">
              <a:spcBef>
                <a:spcPct val="0"/>
              </a:spcBef>
              <a:defRPr/>
            </a:pPr>
            <a:endParaRPr lang="en-US" dirty="0"/>
          </a:p>
          <a:p>
            <a:pPr marL="171450" indent="-171450" eaLnBrk="1" hangingPunct="1">
              <a:spcBef>
                <a:spcPct val="0"/>
              </a:spcBef>
              <a:buFont typeface="Arial" panose="020B0604020202020204" pitchFamily="34" charset="0"/>
              <a:buChar char="•"/>
              <a:defRPr/>
            </a:pPr>
            <a:r>
              <a:rPr lang="en-US" dirty="0"/>
              <a:t>The agreement should reflect fair standards that are shared by the parties.</a:t>
            </a:r>
          </a:p>
          <a:p>
            <a:pPr eaLnBrk="1" hangingPunct="1">
              <a:spcBef>
                <a:spcPct val="0"/>
              </a:spcBef>
              <a:defRPr/>
            </a:pPr>
            <a:endParaRPr lang="de-DE" dirty="0"/>
          </a:p>
          <a:p>
            <a:pPr eaLnBrk="1" hangingPunct="1">
              <a:spcBef>
                <a:spcPct val="0"/>
              </a:spcBef>
              <a:defRPr/>
            </a:pPr>
            <a:endParaRPr lang="de-DE"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b="1" dirty="0"/>
              <a:t>Reference</a:t>
            </a:r>
            <a:r>
              <a:rPr lang="en-US" dirty="0"/>
              <a: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t>FAO (2005) Negotiation and Mediation Techniques for Natural Resource Management, page 50</a:t>
            </a:r>
            <a:br>
              <a:rPr lang="en-US" dirty="0"/>
            </a:br>
            <a:r>
              <a:rPr lang="en-US" dirty="0"/>
              <a:t>http://www.fao.org/docrep/008/a0032e/a0032e00.htm</a:t>
            </a:r>
          </a:p>
          <a:p>
            <a:pPr eaLnBrk="1" hangingPunct="1">
              <a:spcBef>
                <a:spcPct val="0"/>
              </a:spcBef>
              <a:defRPr/>
            </a:pPr>
            <a:endParaRPr lang="en-GB" dirty="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84631F-3E99-4F36-95FC-8042BBCAF19F}" type="slidenum">
              <a:rPr lang="en-US" smtClean="0"/>
              <a:pPr fontAlgn="base">
                <a:spcBef>
                  <a:spcPct val="0"/>
                </a:spcBef>
                <a:spcAft>
                  <a:spcPct val="0"/>
                </a:spcAft>
                <a:defRPr/>
              </a:pPr>
              <a:t>14</a:t>
            </a:fld>
            <a:endParaRPr lang="en-US"/>
          </a:p>
        </p:txBody>
      </p:sp>
    </p:spTree>
    <p:extLst>
      <p:ext uri="{BB962C8B-B14F-4D97-AF65-F5344CB8AC3E}">
        <p14:creationId xmlns:p14="http://schemas.microsoft.com/office/powerpoint/2010/main" val="2856211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none" dirty="0"/>
              <a:t>KEY MESSAGE: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1" u="sng" dirty="0"/>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0" u="none" dirty="0"/>
              <a:t>A good negotiation</a:t>
            </a:r>
            <a:r>
              <a:rPr lang="en-US" b="0" u="none" baseline="0" dirty="0"/>
              <a:t> process should help stakeholders move from their position statements to find their common (underlying) needs.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b="0" u="none" baseline="0" dirty="0"/>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t>Make sure that examples of Positions and Interests are provided</a:t>
            </a:r>
          </a:p>
          <a:p>
            <a:pPr eaLnBrk="1" fontAlgn="auto" hangingPunct="1">
              <a:spcBef>
                <a:spcPts val="0"/>
              </a:spcBef>
              <a:spcAft>
                <a:spcPts val="0"/>
              </a:spcAft>
              <a:defRPr/>
            </a:pPr>
            <a:endParaRPr lang="en-US" dirty="0"/>
          </a:p>
          <a:p>
            <a:pPr marL="0" lvl="1" eaLnBrk="1" fontAlgn="auto" hangingPunct="1">
              <a:spcBef>
                <a:spcPts val="0"/>
              </a:spcBef>
              <a:spcAft>
                <a:spcPts val="0"/>
              </a:spcAft>
              <a:defRPr/>
            </a:pPr>
            <a:r>
              <a:rPr lang="en-US" i="1" dirty="0"/>
              <a:t>	Positions:</a:t>
            </a:r>
            <a:r>
              <a:rPr lang="en-US" dirty="0"/>
              <a:t>  - </a:t>
            </a:r>
            <a:r>
              <a:rPr lang="en-GB" sz="2000" dirty="0"/>
              <a:t>What people say they want in an agreement– the demands they make.</a:t>
            </a:r>
          </a:p>
          <a:p>
            <a:pPr marL="0" lvl="1" eaLnBrk="1" fontAlgn="auto" hangingPunct="1">
              <a:spcBef>
                <a:spcPts val="0"/>
              </a:spcBef>
              <a:spcAft>
                <a:spcPts val="0"/>
              </a:spcAft>
              <a:defRPr/>
            </a:pPr>
            <a:r>
              <a:rPr lang="en-GB" sz="2000" dirty="0"/>
              <a:t>	</a:t>
            </a:r>
          </a:p>
          <a:p>
            <a:pPr marL="0" lvl="1" eaLnBrk="1" fontAlgn="auto" hangingPunct="1">
              <a:spcBef>
                <a:spcPts val="0"/>
              </a:spcBef>
              <a:spcAft>
                <a:spcPts val="0"/>
              </a:spcAft>
              <a:defRPr/>
            </a:pPr>
            <a:r>
              <a:rPr lang="en-GB" sz="2000" dirty="0"/>
              <a:t>	</a:t>
            </a:r>
            <a:r>
              <a:rPr lang="en-GB" sz="2000" i="1" dirty="0"/>
              <a:t>Interests</a:t>
            </a:r>
            <a:r>
              <a:rPr lang="en-GB" sz="2000" dirty="0"/>
              <a:t>:  - </a:t>
            </a:r>
            <a:r>
              <a:rPr lang="en-GB" dirty="0"/>
              <a:t>What people really want and what motivates them </a:t>
            </a:r>
          </a:p>
          <a:p>
            <a:pPr marL="0" lvl="1" eaLnBrk="1" fontAlgn="auto" hangingPunct="1">
              <a:spcBef>
                <a:spcPts val="0"/>
              </a:spcBef>
              <a:spcAft>
                <a:spcPts val="0"/>
              </a:spcAft>
              <a:defRPr/>
            </a:pPr>
            <a:r>
              <a:rPr lang="en-GB" dirty="0"/>
              <a:t>	               - Underlying desires and concerns that motivate people to take a position.</a:t>
            </a:r>
          </a:p>
          <a:p>
            <a:pPr marL="0" lvl="1" eaLnBrk="1" fontAlgn="auto" hangingPunct="1">
              <a:spcBef>
                <a:spcPts val="0"/>
              </a:spcBef>
              <a:spcAft>
                <a:spcPts val="0"/>
              </a:spcAft>
              <a:defRPr/>
            </a:pPr>
            <a:r>
              <a:rPr lang="en-GB" dirty="0"/>
              <a:t>	</a:t>
            </a:r>
            <a:r>
              <a:rPr lang="en-GB" i="1" dirty="0"/>
              <a:t>Values (Needs): </a:t>
            </a:r>
          </a:p>
          <a:p>
            <a:pPr marL="0" lvl="1" eaLnBrk="1" fontAlgn="auto" hangingPunct="1">
              <a:spcBef>
                <a:spcPts val="0"/>
              </a:spcBef>
              <a:spcAft>
                <a:spcPts val="0"/>
              </a:spcAft>
              <a:defRPr/>
            </a:pPr>
            <a:r>
              <a:rPr lang="en-GB" dirty="0"/>
              <a:t>	               - </a:t>
            </a:r>
            <a:r>
              <a:rPr lang="en-US" altLang="ko-KR" dirty="0">
                <a:ea typeface="Gulim" pitchFamily="34" charset="-127"/>
              </a:rPr>
              <a:t>Biological and psychological requirements (e.g. needs for shelter, food, security, identity, recognition </a:t>
            </a:r>
            <a:r>
              <a:rPr lang="en-US" altLang="ko-KR" dirty="0" err="1">
                <a:ea typeface="Gulim" pitchFamily="34" charset="-127"/>
              </a:rPr>
              <a:t>etc</a:t>
            </a:r>
            <a:r>
              <a:rPr lang="en-US" altLang="ko-KR" dirty="0">
                <a:ea typeface="Gulim" pitchFamily="34" charset="-127"/>
              </a:rPr>
              <a:t>) </a:t>
            </a:r>
          </a:p>
          <a:p>
            <a:pPr eaLnBrk="1" fontAlgn="auto" hangingPunct="1">
              <a:spcBef>
                <a:spcPts val="0"/>
              </a:spcBef>
              <a:spcAft>
                <a:spcPts val="0"/>
              </a:spcAft>
              <a:defRPr/>
            </a:pPr>
            <a:r>
              <a:rPr lang="en-US" b="1" dirty="0"/>
              <a:t>EXAMPLES </a:t>
            </a:r>
          </a:p>
          <a:p>
            <a:pPr marL="628650" lvl="1" indent="-171450" eaLnBrk="1" fontAlgn="auto" hangingPunct="1">
              <a:spcBef>
                <a:spcPts val="0"/>
              </a:spcBef>
              <a:spcAft>
                <a:spcPts val="0"/>
              </a:spcAft>
              <a:buFont typeface="Arial" pitchFamily="34" charset="0"/>
              <a:buChar char="•"/>
              <a:defRPr/>
            </a:pPr>
            <a:r>
              <a:rPr lang="en-US" dirty="0"/>
              <a:t>POSITION: </a:t>
            </a:r>
            <a:r>
              <a:rPr lang="en-US" i="1" dirty="0"/>
              <a:t>Example: “Local community members must stay outside the national park”</a:t>
            </a:r>
          </a:p>
          <a:p>
            <a:pPr marL="628650" lvl="1" indent="-171450" eaLnBrk="1" fontAlgn="auto" hangingPunct="1">
              <a:spcBef>
                <a:spcPts val="0"/>
              </a:spcBef>
              <a:spcAft>
                <a:spcPts val="0"/>
              </a:spcAft>
              <a:buFont typeface="Arial" pitchFamily="34" charset="0"/>
              <a:buChar char="•"/>
              <a:defRPr/>
            </a:pPr>
            <a:r>
              <a:rPr lang="en-US" dirty="0"/>
              <a:t>INTEREST: </a:t>
            </a:r>
            <a:r>
              <a:rPr lang="en-US" i="1" dirty="0"/>
              <a:t>“We are concerned about the impact of subsistence harvesting on the park’s biodiversity</a:t>
            </a:r>
            <a:endParaRPr lang="en-GB" dirty="0"/>
          </a:p>
          <a:p>
            <a:pPr marL="0" lvl="1" eaLnBrk="1" fontAlgn="auto" hangingPunct="1">
              <a:spcBef>
                <a:spcPts val="0"/>
              </a:spcBef>
              <a:spcAft>
                <a:spcPts val="0"/>
              </a:spcAft>
              <a:defRPr/>
            </a:pPr>
            <a:endParaRPr lang="en-GB" dirty="0"/>
          </a:p>
          <a:p>
            <a:pPr marL="0" lvl="1" eaLnBrk="1" fontAlgn="auto" hangingPunct="1">
              <a:spcBef>
                <a:spcPts val="0"/>
              </a:spcBef>
              <a:spcAft>
                <a:spcPts val="0"/>
              </a:spcAft>
              <a:defRPr/>
            </a:pPr>
            <a:endParaRPr lang="en-GB" dirty="0"/>
          </a:p>
          <a:p>
            <a:pPr marL="0" lvl="1" eaLnBrk="1" fontAlgn="auto" hangingPunct="1">
              <a:spcBef>
                <a:spcPts val="0"/>
              </a:spcBef>
              <a:spcAft>
                <a:spcPts val="0"/>
              </a:spcAft>
              <a:defRPr/>
            </a:pPr>
            <a:r>
              <a:rPr lang="en-US" b="1" dirty="0"/>
              <a:t>Reference</a:t>
            </a:r>
            <a:r>
              <a:rPr lang="en-US" dirty="0"/>
              <a:t>: </a:t>
            </a:r>
          </a:p>
          <a:p>
            <a:pPr marL="171450" lvl="1" indent="-171450" eaLnBrk="1" fontAlgn="auto" hangingPunct="1">
              <a:spcBef>
                <a:spcPts val="0"/>
              </a:spcBef>
              <a:spcAft>
                <a:spcPts val="0"/>
              </a:spcAft>
              <a:buFont typeface="Arial" panose="020B0604020202020204" pitchFamily="34" charset="0"/>
              <a:buChar char="•"/>
              <a:defRPr/>
            </a:pPr>
            <a:r>
              <a:rPr lang="en-US" dirty="0"/>
              <a:t>FAO (2005) Negotiation and Mediation Techniques for Natural Resource Management, page 50</a:t>
            </a:r>
            <a:r>
              <a:rPr lang="de-DE" dirty="0"/>
              <a:t/>
            </a:r>
            <a:br>
              <a:rPr lang="de-DE" dirty="0"/>
            </a:br>
            <a:r>
              <a:rPr lang="de-DE" dirty="0"/>
              <a:t>http://www.fao.org/docrep/008/a0032e/a0032e00.htm</a:t>
            </a:r>
            <a:endParaRPr lang="en-US" dirty="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2692FA-1C5E-4B90-B8D0-221C0FDFF60F}"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2838396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none" dirty="0"/>
              <a:t>KEY MESSAGE: 1) Consensual negotiation is about</a:t>
            </a:r>
            <a:r>
              <a:rPr lang="en-US" b="1" u="none" baseline="0" dirty="0"/>
              <a:t> helping stakeholders understand where their underlying interests are common.</a:t>
            </a:r>
          </a:p>
          <a:p>
            <a:pPr eaLnBrk="1" fontAlgn="auto" hangingPunct="1">
              <a:spcBef>
                <a:spcPts val="0"/>
              </a:spcBef>
              <a:spcAft>
                <a:spcPts val="0"/>
              </a:spcAft>
              <a:defRPr/>
            </a:pPr>
            <a:r>
              <a:rPr lang="en-US" b="1" u="none" baseline="0" dirty="0"/>
              <a:t>2) Then using this common understanding to build up an agreement that meets some of the interests of all stakeholders</a:t>
            </a:r>
          </a:p>
          <a:p>
            <a:pPr eaLnBrk="1" fontAlgn="auto" hangingPunct="1">
              <a:spcBef>
                <a:spcPts val="0"/>
              </a:spcBef>
              <a:spcAft>
                <a:spcPts val="0"/>
              </a:spcAft>
              <a:defRPr/>
            </a:pPr>
            <a:endParaRPr lang="en-US" b="1" u="none" dirty="0"/>
          </a:p>
          <a:p>
            <a:pPr eaLnBrk="1" fontAlgn="auto" hangingPunct="1">
              <a:spcBef>
                <a:spcPts val="0"/>
              </a:spcBef>
              <a:spcAft>
                <a:spcPts val="0"/>
              </a:spcAft>
              <a:defRPr/>
            </a:pPr>
            <a:r>
              <a:rPr lang="en-GB" b="1" u="sng" dirty="0"/>
              <a:t>Notes:</a:t>
            </a:r>
            <a:r>
              <a:rPr lang="en-GB" dirty="0"/>
              <a:t> </a:t>
            </a:r>
          </a:p>
          <a:p>
            <a:pPr marL="457200" indent="-457200" eaLnBrk="1" fontAlgn="auto" hangingPunct="1">
              <a:spcBef>
                <a:spcPts val="0"/>
              </a:spcBef>
              <a:spcAft>
                <a:spcPts val="0"/>
              </a:spcAft>
              <a:buFont typeface="Arial" pitchFamily="34" charset="0"/>
              <a:buNone/>
              <a:defRPr/>
            </a:pPr>
            <a:r>
              <a:rPr lang="en-GB" dirty="0"/>
              <a:t>		- </a:t>
            </a:r>
            <a:r>
              <a:rPr lang="en-US" dirty="0"/>
              <a:t>Focusing on inflexible, immediate and often entrenched </a:t>
            </a:r>
            <a:r>
              <a:rPr lang="en-US" u="sng" dirty="0"/>
              <a:t>positions</a:t>
            </a:r>
            <a:r>
              <a:rPr lang="en-US" dirty="0"/>
              <a:t> reduces creativity and narrows agreement possibilities. </a:t>
            </a:r>
          </a:p>
          <a:p>
            <a:pPr marL="457200" indent="-457200" eaLnBrk="1" fontAlgn="auto" hangingPunct="1">
              <a:spcBef>
                <a:spcPts val="0"/>
              </a:spcBef>
              <a:spcAft>
                <a:spcPts val="0"/>
              </a:spcAft>
              <a:buFont typeface="Arial" pitchFamily="34" charset="0"/>
              <a:buNone/>
              <a:defRPr/>
            </a:pPr>
            <a:endParaRPr lang="en-US" dirty="0"/>
          </a:p>
          <a:p>
            <a:pPr marL="457200" indent="-457200" eaLnBrk="1" fontAlgn="auto" hangingPunct="1">
              <a:spcBef>
                <a:spcPts val="0"/>
              </a:spcBef>
              <a:spcAft>
                <a:spcPts val="0"/>
              </a:spcAft>
              <a:buFont typeface="Arial" pitchFamily="34" charset="0"/>
              <a:buNone/>
              <a:defRPr/>
            </a:pPr>
            <a:r>
              <a:rPr lang="en-US" dirty="0"/>
              <a:t>		- </a:t>
            </a:r>
            <a:r>
              <a:rPr lang="en-US" u="sng" dirty="0"/>
              <a:t>Interests</a:t>
            </a:r>
            <a:r>
              <a:rPr lang="en-US" dirty="0"/>
              <a:t> are frequently multiple, and some are likely to be compatible and shared by the groups. </a:t>
            </a:r>
          </a:p>
          <a:p>
            <a:pPr marL="457200" indent="-457200" eaLnBrk="1" fontAlgn="auto" hangingPunct="1">
              <a:spcBef>
                <a:spcPts val="0"/>
              </a:spcBef>
              <a:spcAft>
                <a:spcPts val="0"/>
              </a:spcAft>
              <a:buFont typeface="Arial" pitchFamily="34" charset="0"/>
              <a:buNone/>
              <a:defRPr/>
            </a:pPr>
            <a:endParaRPr lang="en-US" dirty="0"/>
          </a:p>
          <a:p>
            <a:pPr marL="457200" indent="-457200" eaLnBrk="1" fontAlgn="auto" hangingPunct="1">
              <a:spcBef>
                <a:spcPts val="0"/>
              </a:spcBef>
              <a:spcAft>
                <a:spcPts val="0"/>
              </a:spcAft>
              <a:buFont typeface="Arial" pitchFamily="34" charset="0"/>
              <a:buNone/>
              <a:defRPr/>
            </a:pPr>
            <a:r>
              <a:rPr lang="en-US" dirty="0"/>
              <a:t>		- Once their </a:t>
            </a:r>
            <a:r>
              <a:rPr lang="en-US" u="sng" dirty="0"/>
              <a:t>interests</a:t>
            </a:r>
            <a:r>
              <a:rPr lang="en-US" dirty="0"/>
              <a:t> have been articulated and differentiated from their positions, stakeholders have a foundation for entering into </a:t>
            </a:r>
            <a:r>
              <a:rPr lang="en-US" i="1" dirty="0"/>
              <a:t>consensual, principled </a:t>
            </a:r>
            <a:r>
              <a:rPr lang="en-US" dirty="0"/>
              <a:t>or </a:t>
            </a:r>
            <a:r>
              <a:rPr lang="en-US" i="1" dirty="0"/>
              <a:t>interest-based </a:t>
            </a:r>
            <a:r>
              <a:rPr lang="en-US" dirty="0"/>
              <a:t>negotiations. </a:t>
            </a: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	- Each stakeholder has different position and interests. Negotiation must be seeking to perform mutual interest.</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EXAMPLE: 	</a:t>
            </a:r>
            <a:r>
              <a:rPr lang="vi-VN" dirty="0"/>
              <a:t>- </a:t>
            </a:r>
            <a:r>
              <a:rPr lang="en-GB" dirty="0"/>
              <a:t>Stakeholder A is timber. He does not care about water resource, environmental pollution. </a:t>
            </a:r>
            <a:endParaRPr lang="vi-VN" dirty="0"/>
          </a:p>
          <a:p>
            <a:pPr eaLnBrk="1" fontAlgn="auto" hangingPunct="1">
              <a:spcBef>
                <a:spcPts val="0"/>
              </a:spcBef>
              <a:spcAft>
                <a:spcPts val="0"/>
              </a:spcAft>
              <a:defRPr/>
            </a:pPr>
            <a:r>
              <a:rPr lang="vi-VN" dirty="0"/>
              <a:t>	</a:t>
            </a:r>
            <a:r>
              <a:rPr lang="en-GB" dirty="0"/>
              <a:t>His interests may be how many woods can he harvest in each year. </a:t>
            </a:r>
          </a:p>
          <a:p>
            <a:pPr eaLnBrk="1" fontAlgn="auto" hangingPunct="1">
              <a:spcBef>
                <a:spcPts val="0"/>
              </a:spcBef>
              <a:spcAft>
                <a:spcPts val="0"/>
              </a:spcAft>
              <a:defRPr/>
            </a:pPr>
            <a:r>
              <a:rPr lang="en-GB" dirty="0"/>
              <a:t>	</a:t>
            </a:r>
            <a:endParaRPr lang="vi-VN" dirty="0"/>
          </a:p>
          <a:p>
            <a:pPr eaLnBrk="1" fontAlgn="auto" hangingPunct="1">
              <a:spcBef>
                <a:spcPts val="0"/>
              </a:spcBef>
              <a:spcAft>
                <a:spcPts val="0"/>
              </a:spcAft>
              <a:defRPr/>
            </a:pPr>
            <a:r>
              <a:rPr lang="vi-VN" dirty="0"/>
              <a:t>	- </a:t>
            </a:r>
            <a:r>
              <a:rPr lang="en-GB" dirty="0"/>
              <a:t>Stakeholder B is Natural park. His interests are increasing forest cover, protection primary forest,</a:t>
            </a:r>
            <a:r>
              <a:rPr lang="vi-VN" dirty="0"/>
              <a:t> sustaining environment. </a:t>
            </a:r>
          </a:p>
          <a:p>
            <a:pPr eaLnBrk="1" fontAlgn="auto" hangingPunct="1">
              <a:spcBef>
                <a:spcPts val="0"/>
              </a:spcBef>
              <a:spcAft>
                <a:spcPts val="0"/>
              </a:spcAft>
              <a:defRPr/>
            </a:pPr>
            <a:r>
              <a:rPr lang="vi-VN" dirty="0"/>
              <a:t>	</a:t>
            </a:r>
          </a:p>
          <a:p>
            <a:pPr eaLnBrk="1" fontAlgn="auto" hangingPunct="1">
              <a:spcBef>
                <a:spcPts val="0"/>
              </a:spcBef>
              <a:spcAft>
                <a:spcPts val="0"/>
              </a:spcAft>
              <a:defRPr/>
            </a:pPr>
            <a:r>
              <a:rPr lang="vi-VN" dirty="0"/>
              <a:t>	What mutual interests may be reached on agreement?</a:t>
            </a:r>
            <a:endParaRPr lang="en-US" dirty="0"/>
          </a:p>
          <a:p>
            <a:pPr eaLnBrk="1" fontAlgn="auto" hangingPunct="1">
              <a:spcBef>
                <a:spcPts val="0"/>
              </a:spcBef>
              <a:spcAft>
                <a:spcPts val="0"/>
              </a:spcAf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u="none" dirty="0"/>
              <a:t>Reference</a:t>
            </a:r>
            <a:r>
              <a:rPr lang="en-US" sz="1100" u="none" dirty="0"/>
              <a:t>: </a:t>
            </a:r>
          </a:p>
          <a:p>
            <a:pPr marL="171450" lvl="1" indent="-171450" eaLnBrk="1" fontAlgn="auto" hangingPunct="1">
              <a:spcBef>
                <a:spcPts val="0"/>
              </a:spcBef>
              <a:spcAft>
                <a:spcPts val="0"/>
              </a:spcAft>
              <a:buFont typeface="Arial" panose="020B0604020202020204" pitchFamily="34" charset="0"/>
              <a:buChar char="•"/>
              <a:defRPr/>
            </a:pPr>
            <a:r>
              <a:rPr lang="en-US" dirty="0"/>
              <a:t>FAO (2005) Negotiation and Mediation Techniques for Natural Resource Management, page 115</a:t>
            </a:r>
            <a:r>
              <a:rPr lang="de-DE" dirty="0"/>
              <a:t/>
            </a:r>
            <a:br>
              <a:rPr lang="de-DE" dirty="0"/>
            </a:br>
            <a:r>
              <a:rPr lang="de-DE" dirty="0"/>
              <a:t>http://www.fao.org/docrep/008/a0032e/a0032e00.htm</a:t>
            </a:r>
            <a:endParaRPr lang="en-US" dirty="0"/>
          </a:p>
          <a:p>
            <a:pPr eaLnBrk="1" fontAlgn="auto" hangingPunct="1">
              <a:spcBef>
                <a:spcPts val="0"/>
              </a:spcBef>
              <a:spcAft>
                <a:spcPts val="0"/>
              </a:spcAft>
              <a:defRPr/>
            </a:pPr>
            <a:endParaRPr lang="en-GB" dirty="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7D9E08-B3FE-470A-B99F-DAC691960BB8}" type="slidenum">
              <a:rPr lang="en-US" smtClean="0"/>
              <a:pPr fontAlgn="base">
                <a:spcBef>
                  <a:spcPct val="0"/>
                </a:spcBef>
                <a:spcAft>
                  <a:spcPct val="0"/>
                </a:spcAft>
                <a:defRPr/>
              </a:pPr>
              <a:t>16</a:t>
            </a:fld>
            <a:endParaRPr lang="en-US"/>
          </a:p>
        </p:txBody>
      </p:sp>
    </p:spTree>
    <p:extLst>
      <p:ext uri="{BB962C8B-B14F-4D97-AF65-F5344CB8AC3E}">
        <p14:creationId xmlns:p14="http://schemas.microsoft.com/office/powerpoint/2010/main" val="3124895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b="1" dirty="0"/>
              <a:t>KEY MESSAGE: In</a:t>
            </a:r>
            <a:r>
              <a:rPr lang="en-US" b="1" baseline="0" dirty="0"/>
              <a:t> Land Use Planning there are circumstances where negotiations will not work and alternative forms of reaching agreement must be found.</a:t>
            </a:r>
          </a:p>
          <a:p>
            <a:pPr marL="0" lvl="1" eaLnBrk="1" hangingPunct="1">
              <a:spcBef>
                <a:spcPct val="0"/>
              </a:spcBef>
            </a:pPr>
            <a:endParaRPr lang="en-US" b="1" dirty="0"/>
          </a:p>
          <a:p>
            <a:pPr marL="171450" lvl="1" indent="-171450" eaLnBrk="1" hangingPunct="1">
              <a:spcBef>
                <a:spcPct val="0"/>
              </a:spcBef>
              <a:buFont typeface="Arial" panose="020B0604020202020204" pitchFamily="34" charset="0"/>
              <a:buChar char="•"/>
            </a:pPr>
            <a:r>
              <a:rPr lang="en-US" sz="2400" dirty="0"/>
              <a:t>Some stakeholders may simply refuse to enter into negotiations.</a:t>
            </a:r>
            <a:endParaRPr lang="en-GB" sz="2400" dirty="0"/>
          </a:p>
          <a:p>
            <a:pPr marL="171450" lvl="1" indent="-171450" eaLnBrk="1" hangingPunct="1">
              <a:spcBef>
                <a:spcPct val="0"/>
              </a:spcBef>
              <a:buFont typeface="Arial" panose="020B0604020202020204" pitchFamily="34" charset="0"/>
              <a:buChar char="•"/>
            </a:pPr>
            <a:r>
              <a:rPr lang="en-US" sz="2400" dirty="0"/>
              <a:t>This undermines the ability of less powerful groups to reach agreement that fully addresses their interests and needs; and</a:t>
            </a:r>
            <a:endParaRPr lang="en-GB" sz="2400" dirty="0"/>
          </a:p>
          <a:p>
            <a:pPr marL="171450" lvl="1" indent="-171450" eaLnBrk="1" hangingPunct="1">
              <a:spcBef>
                <a:spcPct val="0"/>
              </a:spcBef>
              <a:buFont typeface="Arial" panose="020B0604020202020204" pitchFamily="34" charset="0"/>
              <a:buChar char="•"/>
            </a:pPr>
            <a:r>
              <a:rPr lang="en-US" sz="2400" dirty="0"/>
              <a:t>Agreements that require legal, economic, political or social reforms in order to address the conflict </a:t>
            </a:r>
            <a:r>
              <a:rPr lang="en-US" sz="2800" dirty="0"/>
              <a:t>adequately.</a:t>
            </a:r>
            <a:endParaRPr lang="en-GB" sz="2800" dirty="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b="1" dirty="0"/>
              <a:t>Reference:</a:t>
            </a:r>
            <a:r>
              <a:rPr lang="en-US" dirty="0"/>
              <a:t> </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a:t>FAO (2005) Negotiation and Mediation Techniques for Natural Resource Management, page 53-56</a:t>
            </a:r>
          </a:p>
          <a:p>
            <a:pPr marL="171450" indent="-171450" eaLnBrk="1" hangingPunct="1">
              <a:spcBef>
                <a:spcPct val="0"/>
              </a:spcBef>
              <a:buFontTx/>
              <a:buChar char="-"/>
            </a:pPr>
            <a:endParaRPr lang="en-US"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16AF2A-189D-429D-9A85-637F9FF62816}" type="slidenum">
              <a:rPr lang="en-US" smtClean="0"/>
              <a:pPr fontAlgn="base">
                <a:spcBef>
                  <a:spcPct val="0"/>
                </a:spcBef>
                <a:spcAft>
                  <a:spcPct val="0"/>
                </a:spcAft>
                <a:defRPr/>
              </a:pPr>
              <a:t>17</a:t>
            </a:fld>
            <a:endParaRPr lang="en-US"/>
          </a:p>
        </p:txBody>
      </p:sp>
    </p:spTree>
    <p:extLst>
      <p:ext uri="{BB962C8B-B14F-4D97-AF65-F5344CB8AC3E}">
        <p14:creationId xmlns:p14="http://schemas.microsoft.com/office/powerpoint/2010/main" val="2775564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 Power is simply the ability</a:t>
            </a:r>
            <a:r>
              <a:rPr lang="en-US" baseline="0" dirty="0"/>
              <a:t> to get what one wants</a:t>
            </a:r>
            <a:endParaRPr lang="en-GB" dirty="0"/>
          </a:p>
        </p:txBody>
      </p:sp>
      <p:sp>
        <p:nvSpPr>
          <p:cNvPr id="4" name="Slide Number Placeholder 3"/>
          <p:cNvSpPr>
            <a:spLocks noGrp="1"/>
          </p:cNvSpPr>
          <p:nvPr>
            <p:ph type="sldNum" sz="quarter" idx="10"/>
          </p:nvPr>
        </p:nvSpPr>
        <p:spPr/>
        <p:txBody>
          <a:bodyPr/>
          <a:lstStyle/>
          <a:p>
            <a:pPr>
              <a:defRPr/>
            </a:pPr>
            <a:fld id="{21D3CFDB-AE0F-4557-8B4D-8904BD46C15F}" type="slidenum">
              <a:rPr lang="en-US" smtClean="0"/>
              <a:pPr>
                <a:defRPr/>
              </a:pPr>
              <a:t>18</a:t>
            </a:fld>
            <a:endParaRPr lang="en-US"/>
          </a:p>
        </p:txBody>
      </p:sp>
    </p:spTree>
    <p:extLst>
      <p:ext uri="{BB962C8B-B14F-4D97-AF65-F5344CB8AC3E}">
        <p14:creationId xmlns:p14="http://schemas.microsoft.com/office/powerpoint/2010/main" val="242634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 There are many sources of power that a stakeholder can use to influence a REDD+ Action Plan</a:t>
            </a:r>
          </a:p>
          <a:p>
            <a:endParaRPr lang="en-US" baseline="0" dirty="0"/>
          </a:p>
          <a:p>
            <a:r>
              <a:rPr lang="en-US" u="sng" baseline="0" dirty="0"/>
              <a:t>NOTES: </a:t>
            </a:r>
          </a:p>
          <a:p>
            <a:pPr marL="171450" marR="0" indent="-171450" algn="l" defTabSz="914400" rtl="0" eaLnBrk="1" fontAlgn="base" latinLnBrk="0" hangingPunct="1">
              <a:lnSpc>
                <a:spcPct val="80000"/>
              </a:lnSpc>
              <a:spcBef>
                <a:spcPct val="30000"/>
              </a:spcBef>
              <a:spcAft>
                <a:spcPct val="0"/>
              </a:spcAft>
              <a:buClrTx/>
              <a:buSzTx/>
              <a:buFont typeface="Arial" panose="020B0604020202020204" pitchFamily="34" charset="0"/>
              <a:buChar char="•"/>
              <a:tabLst/>
              <a:defRPr/>
            </a:pPr>
            <a:r>
              <a:rPr lang="en-US" altLang="ko-KR" sz="1200" b="1" dirty="0">
                <a:solidFill>
                  <a:srgbClr val="0EB41A"/>
                </a:solidFill>
                <a:ea typeface="Gulim" pitchFamily="34" charset="-127"/>
              </a:rPr>
              <a:t>Coercion:</a:t>
            </a:r>
            <a:r>
              <a:rPr lang="en-US" altLang="ko-KR" sz="1200" b="1" baseline="0" dirty="0">
                <a:solidFill>
                  <a:srgbClr val="0EB41A"/>
                </a:solidFill>
                <a:ea typeface="Gulim" pitchFamily="34" charset="-127"/>
              </a:rPr>
              <a:t> </a:t>
            </a:r>
            <a:r>
              <a:rPr lang="en-US" altLang="ko-KR" sz="1200" b="0" dirty="0">
                <a:solidFill>
                  <a:srgbClr val="0EB41A"/>
                </a:solidFill>
                <a:ea typeface="Gulim" pitchFamily="34" charset="-127"/>
              </a:rPr>
              <a:t>physical strength, </a:t>
            </a:r>
            <a:r>
              <a:rPr lang="en-US" altLang="ko-KR" sz="1200" dirty="0">
                <a:ea typeface="Gulim" pitchFamily="34" charset="-127"/>
              </a:rPr>
              <a:t>endurance, capacity for violence;</a:t>
            </a:r>
            <a:r>
              <a:rPr lang="en-US" altLang="ko-KR" sz="1200" b="1" dirty="0">
                <a:solidFill>
                  <a:srgbClr val="0EB41A"/>
                </a:solidFill>
                <a:ea typeface="Gulim" pitchFamily="34" charset="-127"/>
              </a:rPr>
              <a:t> </a:t>
            </a:r>
            <a:r>
              <a:rPr lang="en-US" altLang="ko-KR" sz="1200" dirty="0">
                <a:ea typeface="Gulim" pitchFamily="34" charset="-127"/>
              </a:rPr>
              <a:t>threats, family or political ties, mobilizing of direct action.</a:t>
            </a:r>
            <a:endParaRPr lang="en-US" altLang="ko-KR" sz="1200" b="1" dirty="0">
              <a:ea typeface="Gulim" pitchFamily="34" charset="-127"/>
            </a:endParaRPr>
          </a:p>
          <a:p>
            <a:pPr marL="171450" marR="0" indent="-171450" algn="l" defTabSz="914400" rtl="0" eaLnBrk="1" fontAlgn="base" latinLnBrk="0" hangingPunct="1">
              <a:lnSpc>
                <a:spcPct val="80000"/>
              </a:lnSpc>
              <a:spcBef>
                <a:spcPct val="30000"/>
              </a:spcBef>
              <a:spcAft>
                <a:spcPct val="0"/>
              </a:spcAft>
              <a:buClrTx/>
              <a:buSzTx/>
              <a:buFont typeface="Arial" panose="020B0604020202020204" pitchFamily="34" charset="0"/>
              <a:buChar char="•"/>
              <a:tabLst/>
              <a:defRPr/>
            </a:pPr>
            <a:r>
              <a:rPr lang="en-US" altLang="ko-KR" sz="1200" b="1" dirty="0">
                <a:solidFill>
                  <a:srgbClr val="0EB41A"/>
                </a:solidFill>
                <a:ea typeface="Gulim" pitchFamily="34" charset="-127"/>
              </a:rPr>
              <a:t>Charm or charisma; </a:t>
            </a:r>
            <a:r>
              <a:rPr lang="en-US" altLang="ko-KR" sz="1200" dirty="0">
                <a:ea typeface="Gulim" pitchFamily="34" charset="-127"/>
              </a:rPr>
              <a:t>courage, leadership, commitment, integrity;</a:t>
            </a:r>
            <a:endParaRPr lang="en-US" altLang="ko-KR" sz="1200" b="1" dirty="0">
              <a:ea typeface="Gulim" pitchFamily="34" charset="-127"/>
            </a:endParaRPr>
          </a:p>
          <a:p>
            <a:pPr marL="171450" marR="0" indent="-171450" algn="l" defTabSz="914400" rtl="0" eaLnBrk="1" fontAlgn="base" latinLnBrk="0" hangingPunct="1">
              <a:lnSpc>
                <a:spcPct val="80000"/>
              </a:lnSpc>
              <a:spcBef>
                <a:spcPct val="30000"/>
              </a:spcBef>
              <a:spcAft>
                <a:spcPct val="0"/>
              </a:spcAft>
              <a:buClrTx/>
              <a:buSzTx/>
              <a:buFont typeface="Arial" panose="020B0604020202020204" pitchFamily="34" charset="0"/>
              <a:buChar char="•"/>
              <a:tabLst/>
              <a:defRPr/>
            </a:pPr>
            <a:r>
              <a:rPr lang="en-US" altLang="ko-KR" sz="1200" b="1" dirty="0">
                <a:solidFill>
                  <a:srgbClr val="0EB41A"/>
                </a:solidFill>
                <a:ea typeface="Gulim" pitchFamily="34" charset="-127"/>
              </a:rPr>
              <a:t>Resource control (socio-economic and political strength) </a:t>
            </a:r>
            <a:r>
              <a:rPr lang="en-US" altLang="ko-KR" sz="1200" b="0" dirty="0">
                <a:solidFill>
                  <a:srgbClr val="0EB41A"/>
                </a:solidFill>
                <a:ea typeface="Gulim" pitchFamily="34" charset="-127"/>
              </a:rPr>
              <a:t>ability</a:t>
            </a:r>
            <a:r>
              <a:rPr lang="en-US" altLang="ko-KR" sz="1200" b="0" baseline="0" dirty="0">
                <a:solidFill>
                  <a:srgbClr val="0EB41A"/>
                </a:solidFill>
                <a:ea typeface="Gulim" pitchFamily="34" charset="-127"/>
              </a:rPr>
              <a:t> to access or </a:t>
            </a:r>
            <a:r>
              <a:rPr lang="en-US" altLang="ko-KR" sz="1200" b="1" dirty="0">
                <a:solidFill>
                  <a:srgbClr val="0EB41A"/>
                </a:solidFill>
                <a:ea typeface="Gulim" pitchFamily="34" charset="-127"/>
              </a:rPr>
              <a:t>:</a:t>
            </a:r>
            <a:r>
              <a:rPr lang="en-US" altLang="ko-KR" sz="1200" b="1" dirty="0">
                <a:ea typeface="Gulim" pitchFamily="34" charset="-127"/>
              </a:rPr>
              <a:t> </a:t>
            </a:r>
            <a:r>
              <a:rPr lang="en-US" altLang="ko-KR" sz="1200" dirty="0">
                <a:ea typeface="Gulim" pitchFamily="34" charset="-127"/>
              </a:rPr>
              <a:t>control of access to resources, tenure, rights, money, material goods, socio-economic status, political institutions, human resources;</a:t>
            </a:r>
          </a:p>
          <a:p>
            <a:pPr marL="171450" indent="-171450">
              <a:lnSpc>
                <a:spcPct val="90000"/>
              </a:lnSpc>
              <a:buFont typeface="Arial" panose="020B0604020202020204" pitchFamily="34" charset="0"/>
              <a:buChar char="•"/>
            </a:pPr>
            <a:r>
              <a:rPr lang="en-US" altLang="ko-KR" sz="1200" b="1" dirty="0">
                <a:solidFill>
                  <a:srgbClr val="0EB41A"/>
                </a:solidFill>
                <a:ea typeface="Gulim" pitchFamily="34" charset="-127"/>
              </a:rPr>
              <a:t>Legitimate:</a:t>
            </a:r>
            <a:r>
              <a:rPr lang="en-US" altLang="ko-KR" sz="1200" b="1" baseline="0" dirty="0">
                <a:solidFill>
                  <a:srgbClr val="0EB41A"/>
                </a:solidFill>
                <a:ea typeface="Gulim" pitchFamily="34" charset="-127"/>
              </a:rPr>
              <a:t> </a:t>
            </a:r>
            <a:r>
              <a:rPr lang="en-US" altLang="ko-KR" sz="1200" dirty="0">
                <a:ea typeface="Gulim" pitchFamily="34" charset="-127"/>
              </a:rPr>
              <a:t>norms and values that establish, justify or reinforce differential roles, rights and responsibilities in society;</a:t>
            </a:r>
          </a:p>
          <a:p>
            <a:pPr marL="171450" indent="-171450">
              <a:lnSpc>
                <a:spcPct val="90000"/>
              </a:lnSpc>
              <a:buFont typeface="Arial" panose="020B0604020202020204" pitchFamily="34" charset="0"/>
              <a:buChar char="•"/>
            </a:pPr>
            <a:r>
              <a:rPr lang="en-US" altLang="ko-KR" sz="1200" b="1" dirty="0">
                <a:solidFill>
                  <a:srgbClr val="0EB41A"/>
                </a:solidFill>
                <a:ea typeface="Gulim" pitchFamily="34" charset="-127"/>
              </a:rPr>
              <a:t>Information:</a:t>
            </a:r>
            <a:r>
              <a:rPr lang="en-US" altLang="ko-KR" sz="1200" b="1" dirty="0">
                <a:ea typeface="Gulim" pitchFamily="34" charset="-127"/>
              </a:rPr>
              <a:t> </a:t>
            </a:r>
            <a:r>
              <a:rPr lang="en-US" altLang="ko-KR" sz="1200" b="0" dirty="0">
                <a:ea typeface="Gulim" pitchFamily="34" charset="-127"/>
              </a:rPr>
              <a:t>control</a:t>
            </a:r>
            <a:r>
              <a:rPr lang="en-US" altLang="ko-KR" sz="1200" b="0" baseline="0" dirty="0">
                <a:ea typeface="Gulim" pitchFamily="34" charset="-127"/>
              </a:rPr>
              <a:t> of info, </a:t>
            </a:r>
            <a:r>
              <a:rPr lang="en-US" altLang="ko-KR" sz="1200" b="1" baseline="0" dirty="0">
                <a:ea typeface="Gulim" pitchFamily="34" charset="-127"/>
              </a:rPr>
              <a:t> </a:t>
            </a:r>
            <a:r>
              <a:rPr lang="en-US" altLang="ko-KR" sz="1200" dirty="0">
                <a:ea typeface="Gulim" pitchFamily="34" charset="-127"/>
              </a:rPr>
              <a:t>technical, planning, economic, political; </a:t>
            </a:r>
            <a:endParaRPr lang="en-US" altLang="ko-KR" sz="1200" b="1" dirty="0">
              <a:ea typeface="Gulim" pitchFamily="34" charset="-127"/>
            </a:endParaRPr>
          </a:p>
          <a:p>
            <a:pPr marL="171450" indent="-171450">
              <a:lnSpc>
                <a:spcPct val="90000"/>
              </a:lnSpc>
              <a:buFont typeface="Arial" panose="020B0604020202020204" pitchFamily="34" charset="0"/>
              <a:buChar char="•"/>
            </a:pPr>
            <a:r>
              <a:rPr lang="en-US" altLang="ko-KR" sz="1200" b="1" dirty="0">
                <a:solidFill>
                  <a:srgbClr val="0EB41A"/>
                </a:solidFill>
                <a:ea typeface="Gulim" pitchFamily="34" charset="-127"/>
              </a:rPr>
              <a:t>Expert:</a:t>
            </a:r>
            <a:r>
              <a:rPr lang="en-US" altLang="ko-KR" sz="1200" b="1" dirty="0">
                <a:ea typeface="Gulim" pitchFamily="34" charset="-127"/>
              </a:rPr>
              <a:t> </a:t>
            </a:r>
            <a:r>
              <a:rPr lang="en-US" altLang="ko-KR" sz="1200" dirty="0">
                <a:ea typeface="Gulim" pitchFamily="34" charset="-127"/>
              </a:rPr>
              <a:t>capacity or skills; </a:t>
            </a:r>
          </a:p>
          <a:p>
            <a:pPr marL="171450" indent="-171450">
              <a:lnSpc>
                <a:spcPct val="90000"/>
              </a:lnSpc>
              <a:buFont typeface="Arial" panose="020B0604020202020204" pitchFamily="34" charset="0"/>
              <a:buChar char="•"/>
            </a:pPr>
            <a:r>
              <a:rPr lang="en-US" altLang="ko-KR" sz="1200" b="1" dirty="0">
                <a:solidFill>
                  <a:srgbClr val="0EB41A"/>
                </a:solidFill>
                <a:ea typeface="Gulim" pitchFamily="34" charset="-127"/>
              </a:rPr>
              <a:t>Alliances/connections</a:t>
            </a:r>
          </a:p>
          <a:p>
            <a:pPr marL="0" indent="0">
              <a:lnSpc>
                <a:spcPct val="90000"/>
              </a:lnSpc>
              <a:buFont typeface="Arial" panose="020B0604020202020204" pitchFamily="34" charset="0"/>
              <a:buNone/>
            </a:pPr>
            <a:endParaRPr lang="de-DE" altLang="ko-KR" sz="1200" b="1" dirty="0">
              <a:solidFill>
                <a:srgbClr val="0EB41A"/>
              </a:solidFill>
              <a:ea typeface="Gulim" pitchFamily="34" charset="-127"/>
            </a:endParaRPr>
          </a:p>
          <a:p>
            <a:pPr marL="0" indent="0">
              <a:lnSpc>
                <a:spcPct val="90000"/>
              </a:lnSpc>
              <a:buFont typeface="Arial" panose="020B0604020202020204" pitchFamily="34" charset="0"/>
              <a:buNone/>
            </a:pPr>
            <a:endParaRPr lang="de-DE" altLang="ko-KR" sz="1200" b="1" dirty="0">
              <a:solidFill>
                <a:srgbClr val="0EB41A"/>
              </a:solidFill>
              <a:ea typeface="Gulim" pitchFamily="34" charset="-127"/>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u="none" dirty="0"/>
              <a:t>Reference</a:t>
            </a:r>
            <a:r>
              <a:rPr lang="en-US" sz="1100" u="none" dirty="0"/>
              <a:t>: </a:t>
            </a:r>
          </a:p>
          <a:p>
            <a:pPr marL="171450" lvl="1" indent="-171450" eaLnBrk="1" fontAlgn="auto" hangingPunct="1">
              <a:spcBef>
                <a:spcPts val="0"/>
              </a:spcBef>
              <a:spcAft>
                <a:spcPts val="0"/>
              </a:spcAft>
              <a:buFont typeface="Arial" panose="020B0604020202020204" pitchFamily="34" charset="0"/>
              <a:buChar char="•"/>
              <a:defRPr/>
            </a:pPr>
            <a:r>
              <a:rPr lang="en-US" dirty="0"/>
              <a:t>FAO (2005) Negotiation and Mediation Techniques for Natural Resource Management, page 115</a:t>
            </a:r>
            <a:r>
              <a:rPr lang="de-DE" dirty="0"/>
              <a:t/>
            </a:r>
            <a:br>
              <a:rPr lang="de-DE" dirty="0"/>
            </a:br>
            <a:r>
              <a:rPr lang="de-DE" dirty="0"/>
              <a:t>http://www.fao.org/docrep/008/a0032e/a0032e00.htm</a:t>
            </a:r>
            <a:endParaRPr lang="en-US" altLang="ko-KR" sz="1200" b="1" dirty="0">
              <a:solidFill>
                <a:srgbClr val="0EB41A"/>
              </a:solidFill>
              <a:ea typeface="Gulim" pitchFamily="34" charset="-127"/>
            </a:endParaRPr>
          </a:p>
          <a:p>
            <a:pPr marL="609600" indent="-609600">
              <a:lnSpc>
                <a:spcPct val="80000"/>
              </a:lnSpc>
            </a:pPr>
            <a:endParaRPr lang="en-US" altLang="ko-KR" sz="1200" dirty="0">
              <a:ea typeface="Gulim" pitchFamily="34" charset="-127"/>
            </a:endParaRPr>
          </a:p>
          <a:p>
            <a:pPr marL="609600" marR="0" indent="-609600" algn="l" defTabSz="914400" rtl="0" eaLnBrk="1" fontAlgn="base" latinLnBrk="0" hangingPunct="1">
              <a:lnSpc>
                <a:spcPct val="80000"/>
              </a:lnSpc>
              <a:spcBef>
                <a:spcPct val="30000"/>
              </a:spcBef>
              <a:spcAft>
                <a:spcPct val="0"/>
              </a:spcAft>
              <a:buClrTx/>
              <a:buSzTx/>
              <a:buFontTx/>
              <a:buNone/>
              <a:tabLst/>
              <a:defRPr/>
            </a:pPr>
            <a:endParaRPr lang="en-US" dirty="0"/>
          </a:p>
          <a:p>
            <a:pPr marL="609600" marR="0" indent="-609600" algn="l" defTabSz="914400" rtl="0" eaLnBrk="1" fontAlgn="base" latinLnBrk="0" hangingPunct="1">
              <a:lnSpc>
                <a:spcPct val="80000"/>
              </a:lnSpc>
              <a:spcBef>
                <a:spcPct val="30000"/>
              </a:spcBef>
              <a:spcAft>
                <a:spcPct val="0"/>
              </a:spcAft>
              <a:buClrTx/>
              <a:buSzTx/>
              <a:buFontTx/>
              <a:buNone/>
              <a:tabLst/>
              <a:defRPr/>
            </a:pPr>
            <a:endParaRPr lang="en-US" dirty="0"/>
          </a:p>
          <a:p>
            <a:pPr marL="609600" indent="-609600">
              <a:lnSpc>
                <a:spcPct val="80000"/>
              </a:lnSpc>
            </a:pPr>
            <a:endParaRPr lang="en-US" altLang="ko-KR" sz="1200" dirty="0">
              <a:ea typeface="Gulim" pitchFamily="34" charset="-127"/>
            </a:endParaRPr>
          </a:p>
          <a:p>
            <a:endParaRPr lang="en-GB" dirty="0"/>
          </a:p>
        </p:txBody>
      </p:sp>
      <p:sp>
        <p:nvSpPr>
          <p:cNvPr id="4" name="Slide Number Placeholder 3"/>
          <p:cNvSpPr>
            <a:spLocks noGrp="1"/>
          </p:cNvSpPr>
          <p:nvPr>
            <p:ph type="sldNum" sz="quarter" idx="10"/>
          </p:nvPr>
        </p:nvSpPr>
        <p:spPr/>
        <p:txBody>
          <a:bodyPr/>
          <a:lstStyle/>
          <a:p>
            <a:pPr>
              <a:defRPr/>
            </a:pPr>
            <a:fld id="{21D3CFDB-AE0F-4557-8B4D-8904BD46C15F}" type="slidenum">
              <a:rPr lang="en-US" smtClean="0"/>
              <a:pPr>
                <a:defRPr/>
              </a:pPr>
              <a:t>19</a:t>
            </a:fld>
            <a:endParaRPr lang="en-US"/>
          </a:p>
        </p:txBody>
      </p:sp>
    </p:spTree>
    <p:extLst>
      <p:ext uri="{BB962C8B-B14F-4D97-AF65-F5344CB8AC3E}">
        <p14:creationId xmlns:p14="http://schemas.microsoft.com/office/powerpoint/2010/main" val="1700573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 Stakeholders will</a:t>
            </a:r>
            <a:r>
              <a:rPr lang="en-US" b="1" baseline="0" dirty="0"/>
              <a:t> have various levels of importance to a negotiated process. But also various levels of power to influence. Understanding how stakeholders use their power to influence a negotiation process is essential.</a:t>
            </a:r>
          </a:p>
          <a:p>
            <a:endParaRPr lang="en-US" b="1" baseline="0" dirty="0"/>
          </a:p>
          <a:p>
            <a:r>
              <a:rPr lang="en-US" b="1" baseline="0" dirty="0"/>
              <a:t>Class Question: </a:t>
            </a:r>
            <a:r>
              <a:rPr lang="en-US" b="0" baseline="0" dirty="0"/>
              <a:t>Can students provide an example for each Group?</a:t>
            </a:r>
          </a:p>
          <a:p>
            <a:endParaRPr lang="en-US" b="1" baseline="0" dirty="0"/>
          </a:p>
          <a:p>
            <a:r>
              <a:rPr lang="en-US" sz="1200" b="1" i="0" u="none" strike="noStrike" kern="1200" baseline="0" dirty="0">
                <a:solidFill>
                  <a:schemeClr val="tx1"/>
                </a:solidFill>
                <a:latin typeface="+mn-lt"/>
                <a:ea typeface="+mn-ea"/>
                <a:cs typeface="+mn-cs"/>
              </a:rPr>
              <a:t>Group 1 stakeholders </a:t>
            </a:r>
            <a:r>
              <a:rPr lang="en-US" sz="1200" b="0" i="0" u="none" strike="noStrike" kern="1200" baseline="0" dirty="0">
                <a:solidFill>
                  <a:schemeClr val="tx1"/>
                </a:solidFill>
                <a:latin typeface="+mn-lt"/>
                <a:ea typeface="+mn-ea"/>
                <a:cs typeface="+mn-cs"/>
              </a:rPr>
              <a:t>are very important to the success of the activity but may have little influence on the process. For example, the success of an electoral project will often</a:t>
            </a:r>
          </a:p>
          <a:p>
            <a:r>
              <a:rPr lang="en-US" sz="1200" b="0" i="0" u="none" strike="noStrike" kern="1200" baseline="0" dirty="0">
                <a:solidFill>
                  <a:schemeClr val="tx1"/>
                </a:solidFill>
                <a:latin typeface="+mn-lt"/>
                <a:ea typeface="+mn-ea"/>
                <a:cs typeface="+mn-cs"/>
              </a:rPr>
              <a:t>depend on how well women and minorities are able to participate in the elections, but these groups may not have much influence on the design and implementation of the</a:t>
            </a:r>
          </a:p>
          <a:p>
            <a:r>
              <a:rPr lang="en-US" sz="1200" b="0" i="0" u="none" strike="noStrike" kern="1200" baseline="0" dirty="0">
                <a:solidFill>
                  <a:schemeClr val="tx1"/>
                </a:solidFill>
                <a:latin typeface="+mn-lt"/>
                <a:ea typeface="+mn-ea"/>
                <a:cs typeface="+mn-cs"/>
              </a:rPr>
              <a:t>project or the conduct of the elections. In this case, they are highly important but not very influential. They may require special emphasis to ensure that their interests are</a:t>
            </a:r>
          </a:p>
          <a:p>
            <a:r>
              <a:rPr lang="en-US" sz="1200" b="0" i="0" u="none" strike="noStrike" kern="1200" baseline="0" dirty="0">
                <a:solidFill>
                  <a:schemeClr val="tx1"/>
                </a:solidFill>
                <a:latin typeface="+mn-lt"/>
                <a:ea typeface="+mn-ea"/>
                <a:cs typeface="+mn-cs"/>
              </a:rPr>
              <a:t>protected and that their voices are heard.</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Group 2 stakeholders </a:t>
            </a:r>
            <a:r>
              <a:rPr lang="en-US" sz="1200" b="0" i="0" u="none" strike="noStrike" kern="1200" baseline="0" dirty="0">
                <a:solidFill>
                  <a:schemeClr val="tx1"/>
                </a:solidFill>
                <a:latin typeface="+mn-lt"/>
                <a:ea typeface="+mn-ea"/>
                <a:cs typeface="+mn-cs"/>
              </a:rPr>
              <a:t>are central to the planning process as they are both important and influential. These should be key stakeholders for partnership building. For</a:t>
            </a:r>
          </a:p>
          <a:p>
            <a:r>
              <a:rPr lang="en-US" sz="1200" b="0" i="0" u="none" strike="noStrike" kern="1200" baseline="0" dirty="0">
                <a:solidFill>
                  <a:schemeClr val="tx1"/>
                </a:solidFill>
                <a:latin typeface="+mn-lt"/>
                <a:ea typeface="+mn-ea"/>
                <a:cs typeface="+mn-cs"/>
              </a:rPr>
              <a:t>example, political parties involved in a national elections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may be both very important (as mobilizers of citizens) and influential (without their support the</a:t>
            </a:r>
          </a:p>
          <a:p>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may not be possible).</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Group 3 stakeholders </a:t>
            </a:r>
            <a:r>
              <a:rPr lang="en-US" sz="1200" b="0" i="0" u="none" strike="noStrike" kern="1200" baseline="0" dirty="0">
                <a:solidFill>
                  <a:schemeClr val="tx1"/>
                </a:solidFill>
                <a:latin typeface="+mn-lt"/>
                <a:ea typeface="+mn-ea"/>
                <a:cs typeface="+mn-cs"/>
              </a:rPr>
              <a:t>are not the central stakeholders for an initiative and have little influence on its success or failure. They are unlikely to play a major role in the overall</a:t>
            </a:r>
          </a:p>
          <a:p>
            <a:r>
              <a:rPr lang="en-US" sz="1200" b="0" i="0" u="none" strike="noStrike" kern="1200" baseline="0" dirty="0">
                <a:solidFill>
                  <a:schemeClr val="tx1"/>
                </a:solidFill>
                <a:latin typeface="+mn-lt"/>
                <a:ea typeface="+mn-ea"/>
                <a:cs typeface="+mn-cs"/>
              </a:rPr>
              <a:t>process. One example could be an international observer group that has little influence on elections. Similarly, they are not the intended beneficiaries of, and will not be</a:t>
            </a:r>
          </a:p>
          <a:p>
            <a:r>
              <a:rPr lang="en-GB" sz="1200" b="0" i="0" u="none" strike="noStrike" kern="1200" baseline="0" dirty="0">
                <a:solidFill>
                  <a:schemeClr val="tx1"/>
                </a:solidFill>
                <a:latin typeface="+mn-lt"/>
                <a:ea typeface="+mn-ea"/>
                <a:cs typeface="+mn-cs"/>
              </a:rPr>
              <a:t>impacted by, those elections.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Group 4 stakeholders </a:t>
            </a:r>
            <a:r>
              <a:rPr lang="en-US" sz="1200" b="0" i="0" u="none" strike="noStrike" kern="1200" baseline="0" dirty="0">
                <a:solidFill>
                  <a:schemeClr val="tx1"/>
                </a:solidFill>
                <a:latin typeface="+mn-lt"/>
                <a:ea typeface="+mn-ea"/>
                <a:cs typeface="+mn-cs"/>
              </a:rPr>
              <a:t>are not very important to the activity but may exercise significant influence. For example, an informal political leader may not be an important</a:t>
            </a:r>
          </a:p>
          <a:p>
            <a:r>
              <a:rPr lang="en-US" sz="1200" b="0" i="0" u="none" strike="noStrike" kern="1200" baseline="0" dirty="0">
                <a:solidFill>
                  <a:schemeClr val="tx1"/>
                </a:solidFill>
                <a:latin typeface="+mn-lt"/>
                <a:ea typeface="+mn-ea"/>
                <a:cs typeface="+mn-cs"/>
              </a:rPr>
              <a:t>stakeholder for an elections initiative aimed at increasing voter participation, but she or he could have major influence on the process due to informal relations with power</a:t>
            </a:r>
          </a:p>
          <a:p>
            <a:r>
              <a:rPr lang="en-US" sz="1200" b="0" i="0" u="none" strike="noStrike" kern="1200" baseline="0" dirty="0">
                <a:solidFill>
                  <a:schemeClr val="tx1"/>
                </a:solidFill>
                <a:latin typeface="+mn-lt"/>
                <a:ea typeface="+mn-ea"/>
                <a:cs typeface="+mn-cs"/>
              </a:rPr>
              <a:t>brokers and the ability to mobilize people or influence public opinion. These stakeholders can sometimes create constraints to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implementation or may be able to stop</a:t>
            </a:r>
          </a:p>
          <a:p>
            <a:r>
              <a:rPr lang="en-US" sz="1200" b="0" i="0" u="none" strike="noStrike" kern="1200" baseline="0" dirty="0">
                <a:solidFill>
                  <a:schemeClr val="tx1"/>
                </a:solidFill>
                <a:latin typeface="+mn-lt"/>
                <a:ea typeface="+mn-ea"/>
                <a:cs typeface="+mn-cs"/>
              </a:rPr>
              <a:t>all activities. Even if they are not involved in the planning process, there may need to be a strategy for communicating with these stakeholders and gaining their support.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Reference: </a:t>
            </a:r>
          </a:p>
          <a:p>
            <a:r>
              <a:rPr lang="en-US" sz="1200" b="0" i="0" u="none" strike="noStrike" kern="1200" baseline="0" dirty="0">
                <a:solidFill>
                  <a:schemeClr val="tx1"/>
                </a:solidFill>
                <a:latin typeface="+mn-lt"/>
                <a:ea typeface="+mn-ea"/>
                <a:cs typeface="+mn-cs"/>
              </a:rPr>
              <a:t>UNDP (2009), Handbook on Planning, Monitoring and Evaluating for Development Results</a:t>
            </a:r>
            <a:endParaRPr lang="en-US" b="1" baseline="0" dirty="0"/>
          </a:p>
        </p:txBody>
      </p:sp>
      <p:sp>
        <p:nvSpPr>
          <p:cNvPr id="4" name="Slide Number Placeholder 3"/>
          <p:cNvSpPr>
            <a:spLocks noGrp="1"/>
          </p:cNvSpPr>
          <p:nvPr>
            <p:ph type="sldNum" sz="quarter" idx="10"/>
          </p:nvPr>
        </p:nvSpPr>
        <p:spPr/>
        <p:txBody>
          <a:bodyPr/>
          <a:lstStyle/>
          <a:p>
            <a:pPr>
              <a:defRPr/>
            </a:pPr>
            <a:fld id="{21D3CFDB-AE0F-4557-8B4D-8904BD46C15F}" type="slidenum">
              <a:rPr lang="en-US" smtClean="0"/>
              <a:pPr>
                <a:defRPr/>
              </a:pPr>
              <a:t>20</a:t>
            </a:fld>
            <a:endParaRPr lang="en-US"/>
          </a:p>
        </p:txBody>
      </p:sp>
    </p:spTree>
    <p:extLst>
      <p:ext uri="{BB962C8B-B14F-4D97-AF65-F5344CB8AC3E}">
        <p14:creationId xmlns:p14="http://schemas.microsoft.com/office/powerpoint/2010/main" val="1978632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 An example</a:t>
            </a:r>
            <a:r>
              <a:rPr lang="en-US" b="1" baseline="0" dirty="0"/>
              <a:t> of stakeholders and their interest in a planning process and whether influence may be positive or negative.</a:t>
            </a:r>
          </a:p>
          <a:p>
            <a:endParaRPr lang="en-US" b="0" baseline="0" dirty="0"/>
          </a:p>
          <a:p>
            <a:r>
              <a:rPr lang="en-US" b="0" baseline="0" dirty="0"/>
              <a:t>Understanding this level of influence, whether this influence is going to be positive or negative is very important in a negotiated process</a:t>
            </a:r>
            <a:endParaRPr lang="en-GB" b="0" dirty="0"/>
          </a:p>
        </p:txBody>
      </p:sp>
      <p:sp>
        <p:nvSpPr>
          <p:cNvPr id="4" name="Slide Number Placeholder 3"/>
          <p:cNvSpPr>
            <a:spLocks noGrp="1"/>
          </p:cNvSpPr>
          <p:nvPr>
            <p:ph type="sldNum" sz="quarter" idx="10"/>
          </p:nvPr>
        </p:nvSpPr>
        <p:spPr/>
        <p:txBody>
          <a:bodyPr/>
          <a:lstStyle/>
          <a:p>
            <a:pPr>
              <a:defRPr/>
            </a:pPr>
            <a:fld id="{21D3CFDB-AE0F-4557-8B4D-8904BD46C15F}" type="slidenum">
              <a:rPr lang="en-US" smtClean="0"/>
              <a:pPr>
                <a:defRPr/>
              </a:pPr>
              <a:t>21</a:t>
            </a:fld>
            <a:endParaRPr lang="en-US"/>
          </a:p>
        </p:txBody>
      </p:sp>
    </p:spTree>
    <p:extLst>
      <p:ext uri="{BB962C8B-B14F-4D97-AF65-F5344CB8AC3E}">
        <p14:creationId xmlns:p14="http://schemas.microsoft.com/office/powerpoint/2010/main" val="38773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9EFE7C-57AF-45CC-AF53-591D05E6A11B}"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2647222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 </a:t>
            </a:r>
          </a:p>
          <a:p>
            <a:pPr marL="171450" indent="-171450">
              <a:buFont typeface="Arial" panose="020B0604020202020204" pitchFamily="34" charset="0"/>
              <a:buChar char="•"/>
            </a:pPr>
            <a:r>
              <a:rPr lang="en-US" b="0" dirty="0"/>
              <a:t>In a process to negotiate</a:t>
            </a:r>
            <a:r>
              <a:rPr lang="en-US" b="0" baseline="0" dirty="0"/>
              <a:t> and agreement, understanding what stakeholders have power to influence the agreement is important.</a:t>
            </a:r>
          </a:p>
          <a:p>
            <a:pPr marL="171450" indent="-171450">
              <a:buFont typeface="Arial" panose="020B0604020202020204" pitchFamily="34" charset="0"/>
              <a:buChar char="•"/>
            </a:pPr>
            <a:r>
              <a:rPr lang="en-US" b="0" baseline="0" dirty="0"/>
              <a:t>Also understanding what tactics can be used to balance power between stakeholders is also essential</a:t>
            </a:r>
            <a:endParaRPr lang="en-GB" b="0" dirty="0"/>
          </a:p>
        </p:txBody>
      </p:sp>
      <p:sp>
        <p:nvSpPr>
          <p:cNvPr id="4" name="Slide Number Placeholder 3"/>
          <p:cNvSpPr>
            <a:spLocks noGrp="1"/>
          </p:cNvSpPr>
          <p:nvPr>
            <p:ph type="sldNum" sz="quarter" idx="10"/>
          </p:nvPr>
        </p:nvSpPr>
        <p:spPr/>
        <p:txBody>
          <a:bodyPr/>
          <a:lstStyle/>
          <a:p>
            <a:pPr>
              <a:defRPr/>
            </a:pPr>
            <a:fld id="{21D3CFDB-AE0F-4557-8B4D-8904BD46C15F}" type="slidenum">
              <a:rPr lang="en-US" smtClean="0"/>
              <a:pPr>
                <a:defRPr/>
              </a:pPr>
              <a:t>22</a:t>
            </a:fld>
            <a:endParaRPr lang="en-US"/>
          </a:p>
        </p:txBody>
      </p:sp>
    </p:spTree>
    <p:extLst>
      <p:ext uri="{BB962C8B-B14F-4D97-AF65-F5344CB8AC3E}">
        <p14:creationId xmlns:p14="http://schemas.microsoft.com/office/powerpoint/2010/main" val="2735599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altLang="en-US" sz="2400" b="1" dirty="0"/>
              <a:t>KEY</a:t>
            </a:r>
            <a:r>
              <a:rPr lang="en-US" altLang="en-US" sz="2400" b="1" baseline="0" dirty="0"/>
              <a:t> MESSAGE: </a:t>
            </a:r>
          </a:p>
          <a:p>
            <a:pPr>
              <a:lnSpc>
                <a:spcPct val="80000"/>
              </a:lnSpc>
              <a:buFontTx/>
              <a:buNone/>
            </a:pPr>
            <a:endParaRPr lang="en-US" altLang="en-US" sz="2400" b="1" baseline="0" dirty="0"/>
          </a:p>
          <a:p>
            <a:pPr>
              <a:lnSpc>
                <a:spcPct val="80000"/>
              </a:lnSpc>
              <a:buFontTx/>
              <a:buNone/>
            </a:pPr>
            <a:r>
              <a:rPr lang="en-US" altLang="en-US" sz="2400" b="1" baseline="0" dirty="0"/>
              <a:t>A mediator is a person that can help balance power in a negotiation process</a:t>
            </a:r>
            <a:endParaRPr lang="en-GB" altLang="en-US" sz="2400" b="1" dirty="0"/>
          </a:p>
          <a:p>
            <a:pPr>
              <a:lnSpc>
                <a:spcPct val="80000"/>
              </a:lnSpc>
              <a:buFontTx/>
              <a:buNone/>
            </a:pPr>
            <a:endParaRPr lang="en-GB" altLang="en-US" sz="2400" b="1" dirty="0"/>
          </a:p>
          <a:p>
            <a:pPr>
              <a:lnSpc>
                <a:spcPct val="80000"/>
              </a:lnSpc>
              <a:buFontTx/>
              <a:buNone/>
            </a:pPr>
            <a:r>
              <a:rPr lang="en-GB" altLang="en-US" sz="2400" b="1" dirty="0"/>
              <a:t>Mediators:</a:t>
            </a:r>
          </a:p>
          <a:p>
            <a:pPr>
              <a:lnSpc>
                <a:spcPct val="80000"/>
              </a:lnSpc>
              <a:buFontTx/>
              <a:buNone/>
            </a:pPr>
            <a:endParaRPr lang="en-GB" altLang="en-US" sz="2400" b="1" dirty="0"/>
          </a:p>
          <a:p>
            <a:pPr marL="342900" indent="-342900">
              <a:lnSpc>
                <a:spcPct val="80000"/>
              </a:lnSpc>
              <a:buFont typeface="Arial" panose="020B0604020202020204" pitchFamily="34" charset="0"/>
              <a:buChar char="•"/>
            </a:pPr>
            <a:r>
              <a:rPr lang="en-GB" altLang="en-US" sz="2400" dirty="0"/>
              <a:t>have no power to render a decision</a:t>
            </a:r>
          </a:p>
          <a:p>
            <a:pPr marL="342900" indent="-342900">
              <a:lnSpc>
                <a:spcPct val="80000"/>
              </a:lnSpc>
              <a:buFont typeface="Arial" panose="020B0604020202020204" pitchFamily="34" charset="0"/>
              <a:buChar char="•"/>
            </a:pPr>
            <a:r>
              <a:rPr lang="en-GB" altLang="en-US" sz="2400" dirty="0"/>
              <a:t>ensure that the different stakeholders agree on the process and logistics, and put forward possible solutions to help the disputing groups consent to negotiations</a:t>
            </a:r>
          </a:p>
          <a:p>
            <a:pPr marL="342900" indent="-342900">
              <a:lnSpc>
                <a:spcPct val="80000"/>
              </a:lnSpc>
              <a:buFont typeface="Arial" panose="020B0604020202020204" pitchFamily="34" charset="0"/>
              <a:buChar char="•"/>
            </a:pPr>
            <a:r>
              <a:rPr lang="en-GB" altLang="en-US" sz="2400" dirty="0"/>
              <a:t>may put forward their own views on the likely acceptability of solutions to help stakeholders identify mutually acceptable solutions</a:t>
            </a:r>
          </a:p>
          <a:p>
            <a:pPr marL="342900" indent="-342900">
              <a:lnSpc>
                <a:spcPct val="80000"/>
              </a:lnSpc>
              <a:buFont typeface="Arial" panose="020B0604020202020204" pitchFamily="34" charset="0"/>
              <a:buChar char="•"/>
            </a:pPr>
            <a:r>
              <a:rPr lang="en-GB" altLang="en-US" sz="2400" dirty="0"/>
              <a:t>support the confidential exchange of views and information among the stakeholders</a:t>
            </a:r>
          </a:p>
          <a:p>
            <a:endParaRPr lang="de-DE" b="1" dirty="0"/>
          </a:p>
          <a:p>
            <a:endParaRPr lang="en-US" b="1" dirty="0"/>
          </a:p>
          <a:p>
            <a:r>
              <a:rPr lang="en-US" b="1" u="sng" dirty="0"/>
              <a:t>The role of a mediator:</a:t>
            </a:r>
          </a:p>
          <a:p>
            <a:endParaRPr lang="en-US" b="1" u="sng"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opener of communication channels, who initiates communication if it breaks down or facilitates better communication if the parties are already talking, including clarifying misunderstandings and </a:t>
            </a:r>
            <a:r>
              <a:rPr lang="en-GB" sz="1200" b="0" i="0" u="none" strike="noStrike" kern="1200" baseline="0" dirty="0">
                <a:solidFill>
                  <a:schemeClr val="tx1"/>
                </a:solidFill>
                <a:latin typeface="+mn-lt"/>
                <a:ea typeface="+mn-ea"/>
                <a:cs typeface="+mn-cs"/>
              </a:rPr>
              <a:t>avoiding polarization and escalation</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legitimizer, who helps all parties to recognize that the rights of others are part of the negotiations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process facilitator, who provides procedural assistance to communication, often including formally chairing meetings. When providing procedural assistance, mediators do not involve themselves in the actual issues (the things under dispute) and do not suggest solutions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 The problem explorer, who enables people in dispute to examine a problem from a variety of </a:t>
            </a:r>
            <a:r>
              <a:rPr lang="en-GB" sz="1200" b="0" i="0" u="none" strike="noStrike" kern="1200" baseline="0" dirty="0">
                <a:solidFill>
                  <a:schemeClr val="tx1"/>
                </a:solidFill>
                <a:latin typeface="+mn-lt"/>
                <a:ea typeface="+mn-ea"/>
                <a:cs typeface="+mn-cs"/>
              </a:rPr>
              <a:t>viewpoints</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 The agent of balance (or reality), who questions and challenges parties with extreme or unrealistic goals, and through this helps build a reasonable, achievable agreement</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networker, who offers procedural assistance and links the conflict parties to outside experts and resources (e.g. technical experts, lawyers, decision-makers) that may enable them to draw up </a:t>
            </a:r>
            <a:r>
              <a:rPr lang="en-GB" sz="1200" b="0" i="0" u="none" strike="noStrike" kern="1200" baseline="0" dirty="0">
                <a:solidFill>
                  <a:schemeClr val="tx1"/>
                </a:solidFill>
                <a:latin typeface="+mn-lt"/>
                <a:ea typeface="+mn-ea"/>
                <a:cs typeface="+mn-cs"/>
              </a:rPr>
              <a:t>acceptable settlement options.</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u="none" dirty="0"/>
              <a:t>Reference</a:t>
            </a:r>
            <a:r>
              <a:rPr lang="en-US" sz="1100" u="none" dirty="0"/>
              <a:t>: </a:t>
            </a:r>
          </a:p>
          <a:p>
            <a:pPr marL="171450" lvl="1" indent="-171450" eaLnBrk="1" fontAlgn="auto" hangingPunct="1">
              <a:spcBef>
                <a:spcPts val="0"/>
              </a:spcBef>
              <a:spcAft>
                <a:spcPts val="0"/>
              </a:spcAft>
              <a:buFont typeface="Arial" panose="020B0604020202020204" pitchFamily="34" charset="0"/>
              <a:buChar char="•"/>
              <a:defRPr/>
            </a:pPr>
            <a:r>
              <a:rPr lang="en-US" dirty="0"/>
              <a:t>FAO (2005) Negotiation and Mediation Techniques for Natural Resource Management, page 63</a:t>
            </a:r>
            <a:r>
              <a:rPr lang="de-DE" dirty="0"/>
              <a:t/>
            </a:r>
            <a:br>
              <a:rPr lang="de-DE" dirty="0"/>
            </a:br>
            <a:r>
              <a:rPr lang="de-DE" dirty="0"/>
              <a:t>http://www.fao.org/docrep/008/a0032e/a0032e00.htm</a:t>
            </a:r>
            <a:endParaRPr lang="en-US" altLang="ko-KR" sz="1200" b="1" dirty="0">
              <a:solidFill>
                <a:srgbClr val="0EB41A"/>
              </a:solidFill>
              <a:ea typeface="Gulim" pitchFamily="34" charset="-127"/>
            </a:endParaRPr>
          </a:p>
          <a:p>
            <a:pPr marL="0" indent="0">
              <a:buFont typeface="Arial" panose="020B0604020202020204" pitchFamily="34" charset="0"/>
              <a:buNone/>
            </a:pPr>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1D3CFDB-AE0F-4557-8B4D-8904BD46C15F}" type="slidenum">
              <a:rPr lang="en-US" smtClean="0"/>
              <a:pPr>
                <a:defRPr/>
              </a:pPr>
              <a:t>23</a:t>
            </a:fld>
            <a:endParaRPr lang="en-US"/>
          </a:p>
        </p:txBody>
      </p:sp>
    </p:spTree>
    <p:extLst>
      <p:ext uri="{BB962C8B-B14F-4D97-AF65-F5344CB8AC3E}">
        <p14:creationId xmlns:p14="http://schemas.microsoft.com/office/powerpoint/2010/main" val="3492981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 </a:t>
            </a:r>
          </a:p>
          <a:p>
            <a:endParaRPr lang="en-US" b="1" dirty="0"/>
          </a:p>
          <a:p>
            <a:r>
              <a:rPr lang="en-US" b="1" dirty="0"/>
              <a:t>A good mediator can have an important</a:t>
            </a:r>
            <a:r>
              <a:rPr lang="en-US" b="1" baseline="0" dirty="0"/>
              <a:t> role in helping stakeholders reach an agreement</a:t>
            </a:r>
          </a:p>
          <a:p>
            <a:endParaRPr lang="en-US" b="1" baseline="0" dirty="0"/>
          </a:p>
          <a:p>
            <a:r>
              <a:rPr lang="en-US" b="0" baseline="0" dirty="0"/>
              <a:t>Positive aspects a mediator can play are listed.</a:t>
            </a:r>
          </a:p>
          <a:p>
            <a:endParaRPr lang="en-US" b="0" baseline="0" dirty="0"/>
          </a:p>
          <a:p>
            <a:r>
              <a:rPr lang="en-US" sz="1200" b="1" i="0" u="none" strike="noStrike" kern="1200" baseline="0" dirty="0">
                <a:solidFill>
                  <a:schemeClr val="tx1"/>
                </a:solidFill>
                <a:latin typeface="+mn-lt"/>
                <a:ea typeface="+mn-ea"/>
                <a:cs typeface="+mn-cs"/>
              </a:rPr>
              <a:t>Advantages of a mediator: </a:t>
            </a:r>
            <a:r>
              <a:rPr lang="en-US" sz="1200" b="0" i="0" u="none" strike="noStrike" kern="1200" baseline="0" dirty="0">
                <a:solidFill>
                  <a:schemeClr val="tx1"/>
                </a:solidFill>
                <a:latin typeface="+mn-lt"/>
                <a:ea typeface="+mn-ea"/>
                <a:cs typeface="+mn-cs"/>
              </a:rPr>
              <a:t>An imbalance of power among stakeholders is one of the most common reasons that unassisted groups fail to begin negotiation or to produce satisfactory results. Using a third party or mediator can help to overcome such imbalances through unbiased, fair handling of the negotiation processes. The role is similar to that of a referee who enforces the rules and ensures fairness in a sports contest. It can provide confidence to weaker stakeholders. A third party is to some extent able to alter power and social relationships by influencing the understanding or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of individual parties, through providing knowledge or information, or introducing a more effective negotiation process. These sometimes help to equalize power relationships (Susskind </a:t>
            </a:r>
            <a:r>
              <a:rPr lang="en-US" sz="1200" b="0" i="0" u="none" strike="noStrike" kern="1200" baseline="0" dirty="0" err="1">
                <a:solidFill>
                  <a:schemeClr val="tx1"/>
                </a:solidFill>
                <a:latin typeface="+mn-lt"/>
                <a:ea typeface="+mn-ea"/>
                <a:cs typeface="+mn-cs"/>
              </a:rPr>
              <a:t>andCruikshank</a:t>
            </a:r>
            <a:r>
              <a:rPr lang="en-US" sz="1200" b="0" i="0" u="none" strike="noStrike" kern="1200" baseline="0" dirty="0">
                <a:solidFill>
                  <a:schemeClr val="tx1"/>
                </a:solidFill>
                <a:latin typeface="+mn-lt"/>
                <a:ea typeface="+mn-ea"/>
                <a:cs typeface="+mn-cs"/>
              </a:rPr>
              <a:t>, 1987). However, the extent to which this is possible is the subject of much debate</a:t>
            </a:r>
            <a:endParaRPr lang="en-US" b="0" baseline="0" dirty="0"/>
          </a:p>
          <a:p>
            <a:endParaRPr lang="en-US" b="0" baseline="0" dirty="0"/>
          </a:p>
          <a:p>
            <a:r>
              <a:rPr lang="en-US" b="0" baseline="0" dirty="0"/>
              <a:t>BUT A mediator also</a:t>
            </a:r>
          </a:p>
          <a:p>
            <a:pPr marL="628650" lvl="1" indent="-171450">
              <a:lnSpc>
                <a:spcPct val="90000"/>
              </a:lnSpc>
              <a:buFont typeface="Arial" panose="020B0604020202020204" pitchFamily="34" charset="0"/>
              <a:buChar char="•"/>
            </a:pPr>
            <a:r>
              <a:rPr lang="en-GB" altLang="en-US" sz="1200" dirty="0"/>
              <a:t>Dramatically changes dynamics, resulting in greater formality and posturing </a:t>
            </a:r>
          </a:p>
          <a:p>
            <a:pPr marL="628650" lvl="1" indent="-171450">
              <a:lnSpc>
                <a:spcPct val="90000"/>
              </a:lnSpc>
              <a:buFont typeface="Arial" panose="020B0604020202020204" pitchFamily="34" charset="0"/>
              <a:buChar char="•"/>
            </a:pPr>
            <a:r>
              <a:rPr lang="en-GB" altLang="en-US" sz="1200" dirty="0"/>
              <a:t>Dispute becomes more public, drawing attention to the conflict so that more people are aware of it</a:t>
            </a:r>
          </a:p>
          <a:p>
            <a:pPr marL="628650" lvl="1" indent="-171450">
              <a:lnSpc>
                <a:spcPct val="90000"/>
              </a:lnSpc>
              <a:buFont typeface="Arial" panose="020B0604020202020204" pitchFamily="34" charset="0"/>
              <a:buChar char="•"/>
            </a:pPr>
            <a:r>
              <a:rPr lang="en-GB" altLang="en-US" sz="1200" dirty="0"/>
              <a:t>Threatens some parties because they feel it may undermine their power base</a:t>
            </a:r>
          </a:p>
          <a:p>
            <a:pPr marL="628650" lvl="1" indent="-171450">
              <a:lnSpc>
                <a:spcPct val="90000"/>
              </a:lnSpc>
              <a:buFont typeface="Arial" panose="020B0604020202020204" pitchFamily="34" charset="0"/>
              <a:buChar char="•"/>
            </a:pPr>
            <a:r>
              <a:rPr lang="en-GB" altLang="en-US" sz="1200" dirty="0"/>
              <a:t>May increase disputants’ fears (if the third party is unknown, or is known and seen to be biased)</a:t>
            </a:r>
          </a:p>
          <a:p>
            <a:endParaRPr lang="en-US" b="0" dirty="0"/>
          </a:p>
          <a:p>
            <a:r>
              <a:rPr lang="en-US" sz="1200" b="1" i="0" u="none" strike="noStrike" kern="1200" baseline="0" dirty="0">
                <a:solidFill>
                  <a:schemeClr val="tx1"/>
                </a:solidFill>
                <a:latin typeface="+mn-lt"/>
                <a:ea typeface="+mn-ea"/>
                <a:cs typeface="+mn-cs"/>
              </a:rPr>
              <a:t>Disadvantages of a mediator: </a:t>
            </a:r>
            <a:r>
              <a:rPr lang="en-US" sz="1200" b="0" i="0" u="none" strike="noStrike" kern="1200" baseline="0" dirty="0">
                <a:solidFill>
                  <a:schemeClr val="tx1"/>
                </a:solidFill>
                <a:latin typeface="+mn-lt"/>
                <a:ea typeface="+mn-ea"/>
                <a:cs typeface="+mn-cs"/>
              </a:rPr>
              <a:t>Some groups feel that involving a third party makes the dispute too public, and are hesitant about becoming involved. Powerful stakeholders, in particular, may also strongly resist the intervention of a third party or mediator. Distrust among the parties may be so great that anyone suggested by one party will be regarded by the others as biased. In such cases it may be helpful to have someone whose formal or informal authority and character are unchallenged by any of the parties.</a:t>
            </a:r>
            <a:endParaRPr lang="en-US" b="0" dirty="0"/>
          </a:p>
          <a:p>
            <a:endParaRPr lang="en-US" b="0" dirty="0"/>
          </a:p>
          <a:p>
            <a:r>
              <a:rPr lang="en-US" b="0" dirty="0"/>
              <a:t>Need to match</a:t>
            </a:r>
            <a:r>
              <a:rPr lang="en-US" b="0" baseline="0" dirty="0"/>
              <a:t> need for a mediator to the circumstances and stakeholder needs.</a:t>
            </a:r>
          </a:p>
          <a:p>
            <a:endParaRPr lang="de-DE" b="0" baseline="0" dirty="0"/>
          </a:p>
          <a:p>
            <a:endParaRPr lang="de-DE"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u="none" dirty="0"/>
              <a:t>Reference</a:t>
            </a:r>
            <a:r>
              <a:rPr lang="en-US" sz="1100" u="none" dirty="0"/>
              <a:t>: </a:t>
            </a:r>
          </a:p>
          <a:p>
            <a:pPr marL="171450" lvl="1" indent="-171450" eaLnBrk="1" fontAlgn="auto" hangingPunct="1">
              <a:spcBef>
                <a:spcPts val="0"/>
              </a:spcBef>
              <a:spcAft>
                <a:spcPts val="0"/>
              </a:spcAft>
              <a:buFont typeface="Arial" panose="020B0604020202020204" pitchFamily="34" charset="0"/>
              <a:buChar char="•"/>
              <a:defRPr/>
            </a:pPr>
            <a:r>
              <a:rPr lang="en-US" dirty="0"/>
              <a:t>FAO (2005) Negotiation and Mediation Techniques for Natural Resource Management, pages 63-64</a:t>
            </a:r>
            <a:r>
              <a:rPr lang="de-DE" dirty="0"/>
              <a:t/>
            </a:r>
            <a:br>
              <a:rPr lang="de-DE" dirty="0"/>
            </a:br>
            <a:r>
              <a:rPr lang="de-DE" dirty="0"/>
              <a:t>http://www.fao.org/docrep/008/a0032e/a0032e00.htm</a:t>
            </a:r>
            <a:endParaRPr lang="en-US" b="0" baseline="0" dirty="0"/>
          </a:p>
          <a:p>
            <a:endParaRPr lang="en-US" b="0" baseline="0" dirty="0"/>
          </a:p>
          <a:p>
            <a:endParaRPr lang="en-GB" b="0" dirty="0"/>
          </a:p>
        </p:txBody>
      </p:sp>
      <p:sp>
        <p:nvSpPr>
          <p:cNvPr id="4" name="Slide Number Placeholder 3"/>
          <p:cNvSpPr>
            <a:spLocks noGrp="1"/>
          </p:cNvSpPr>
          <p:nvPr>
            <p:ph type="sldNum" sz="quarter" idx="10"/>
          </p:nvPr>
        </p:nvSpPr>
        <p:spPr/>
        <p:txBody>
          <a:bodyPr/>
          <a:lstStyle/>
          <a:p>
            <a:pPr>
              <a:defRPr/>
            </a:pPr>
            <a:fld id="{21D3CFDB-AE0F-4557-8B4D-8904BD46C15F}" type="slidenum">
              <a:rPr lang="en-US" smtClean="0"/>
              <a:pPr>
                <a:defRPr/>
              </a:pPr>
              <a:t>24</a:t>
            </a:fld>
            <a:endParaRPr lang="en-US"/>
          </a:p>
        </p:txBody>
      </p:sp>
    </p:spTree>
    <p:extLst>
      <p:ext uri="{BB962C8B-B14F-4D97-AF65-F5344CB8AC3E}">
        <p14:creationId xmlns:p14="http://schemas.microsoft.com/office/powerpoint/2010/main" val="2451941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 </a:t>
            </a:r>
          </a:p>
          <a:p>
            <a:endParaRPr lang="en-US" b="1" baseline="0" dirty="0"/>
          </a:p>
          <a:p>
            <a:pPr marL="228600" indent="-228600">
              <a:buAutoNum type="arabicParenR"/>
            </a:pPr>
            <a:r>
              <a:rPr lang="en-US" b="1" baseline="0" dirty="0"/>
              <a:t>There is no set design or recipe for a negotiation process. Each will be unique.</a:t>
            </a:r>
          </a:p>
          <a:p>
            <a:pPr marL="228600" indent="-228600">
              <a:buAutoNum type="arabicParenR"/>
            </a:pPr>
            <a:endParaRPr lang="en-US" b="1" baseline="0" dirty="0"/>
          </a:p>
          <a:p>
            <a:r>
              <a:rPr lang="en-US" b="1" baseline="0" dirty="0"/>
              <a:t>2) The slide presents 5 generic steps that need to be adapted to each unique situation</a:t>
            </a:r>
          </a:p>
          <a:p>
            <a:endParaRPr lang="en-US" b="1" baseline="0" dirty="0"/>
          </a:p>
          <a:p>
            <a:pPr marL="171450" indent="-171450">
              <a:buFont typeface="Arial" panose="020B0604020202020204" pitchFamily="34" charset="0"/>
              <a:buChar char="•"/>
            </a:pPr>
            <a:r>
              <a:rPr lang="en-US" b="0" baseline="0" dirty="0"/>
              <a:t>The process for each negotiation must meet the needs of the stakeholders and the circumstances of the specific situation.</a:t>
            </a:r>
          </a:p>
          <a:p>
            <a:pPr marL="0" indent="0">
              <a:buFontTx/>
              <a:buNone/>
            </a:pPr>
            <a:endParaRPr lang="de-DE" b="0" baseline="0" dirty="0"/>
          </a:p>
          <a:p>
            <a:pPr marL="0" indent="0">
              <a:buFontTx/>
              <a:buNone/>
            </a:pPr>
            <a:endParaRPr lang="de-DE"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u="none" dirty="0"/>
              <a:t>Reference</a:t>
            </a:r>
            <a:r>
              <a:rPr lang="en-US" sz="1100" u="none" dirty="0"/>
              <a:t>: </a:t>
            </a:r>
          </a:p>
          <a:p>
            <a:pPr marL="171450" lvl="1" indent="-171450" eaLnBrk="1" fontAlgn="auto" hangingPunct="1">
              <a:spcBef>
                <a:spcPts val="0"/>
              </a:spcBef>
              <a:spcAft>
                <a:spcPts val="0"/>
              </a:spcAft>
              <a:buFont typeface="Arial" panose="020B0604020202020204" pitchFamily="34" charset="0"/>
              <a:buChar char="•"/>
              <a:defRPr/>
            </a:pPr>
            <a:r>
              <a:rPr lang="en-US" dirty="0"/>
              <a:t>FAO (2005) Negotiation and Mediation Techniques for Natural Resource Management.</a:t>
            </a:r>
            <a:r>
              <a:rPr lang="en-US" baseline="0" dirty="0"/>
              <a:t> Chapter 7</a:t>
            </a:r>
            <a:r>
              <a:rPr lang="de-DE" dirty="0"/>
              <a:t/>
            </a:r>
            <a:br>
              <a:rPr lang="de-DE" dirty="0"/>
            </a:br>
            <a:r>
              <a:rPr lang="de-DE" dirty="0"/>
              <a:t>http://www.fao.org/docrep/008/a0032e/a0032e00.htm</a:t>
            </a:r>
            <a:endParaRPr lang="en-US" b="0" baseline="0" dirty="0"/>
          </a:p>
          <a:p>
            <a:pPr marL="0" indent="0">
              <a:buFontTx/>
              <a:buNone/>
            </a:pPr>
            <a:endParaRPr lang="en-US" b="0" baseline="0" dirty="0"/>
          </a:p>
        </p:txBody>
      </p:sp>
      <p:sp>
        <p:nvSpPr>
          <p:cNvPr id="4" name="Slide Number Placeholder 3"/>
          <p:cNvSpPr>
            <a:spLocks noGrp="1"/>
          </p:cNvSpPr>
          <p:nvPr>
            <p:ph type="sldNum" sz="quarter" idx="10"/>
          </p:nvPr>
        </p:nvSpPr>
        <p:spPr/>
        <p:txBody>
          <a:bodyPr/>
          <a:lstStyle/>
          <a:p>
            <a:pPr>
              <a:defRPr/>
            </a:pPr>
            <a:fld id="{21D3CFDB-AE0F-4557-8B4D-8904BD46C15F}" type="slidenum">
              <a:rPr lang="en-US" smtClean="0"/>
              <a:pPr>
                <a:defRPr/>
              </a:pPr>
              <a:t>25</a:t>
            </a:fld>
            <a:endParaRPr lang="en-US"/>
          </a:p>
        </p:txBody>
      </p:sp>
    </p:spTree>
    <p:extLst>
      <p:ext uri="{BB962C8B-B14F-4D97-AF65-F5344CB8AC3E}">
        <p14:creationId xmlns:p14="http://schemas.microsoft.com/office/powerpoint/2010/main" val="572280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 </a:t>
            </a:r>
          </a:p>
          <a:p>
            <a:endParaRPr lang="en-US" b="1" baseline="0" dirty="0"/>
          </a:p>
          <a:p>
            <a:r>
              <a:rPr lang="en-US" b="1" baseline="0" dirty="0"/>
              <a:t>Stakeholders must be comfortable with the process. Without feeling secure stakeholders may not openly participate.</a:t>
            </a:r>
          </a:p>
          <a:p>
            <a:endParaRPr lang="en-US" b="1" baseline="0" dirty="0"/>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dirty="0"/>
              <a:t>The right stakeholders are invited and can attend the meeting: Selecting the right participants determines not only if an agreement can be reached, but whether it will be implemented. </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dirty="0"/>
              <a:t>A safe a secure venue is agreed: Often</a:t>
            </a:r>
            <a:r>
              <a:rPr lang="en-US" sz="1200" baseline="0" dirty="0"/>
              <a:t> in setting up a negotiation process, the venue may actually exclude the right stakeholders from attending. An example is holding a meeting to agree on a Land Use Plan in a capital city. This may exclude community members from attending the meeting.</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baseline="0" dirty="0"/>
              <a:t>Agenda circulated and agreed: All the issues must be on the agenda, so that all stakeholders have the opportunity to discuss the issues that they are concerned about.</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baseline="0" dirty="0"/>
              <a:t>Trust is built: Because of the potential for conflict and dispute of the allocation of land resources and the confirmation of land access and tenure, tensions leading up to this meeting can be high. Every effort should be made to build trust and reduce tensions.</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endParaRPr lang="de-DE" sz="1200" baseline="0" dirty="0"/>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endParaRPr lang="de-DE"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u="none" dirty="0"/>
              <a:t>Reference</a:t>
            </a:r>
            <a:r>
              <a:rPr lang="en-US" sz="1100" u="none" dirty="0"/>
              <a:t>: </a:t>
            </a:r>
          </a:p>
          <a:p>
            <a:pPr marL="171450" lvl="1" indent="-171450" eaLnBrk="1" fontAlgn="auto" hangingPunct="1">
              <a:spcBef>
                <a:spcPts val="0"/>
              </a:spcBef>
              <a:spcAft>
                <a:spcPts val="0"/>
              </a:spcAft>
              <a:buFont typeface="Arial" panose="020B0604020202020204" pitchFamily="34" charset="0"/>
              <a:buChar char="•"/>
              <a:defRPr/>
            </a:pPr>
            <a:r>
              <a:rPr lang="en-US" dirty="0"/>
              <a:t>FAO (2005) Negotiation and Mediation Techniques for Natural Resource Management.</a:t>
            </a:r>
            <a:r>
              <a:rPr lang="en-US" baseline="0" dirty="0"/>
              <a:t> Chapter 7</a:t>
            </a:r>
            <a:r>
              <a:rPr lang="de-DE" dirty="0"/>
              <a:t/>
            </a:r>
            <a:br>
              <a:rPr lang="de-DE" dirty="0"/>
            </a:br>
            <a:r>
              <a:rPr lang="de-DE" dirty="0"/>
              <a:t>http://www.fao.org/docrep/008/a0032e/a0032e00.htm</a:t>
            </a:r>
            <a:endParaRPr lang="en-US" b="0" baseline="0" dirty="0"/>
          </a:p>
          <a:p>
            <a:pPr marL="0" indent="0">
              <a:buFontTx/>
              <a:buNone/>
            </a:pPr>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endParaRPr lang="en-GB" sz="1200" dirty="0"/>
          </a:p>
          <a:p>
            <a:endParaRPr lang="en-GB" b="1" dirty="0"/>
          </a:p>
        </p:txBody>
      </p:sp>
      <p:sp>
        <p:nvSpPr>
          <p:cNvPr id="4" name="Slide Number Placeholder 3"/>
          <p:cNvSpPr>
            <a:spLocks noGrp="1"/>
          </p:cNvSpPr>
          <p:nvPr>
            <p:ph type="sldNum" sz="quarter" idx="10"/>
          </p:nvPr>
        </p:nvSpPr>
        <p:spPr/>
        <p:txBody>
          <a:bodyPr/>
          <a:lstStyle/>
          <a:p>
            <a:pPr>
              <a:defRPr/>
            </a:pPr>
            <a:fld id="{21D3CFDB-AE0F-4557-8B4D-8904BD46C15F}" type="slidenum">
              <a:rPr lang="en-US" smtClean="0"/>
              <a:pPr>
                <a:defRPr/>
              </a:pPr>
              <a:t>26</a:t>
            </a:fld>
            <a:endParaRPr lang="en-US"/>
          </a:p>
        </p:txBody>
      </p:sp>
    </p:spTree>
    <p:extLst>
      <p:ext uri="{BB962C8B-B14F-4D97-AF65-F5344CB8AC3E}">
        <p14:creationId xmlns:p14="http://schemas.microsoft.com/office/powerpoint/2010/main" val="2249990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a:t>
            </a:r>
          </a:p>
          <a:p>
            <a:endParaRPr lang="en-US" b="1" dirty="0"/>
          </a:p>
          <a:p>
            <a:r>
              <a:rPr lang="en-US" b="1" dirty="0"/>
              <a:t>Roles and</a:t>
            </a:r>
            <a:r>
              <a:rPr lang="en-US" b="1" baseline="0" dirty="0"/>
              <a:t> responsibilities of all involved must be clearly communicated. This is particularly important if an outside person has been invited in to facilitate or mediate the negotiation process.</a:t>
            </a:r>
          </a:p>
          <a:p>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sng" baseline="0" dirty="0"/>
              <a:t>Roles and responsibilities are communicated and agreed: </a:t>
            </a:r>
            <a:r>
              <a:rPr lang="en-US" sz="1200" baseline="0" dirty="0"/>
              <a:t>Often a facilitator or mediator might be required to help stakeholders reach agreement. Their roles and responsibilities must be communicated to all stakeholders and the stakeholders must agree to their inputs.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sz="1200" baseline="0" dirty="0"/>
              <a:t>Reviewing roles and responsibilities should be done at the start of any meeting to ensure there is agreement. Particularly where an ‘outside’ is involved in facilitating the process.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en-US" sz="1200" baseline="0" dirty="0"/>
          </a:p>
          <a:p>
            <a:r>
              <a:rPr lang="en-US" sz="1200" b="0" i="0" u="sng" strike="noStrike" kern="1200" baseline="0" dirty="0">
                <a:solidFill>
                  <a:schemeClr val="tx1"/>
                </a:solidFill>
                <a:latin typeface="+mn-lt"/>
                <a:ea typeface="+mn-ea"/>
                <a:cs typeface="+mn-cs"/>
              </a:rPr>
              <a:t>Opening paths of communication: </a:t>
            </a:r>
            <a:r>
              <a:rPr lang="en-US" sz="1200" b="0" i="0" u="none" strike="noStrike" kern="1200" baseline="0" dirty="0">
                <a:solidFill>
                  <a:schemeClr val="tx1"/>
                </a:solidFill>
                <a:latin typeface="+mn-lt"/>
                <a:ea typeface="+mn-ea"/>
                <a:cs typeface="+mn-cs"/>
              </a:rPr>
              <a:t>Good communication means people are actively listening to each other, and everybody has a chance to speak. This is key to creating and maintaining a setting where agreements can be reached. To support good communication, the mediator may need to work out some ground rules with the participants. These rules can be brainstormed by asking the participants how they would like to be treated by others during the negotiations. The mediator needs to explain that it is his/her role to reinforce these rules whenever necessary during the </a:t>
            </a:r>
            <a:r>
              <a:rPr lang="en-GB" sz="1200" b="0" i="0" u="none" strike="noStrike" kern="1200" baseline="0" dirty="0">
                <a:solidFill>
                  <a:schemeClr val="tx1"/>
                </a:solidFill>
                <a:latin typeface="+mn-lt"/>
                <a:ea typeface="+mn-ea"/>
                <a:cs typeface="+mn-cs"/>
              </a:rPr>
              <a:t>negotiation process. </a:t>
            </a:r>
            <a:r>
              <a:rPr lang="en-US" sz="1200" b="0" i="0" u="none" strike="noStrike" kern="1200" baseline="0" dirty="0">
                <a:solidFill>
                  <a:schemeClr val="tx1"/>
                </a:solidFill>
                <a:latin typeface="+mn-lt"/>
                <a:ea typeface="+mn-ea"/>
                <a:cs typeface="+mn-cs"/>
              </a:rPr>
              <a:t>The mediator should make clear that all parties must be heard.</a:t>
            </a:r>
            <a:endParaRPr lang="en-GB" sz="1200" b="0" i="0" u="none" strike="noStrike" kern="1200" baseline="0" dirty="0">
              <a:solidFill>
                <a:schemeClr val="tx1"/>
              </a:solidFill>
              <a:latin typeface="+mn-lt"/>
              <a:ea typeface="+mn-ea"/>
              <a:cs typeface="+mn-cs"/>
            </a:endParaRPr>
          </a:p>
          <a:p>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sng" dirty="0"/>
              <a:t>Time is allowed for those at the negotiation meeting(s) to communicate with their constitutes. </a:t>
            </a:r>
            <a:r>
              <a:rPr lang="en-US" sz="1200" u="none" dirty="0"/>
              <a:t>Because some</a:t>
            </a:r>
            <a:r>
              <a:rPr lang="en-US" sz="1200" u="none" baseline="0" dirty="0"/>
              <a:t> stakeholders may be at the meeting and representing their community or constitutes, time and a process must be agreed for these representative stakeholders to communicate meeting outcomes and receive direction from their communities or constitutes.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u="none" baseline="0" dirty="0"/>
          </a:p>
          <a:p>
            <a:r>
              <a:rPr lang="en-US" sz="1200" u="sng" baseline="0" dirty="0"/>
              <a:t>Stakeholders present their case: </a:t>
            </a:r>
            <a:r>
              <a:rPr lang="en-US" sz="1200" b="0" i="0" u="none" strike="noStrike" kern="1200" baseline="0" dirty="0">
                <a:solidFill>
                  <a:schemeClr val="tx1"/>
                </a:solidFill>
                <a:latin typeface="+mn-lt"/>
                <a:ea typeface="+mn-ea"/>
                <a:cs typeface="+mn-cs"/>
              </a:rPr>
              <a:t>After the introduction, the second phase in the negotiations starts with the mediator inviting the</a:t>
            </a:r>
          </a:p>
          <a:p>
            <a:r>
              <a:rPr lang="en-US" sz="1200" b="0" i="0" u="none" strike="noStrike" kern="1200" baseline="0" dirty="0">
                <a:solidFill>
                  <a:schemeClr val="tx1"/>
                </a:solidFill>
                <a:latin typeface="+mn-lt"/>
                <a:ea typeface="+mn-ea"/>
                <a:cs typeface="+mn-cs"/>
              </a:rPr>
              <a:t>parties to state their cases by presenting their interests and views publicly.</a:t>
            </a:r>
          </a:p>
          <a:p>
            <a:r>
              <a:rPr lang="en-US" sz="1200" b="0" i="0" u="none" strike="noStrike" kern="1200" baseline="0" dirty="0">
                <a:solidFill>
                  <a:schemeClr val="tx1"/>
                </a:solidFill>
                <a:latin typeface="+mn-lt"/>
                <a:ea typeface="+mn-ea"/>
                <a:cs typeface="+mn-cs"/>
              </a:rPr>
              <a:t>the mediator should encourage the stakeholders to:</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 talk about their own viewpoints, fears and needs, rather than wondering about the viewpoints, interests and needs of others;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 focus on finding mutually agreeable outcomes;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 repeat back what they have understood from another person’s statement – this helps clear up misunderstandings and forces conflict parties to “put themselves in the shoes of the other”;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 rephrase insulting statements in ways that identify key concerns and fears without repeating the insult.</a:t>
            </a:r>
          </a:p>
          <a:p>
            <a:pPr marL="0" indent="0">
              <a:buFont typeface="Arial" panose="020B0604020202020204" pitchFamily="34" charset="0"/>
              <a:buNone/>
            </a:pPr>
            <a:endParaRPr lang="de-DE"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de-DE"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u="none" dirty="0"/>
              <a:t>Reference</a:t>
            </a:r>
            <a:r>
              <a:rPr lang="en-US" sz="1100" u="none" dirty="0"/>
              <a:t>: </a:t>
            </a:r>
          </a:p>
          <a:p>
            <a:pPr marL="171450" lvl="1" indent="-171450" eaLnBrk="1" fontAlgn="auto" hangingPunct="1">
              <a:spcBef>
                <a:spcPts val="0"/>
              </a:spcBef>
              <a:spcAft>
                <a:spcPts val="0"/>
              </a:spcAft>
              <a:buFont typeface="Arial" panose="020B0604020202020204" pitchFamily="34" charset="0"/>
              <a:buChar char="•"/>
              <a:defRPr/>
            </a:pPr>
            <a:r>
              <a:rPr lang="en-US" dirty="0"/>
              <a:t>FAO (2005) Negotiation and Mediation Techniques for Natural Resource Management.</a:t>
            </a:r>
            <a:r>
              <a:rPr lang="en-US" baseline="0" dirty="0"/>
              <a:t> Chapter 7</a:t>
            </a:r>
            <a:r>
              <a:rPr lang="de-DE" dirty="0"/>
              <a:t/>
            </a:r>
            <a:br>
              <a:rPr lang="de-DE" dirty="0"/>
            </a:br>
            <a:r>
              <a:rPr lang="de-DE" dirty="0"/>
              <a:t>http://www.fao.org/docrep/008/a0032e/a0032e00.htm</a:t>
            </a:r>
            <a:endParaRPr lang="en-US" b="0" baseline="0" dirty="0"/>
          </a:p>
          <a:p>
            <a:pPr marL="0" indent="0">
              <a:buFontTx/>
              <a:buNone/>
            </a:pPr>
            <a:endParaRPr lang="en-US" b="0" baseline="0" dirty="0"/>
          </a:p>
          <a:p>
            <a:pPr marL="0" indent="0">
              <a:buFont typeface="Arial" panose="020B0604020202020204" pitchFamily="34" charset="0"/>
              <a:buNone/>
            </a:pPr>
            <a:endParaRPr lang="en-US" sz="1200" u="sng" baseline="0" dirty="0"/>
          </a:p>
          <a:p>
            <a:endParaRPr lang="en-GB" dirty="0"/>
          </a:p>
        </p:txBody>
      </p:sp>
      <p:sp>
        <p:nvSpPr>
          <p:cNvPr id="4" name="Slide Number Placeholder 3"/>
          <p:cNvSpPr>
            <a:spLocks noGrp="1"/>
          </p:cNvSpPr>
          <p:nvPr>
            <p:ph type="sldNum" sz="quarter" idx="10"/>
          </p:nvPr>
        </p:nvSpPr>
        <p:spPr/>
        <p:txBody>
          <a:bodyPr/>
          <a:lstStyle/>
          <a:p>
            <a:pPr>
              <a:defRPr/>
            </a:pPr>
            <a:fld id="{21D3CFDB-AE0F-4557-8B4D-8904BD46C15F}" type="slidenum">
              <a:rPr lang="en-US" smtClean="0"/>
              <a:pPr>
                <a:defRPr/>
              </a:pPr>
              <a:t>27</a:t>
            </a:fld>
            <a:endParaRPr lang="en-US"/>
          </a:p>
        </p:txBody>
      </p:sp>
    </p:spTree>
    <p:extLst>
      <p:ext uri="{BB962C8B-B14F-4D97-AF65-F5344CB8AC3E}">
        <p14:creationId xmlns:p14="http://schemas.microsoft.com/office/powerpoint/2010/main" val="2962721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 </a:t>
            </a:r>
          </a:p>
          <a:p>
            <a:endParaRPr lang="en-US" b="1" dirty="0"/>
          </a:p>
          <a:p>
            <a:r>
              <a:rPr lang="en-US" b="1" dirty="0"/>
              <a:t>Differences of opinion and conflicts</a:t>
            </a:r>
            <a:r>
              <a:rPr lang="en-US" b="1" baseline="0" dirty="0"/>
              <a:t> should be explored so that stakeholders are aware of all positions. But common ground must be found for negotiations to move forward.</a:t>
            </a:r>
            <a:endParaRPr lang="en-US" b="1" dirty="0"/>
          </a:p>
          <a:p>
            <a:endParaRPr lang="en-US" b="1" dirty="0"/>
          </a:p>
          <a:p>
            <a:r>
              <a:rPr lang="en-US" b="0" u="sng" dirty="0"/>
              <a:t>Goals and objectives are reviewed: </a:t>
            </a:r>
            <a:r>
              <a:rPr lang="en-US" b="0" u="none" dirty="0"/>
              <a:t>This is to</a:t>
            </a:r>
            <a:r>
              <a:rPr lang="en-US" b="0" u="none" baseline="0" dirty="0"/>
              <a:t> ensure that there is still agreement on the goals and objectives of the REDD+ after a full assessment of scenarios and options is presented. It is often during this stage that new technical information is introduced or a new stakeholder enters the process that may require a re-alignment or review of goals and objectives.</a:t>
            </a:r>
          </a:p>
          <a:p>
            <a:endParaRPr lang="en-US" b="0" u="non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sng" dirty="0"/>
              <a:t>Conflicting issues/needs are explored: </a:t>
            </a:r>
            <a:r>
              <a:rPr lang="en-US" sz="1200" u="none" dirty="0"/>
              <a:t>It is</a:t>
            </a:r>
            <a:r>
              <a:rPr lang="en-US" sz="1200" u="none" baseline="0" dirty="0"/>
              <a:t> important that differences are understood and expressed.</a:t>
            </a:r>
            <a:endParaRPr lang="en-US" sz="1200" u="sng" dirty="0"/>
          </a:p>
          <a:p>
            <a:endParaRPr lang="en-US" b="0" u="none"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 successful mediated negotiation will allow stakeholders to express their divergent needs but move forward on a process of identifying and working towards an agreement on joint interests that include reducing emissions of greenhouse gases while maintaining critical ecosystem services and economic growth.</a:t>
            </a:r>
            <a:endParaRPr lang="en-US" dirty="0"/>
          </a:p>
          <a:p>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sng" dirty="0"/>
              <a:t>Common ground and goals are defined: </a:t>
            </a:r>
            <a:r>
              <a:rPr lang="en-US" sz="1200" u="none" dirty="0"/>
              <a:t>It is useful to see if a common</a:t>
            </a:r>
            <a:r>
              <a:rPr lang="en-US" sz="1200" u="none" baseline="0" dirty="0"/>
              <a:t> goal statement can be written. This common goal statement is based upon stakeholders exploring their common underlying needs and common reasons for developing a REDD+ national strategy or action plan. This can be difficult as stakeholders generally have multiple interests which makes finding common interests upon which consensus can be built difficult.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sz="1200"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u="none" dirty="0"/>
              <a:t>Reference</a:t>
            </a:r>
            <a:r>
              <a:rPr lang="en-US" sz="1100" u="none" dirty="0"/>
              <a:t>: </a:t>
            </a:r>
          </a:p>
          <a:p>
            <a:pPr marL="171450" lvl="1" indent="-171450" eaLnBrk="1" fontAlgn="auto" hangingPunct="1">
              <a:spcBef>
                <a:spcPts val="0"/>
              </a:spcBef>
              <a:spcAft>
                <a:spcPts val="0"/>
              </a:spcAft>
              <a:buFont typeface="Arial" panose="020B0604020202020204" pitchFamily="34" charset="0"/>
              <a:buChar char="•"/>
              <a:defRPr/>
            </a:pPr>
            <a:r>
              <a:rPr lang="en-US" dirty="0"/>
              <a:t>FAO (2005) Negotiation and Mediation Techniques for Natural Resource Management.</a:t>
            </a:r>
            <a:r>
              <a:rPr lang="en-US" baseline="0" dirty="0"/>
              <a:t> Chapter 7</a:t>
            </a:r>
            <a:r>
              <a:rPr lang="de-DE" dirty="0"/>
              <a:t/>
            </a:r>
            <a:br>
              <a:rPr lang="de-DE" dirty="0"/>
            </a:br>
            <a:r>
              <a:rPr lang="de-DE" dirty="0"/>
              <a:t>http://www.fao.org/docrep/008/a0032e/a0032e00.htm</a:t>
            </a:r>
            <a:endParaRPr lang="en-US" b="0" baseline="0" dirty="0"/>
          </a:p>
          <a:p>
            <a:pPr marL="0" indent="0">
              <a:buFontTx/>
              <a:buNone/>
            </a:pPr>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u="sng" dirty="0"/>
          </a:p>
          <a:p>
            <a:endParaRPr lang="en-GB" b="1" dirty="0"/>
          </a:p>
        </p:txBody>
      </p:sp>
      <p:sp>
        <p:nvSpPr>
          <p:cNvPr id="4" name="Slide Number Placeholder 3"/>
          <p:cNvSpPr>
            <a:spLocks noGrp="1"/>
          </p:cNvSpPr>
          <p:nvPr>
            <p:ph type="sldNum" sz="quarter" idx="10"/>
          </p:nvPr>
        </p:nvSpPr>
        <p:spPr/>
        <p:txBody>
          <a:bodyPr/>
          <a:lstStyle/>
          <a:p>
            <a:pPr>
              <a:defRPr/>
            </a:pPr>
            <a:fld id="{21D3CFDB-AE0F-4557-8B4D-8904BD46C15F}" type="slidenum">
              <a:rPr lang="en-US" smtClean="0"/>
              <a:pPr>
                <a:defRPr/>
              </a:pPr>
              <a:t>28</a:t>
            </a:fld>
            <a:endParaRPr lang="en-US"/>
          </a:p>
        </p:txBody>
      </p:sp>
    </p:spTree>
    <p:extLst>
      <p:ext uri="{BB962C8B-B14F-4D97-AF65-F5344CB8AC3E}">
        <p14:creationId xmlns:p14="http://schemas.microsoft.com/office/powerpoint/2010/main" val="701102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 </a:t>
            </a:r>
          </a:p>
          <a:p>
            <a:endParaRPr lang="en-US" b="1" dirty="0"/>
          </a:p>
          <a:p>
            <a:r>
              <a:rPr lang="en-US" b="1" dirty="0"/>
              <a:t>Stakeholders must agree on criteria</a:t>
            </a:r>
            <a:r>
              <a:rPr lang="en-US" b="1" baseline="0" dirty="0"/>
              <a:t> used to assess REDD+ options. Then all should be involved in ranking or judging criteria.</a:t>
            </a:r>
          </a:p>
          <a:p>
            <a:endParaRPr lang="en-US" b="1" dirty="0"/>
          </a:p>
          <a:p>
            <a:r>
              <a:rPr lang="en-US" sz="1200" u="sng" dirty="0"/>
              <a:t>Agree on criteria to assess options: </a:t>
            </a:r>
            <a:r>
              <a:rPr lang="en-US" sz="1200" b="0" i="0" u="none" strike="noStrike" kern="1200" baseline="0" dirty="0">
                <a:solidFill>
                  <a:schemeClr val="tx1"/>
                </a:solidFill>
                <a:latin typeface="+mn-lt"/>
                <a:ea typeface="+mn-ea"/>
                <a:cs typeface="+mn-cs"/>
              </a:rPr>
              <a:t>Developing and using criteria may help the process of deciding which options are most likely to be satisfactory to all groups. It also ensures that there are fair standards for decision-making. The type of criteria may vary and can include:</a:t>
            </a:r>
          </a:p>
          <a:p>
            <a:pPr marL="628650" lvl="1"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general achievability;</a:t>
            </a:r>
          </a:p>
          <a:p>
            <a:pPr marL="628650" lvl="1"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cost and inputs;</a:t>
            </a:r>
          </a:p>
          <a:p>
            <a:pPr marL="628650" lvl="1"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time scale;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advantages (pros) and disadvantages (cons);</a:t>
            </a:r>
          </a:p>
          <a:p>
            <a:pPr marL="628650" lvl="1"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opportunities and risks.</a:t>
            </a:r>
            <a:endParaRPr lang="en-US" sz="1200" u="sng" dirty="0"/>
          </a:p>
          <a:p>
            <a:pPr marL="0" lvl="0" indent="0">
              <a:buFont typeface="Arial" panose="020B0604020202020204" pitchFamily="34" charset="0"/>
              <a:buNone/>
            </a:pPr>
            <a:endParaRPr lang="en-US" sz="1200" u="sng" dirty="0"/>
          </a:p>
          <a:p>
            <a:r>
              <a:rPr lang="en-US" sz="1200" u="sng" dirty="0"/>
              <a:t>Assess all options: </a:t>
            </a:r>
            <a:r>
              <a:rPr lang="en-GB" sz="1200" b="0" i="0" u="none" strike="noStrike" kern="1200" baseline="0" dirty="0">
                <a:solidFill>
                  <a:schemeClr val="tx1"/>
                </a:solidFill>
                <a:latin typeface="+mn-lt"/>
                <a:ea typeface="+mn-ea"/>
                <a:cs typeface="+mn-cs"/>
              </a:rPr>
              <a:t>A decision grid can help the analysis and comparison of alternative solutions through the help of indicators. </a:t>
            </a:r>
          </a:p>
          <a:p>
            <a:endParaRPr lang="en-US" sz="1200" u="sng" dirty="0"/>
          </a:p>
          <a:p>
            <a:pPr marL="0" lvl="0" indent="0">
              <a:buFont typeface="Arial" panose="020B0604020202020204" pitchFamily="34" charset="0"/>
              <a:buNone/>
            </a:pPr>
            <a:r>
              <a:rPr lang="en-US" sz="1200" u="sng" dirty="0"/>
              <a:t>Select option(s) that best meet the goal(s) and that all stakeholders can move forward with. </a:t>
            </a:r>
          </a:p>
          <a:p>
            <a:pPr marL="0" lvl="0" indent="0">
              <a:buFont typeface="Arial" panose="020B0604020202020204" pitchFamily="34" charset="0"/>
              <a:buNone/>
            </a:pPr>
            <a:r>
              <a:rPr lang="en-US" sz="1200" b="0" i="0" u="none" strike="noStrike" kern="1200" baseline="0" dirty="0">
                <a:solidFill>
                  <a:schemeClr val="tx1"/>
                </a:solidFill>
                <a:latin typeface="+mn-lt"/>
                <a:ea typeface="+mn-ea"/>
                <a:cs typeface="+mn-cs"/>
              </a:rPr>
              <a:t>The following are some of the possible outcomes of the negotiation </a:t>
            </a:r>
            <a:r>
              <a:rPr lang="en-GB" sz="1200" b="0" i="0" u="none" strike="noStrike" kern="1200" baseline="0" dirty="0">
                <a:solidFill>
                  <a:schemeClr val="tx1"/>
                </a:solidFill>
                <a:latin typeface="+mn-lt"/>
                <a:ea typeface="+mn-ea"/>
                <a:cs typeface="+mn-cs"/>
              </a:rPr>
              <a:t>process: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 Compromise: Parties share the gains and losses in order to reach agreement.</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 Experimental or trial decisions: Parties are unable to reach a permanent decision and agree to a temporary settlement that will be tested and evaluated at a later date.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 Procedural solutions to major issues: Parties agree on a process through which they can obtain a solution to a dispute.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 Partial settlement: Parties agree on many issues, but continue to disagree on others.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 Continued negotiations: Parties agree to disagree. They want to continue negotiations, sometimes by calling in a third party to help them reach a binding decision.</a:t>
            </a:r>
            <a:endParaRPr lang="en-GB" sz="1200" b="0" i="0" u="none" strike="noStrike"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GB"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u="none" dirty="0"/>
              <a:t>Reference</a:t>
            </a:r>
            <a:r>
              <a:rPr lang="en-US" sz="1100" u="none" dirty="0"/>
              <a:t>: </a:t>
            </a:r>
          </a:p>
          <a:p>
            <a:pPr marL="171450" lvl="1" indent="-171450" eaLnBrk="1" fontAlgn="auto" hangingPunct="1">
              <a:spcBef>
                <a:spcPts val="0"/>
              </a:spcBef>
              <a:spcAft>
                <a:spcPts val="0"/>
              </a:spcAft>
              <a:buFont typeface="Arial" panose="020B0604020202020204" pitchFamily="34" charset="0"/>
              <a:buChar char="•"/>
              <a:defRPr/>
            </a:pPr>
            <a:r>
              <a:rPr lang="en-US" dirty="0"/>
              <a:t>FAO (2005) Negotiation and Mediation Techniques for Natural Resource Management.</a:t>
            </a:r>
            <a:r>
              <a:rPr lang="en-US" baseline="0" dirty="0"/>
              <a:t> Chapter 7</a:t>
            </a:r>
            <a:r>
              <a:rPr lang="de-DE" dirty="0"/>
              <a:t/>
            </a:r>
            <a:br>
              <a:rPr lang="de-DE" dirty="0"/>
            </a:br>
            <a:r>
              <a:rPr lang="de-DE" dirty="0"/>
              <a:t>http://www.fao.org/docrep/008/a0032e/a0032e00.htm</a:t>
            </a:r>
            <a:endParaRPr lang="en-US" b="0" baseline="0" dirty="0"/>
          </a:p>
          <a:p>
            <a:pPr marL="0" indent="0">
              <a:buFontTx/>
              <a:buNone/>
            </a:pPr>
            <a:endParaRPr lang="en-US" b="0" baseline="0" dirty="0"/>
          </a:p>
          <a:p>
            <a:pPr marL="171450" indent="-171450">
              <a:buFont typeface="Arial" panose="020B0604020202020204" pitchFamily="34" charset="0"/>
              <a:buChar char="•"/>
            </a:pPr>
            <a:endParaRPr lang="en-GB" b="1" dirty="0"/>
          </a:p>
        </p:txBody>
      </p:sp>
      <p:sp>
        <p:nvSpPr>
          <p:cNvPr id="4" name="Slide Number Placeholder 3"/>
          <p:cNvSpPr>
            <a:spLocks noGrp="1"/>
          </p:cNvSpPr>
          <p:nvPr>
            <p:ph type="sldNum" sz="quarter" idx="10"/>
          </p:nvPr>
        </p:nvSpPr>
        <p:spPr/>
        <p:txBody>
          <a:bodyPr/>
          <a:lstStyle/>
          <a:p>
            <a:pPr>
              <a:defRPr/>
            </a:pPr>
            <a:fld id="{21D3CFDB-AE0F-4557-8B4D-8904BD46C15F}" type="slidenum">
              <a:rPr lang="en-US" smtClean="0"/>
              <a:pPr>
                <a:defRPr/>
              </a:pPr>
              <a:t>29</a:t>
            </a:fld>
            <a:endParaRPr lang="en-US"/>
          </a:p>
        </p:txBody>
      </p:sp>
    </p:spTree>
    <p:extLst>
      <p:ext uri="{BB962C8B-B14F-4D97-AF65-F5344CB8AC3E}">
        <p14:creationId xmlns:p14="http://schemas.microsoft.com/office/powerpoint/2010/main" val="1468737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 </a:t>
            </a:r>
          </a:p>
          <a:p>
            <a:endParaRPr lang="en-US" b="1" dirty="0"/>
          </a:p>
          <a:p>
            <a:r>
              <a:rPr lang="en-US" b="1" dirty="0"/>
              <a:t>Reaching Agreement is important.</a:t>
            </a:r>
            <a:r>
              <a:rPr lang="en-US" b="1" baseline="0" dirty="0"/>
              <a:t> But documenting, committing and communicating the agreement is just as important.</a:t>
            </a:r>
            <a:endParaRPr lang="en-GB" b="1" baseline="0" dirty="0"/>
          </a:p>
          <a:p>
            <a:pPr marL="285750" lvl="0" indent="-285750">
              <a:buFont typeface="Arial" panose="020B0604020202020204" pitchFamily="34" charset="0"/>
              <a:buChar char="•"/>
            </a:pPr>
            <a:endParaRPr lang="en-US" sz="1200" dirty="0"/>
          </a:p>
          <a:p>
            <a:pPr marL="0" lvl="0" indent="0">
              <a:buFont typeface="Arial" panose="020B0604020202020204" pitchFamily="34" charset="0"/>
              <a:buNone/>
            </a:pPr>
            <a:r>
              <a:rPr lang="en-US" sz="1200" u="sng" dirty="0"/>
              <a:t>Consider implementation challenges: </a:t>
            </a:r>
            <a:r>
              <a:rPr lang="en-US" sz="1200" u="none" dirty="0"/>
              <a:t>What</a:t>
            </a:r>
            <a:r>
              <a:rPr lang="en-US" sz="1200" u="none" baseline="0" dirty="0"/>
              <a:t> are the challenges: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How will the stakeholders ensure that the agreement will be acted on?</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Does the implementation of the agreement require the formal involvement of specialists or groups, such as administrators, leaders of resource user groups, and community political leaders?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How will the parties manage any unexpected results from the agreement?</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What monitoring mechanisms will be established to ensure compliance with the agreement?</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What is the mediation team’s role in monitoring? Are there local neutral or trusted monitors?</a:t>
            </a:r>
          </a:p>
          <a:p>
            <a:pPr marL="628650" lvl="1" indent="-171450">
              <a:buFont typeface="Arial" panose="020B0604020202020204" pitchFamily="34" charset="0"/>
              <a:buChar char="•"/>
            </a:pPr>
            <a:endParaRPr lang="en-US" sz="1200" u="sng" dirty="0"/>
          </a:p>
          <a:p>
            <a:r>
              <a:rPr lang="en-US" sz="1200" u="sng" dirty="0"/>
              <a:t>Confirm commitment and mandates: </a:t>
            </a:r>
            <a:r>
              <a:rPr lang="en-US" sz="1200" b="0" i="0" u="none" strike="noStrike" kern="1200" baseline="0" dirty="0">
                <a:solidFill>
                  <a:schemeClr val="tx1"/>
                </a:solidFill>
                <a:latin typeface="+mn-lt"/>
                <a:ea typeface="+mn-ea"/>
                <a:cs typeface="+mn-cs"/>
              </a:rPr>
              <a:t>When an agreement has been drafted, the negotiation parties may want to reconfirm its acceptability with their broader constituencies. This is</a:t>
            </a:r>
          </a:p>
          <a:p>
            <a:r>
              <a:rPr lang="en-US" sz="1200" b="0" i="0" u="none" strike="noStrike" kern="1200" baseline="0" dirty="0">
                <a:solidFill>
                  <a:schemeClr val="tx1"/>
                </a:solidFill>
                <a:latin typeface="+mn-lt"/>
                <a:ea typeface="+mn-ea"/>
                <a:cs typeface="+mn-cs"/>
              </a:rPr>
              <a:t>an important step in reaching broad support and acceptance. Before final agreement, the full support and commitment of all stakeholders must be confirmed. If subgroups that remain apart from the main group have emerged, the document needs to clarify who is, and who is not, party to the agreement.</a:t>
            </a:r>
          </a:p>
          <a:p>
            <a:endParaRPr lang="en-US" sz="1200" u="sng" dirty="0"/>
          </a:p>
          <a:p>
            <a:pPr marL="0" lvl="0" indent="0">
              <a:buFont typeface="Arial" panose="020B0604020202020204" pitchFamily="34" charset="0"/>
              <a:buNone/>
            </a:pPr>
            <a:r>
              <a:rPr lang="en-US" sz="1200" u="sng" dirty="0"/>
              <a:t>Draft, review and communicate</a:t>
            </a:r>
            <a:r>
              <a:rPr lang="en-US" sz="1200" u="sng" baseline="0" dirty="0"/>
              <a:t> final agreement: </a:t>
            </a:r>
            <a:r>
              <a:rPr lang="en-US" sz="1200" u="none" baseline="0" dirty="0"/>
              <a:t>Is the plan honest, acceptable and workable?</a:t>
            </a:r>
          </a:p>
          <a:p>
            <a:pPr marL="0" lvl="0" indent="0">
              <a:buFont typeface="Arial" panose="020B0604020202020204" pitchFamily="34" charset="0"/>
              <a:buNone/>
            </a:pPr>
            <a:r>
              <a:rPr lang="en-US" sz="1200" u="none" baseline="0" dirty="0"/>
              <a:t>A strong agreement is: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Substantive: They define specific exchanges that everyone can touch or see (money, services, </a:t>
            </a:r>
            <a:r>
              <a:rPr lang="en-US" sz="1200" b="0" i="0" u="none" strike="noStrike" kern="1200" baseline="0" dirty="0" err="1">
                <a:solidFill>
                  <a:schemeClr val="tx1"/>
                </a:solidFill>
                <a:latin typeface="+mn-lt"/>
                <a:ea typeface="+mn-ea"/>
                <a:cs typeface="+mn-cs"/>
              </a:rPr>
              <a:t>labour</a:t>
            </a:r>
            <a:r>
              <a:rPr lang="en-US" sz="1200" b="0" i="0" u="none" strike="noStrike" kern="1200" baseline="0" dirty="0">
                <a:solidFill>
                  <a:schemeClr val="tx1"/>
                </a:solidFill>
                <a:latin typeface="+mn-lt"/>
                <a:ea typeface="+mn-ea"/>
                <a:cs typeface="+mn-cs"/>
              </a:rPr>
              <a:t>, etc.) as resulting from negotiations.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Comprehensive: They include the resolution of all the </a:t>
            </a:r>
            <a:r>
              <a:rPr lang="en-GB" sz="1200" b="0" i="0" u="none" strike="noStrike" kern="1200" baseline="0" dirty="0">
                <a:solidFill>
                  <a:schemeClr val="tx1"/>
                </a:solidFill>
                <a:latin typeface="+mn-lt"/>
                <a:ea typeface="+mn-ea"/>
                <a:cs typeface="+mn-cs"/>
              </a:rPr>
              <a:t>issues in dispute.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Permanent: They resolve for all time the issues in </a:t>
            </a:r>
            <a:r>
              <a:rPr lang="en-GB" sz="1200" b="0" i="0" u="none" strike="noStrike" kern="1200" baseline="0" dirty="0">
                <a:solidFill>
                  <a:schemeClr val="tx1"/>
                </a:solidFill>
                <a:latin typeface="+mn-lt"/>
                <a:ea typeface="+mn-ea"/>
                <a:cs typeface="+mn-cs"/>
              </a:rPr>
              <a:t>dispute.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Final: They include all the details in their final form. In principle: They include general agreements, but the details remain to be worked out.</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Non-conditional: There are no conditions or </a:t>
            </a:r>
            <a:r>
              <a:rPr lang="en-GB" sz="1200" b="0" i="0" u="none" strike="noStrike" kern="1200" baseline="0" dirty="0">
                <a:solidFill>
                  <a:schemeClr val="tx1"/>
                </a:solidFill>
                <a:latin typeface="+mn-lt"/>
                <a:ea typeface="+mn-ea"/>
                <a:cs typeface="+mn-cs"/>
              </a:rPr>
              <a:t>requirements for future performance.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Binding: They are formal contracts that fix the parties to certain actions (people often stick to the terms of a settlement if they understand the consequences of </a:t>
            </a:r>
            <a:r>
              <a:rPr lang="en-GB" sz="1200" b="0" i="0" u="none" strike="noStrike" kern="1200" baseline="0" dirty="0">
                <a:solidFill>
                  <a:schemeClr val="tx1"/>
                </a:solidFill>
                <a:latin typeface="+mn-lt"/>
                <a:ea typeface="+mn-ea"/>
                <a:cs typeface="+mn-cs"/>
              </a:rPr>
              <a:t>not doing so).</a:t>
            </a:r>
            <a:endParaRPr lang="en-US" sz="1200" u="none" baseline="0" dirty="0"/>
          </a:p>
          <a:p>
            <a:pPr marL="0" lvl="0" indent="0">
              <a:buFont typeface="Arial" panose="020B0604020202020204" pitchFamily="34" charset="0"/>
              <a:buNone/>
            </a:pPr>
            <a:endParaRPr lang="en-US" sz="1200" u="sng" dirty="0"/>
          </a:p>
          <a:p>
            <a:r>
              <a:rPr lang="en-US" sz="1200" u="sng" dirty="0"/>
              <a:t>Make agreement</a:t>
            </a:r>
            <a:r>
              <a:rPr lang="en-US" sz="1200" u="sng" baseline="0" dirty="0"/>
              <a:t> public: </a:t>
            </a:r>
            <a:r>
              <a:rPr lang="en-US" sz="1200" b="0" i="0" u="none" strike="noStrike" kern="1200" baseline="0" dirty="0">
                <a:solidFill>
                  <a:schemeClr val="tx1"/>
                </a:solidFill>
                <a:latin typeface="+mn-lt"/>
                <a:ea typeface="+mn-ea"/>
                <a:cs typeface="+mn-cs"/>
              </a:rPr>
              <a:t>A final point of discussion in negotiations is the extent to which the stakeholders want to make their agreement public. Depending on its nature, the final agreement may be enacted through a formal signing in front of witnesses or may require government approval. Alternatively, if the agreement affects many people, they may consider holding a more public forum. Some groups enter their agreements into the legal system in order to bind their decisions formally. Others choose to announce their agreements to the public at local council meetings or through the media.</a:t>
            </a:r>
            <a:r>
              <a:rPr lang="en-US" sz="1200" u="sng" dirty="0"/>
              <a:t> </a:t>
            </a:r>
          </a:p>
          <a:p>
            <a:endParaRPr lang="de-DE" sz="1200" u="sng" dirty="0"/>
          </a:p>
          <a:p>
            <a:endParaRPr lang="de-DE" sz="1200" u="sng"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u="none" dirty="0"/>
              <a:t>Reference</a:t>
            </a:r>
            <a:r>
              <a:rPr lang="en-US" sz="1100" u="none" dirty="0"/>
              <a:t>: </a:t>
            </a:r>
          </a:p>
          <a:p>
            <a:pPr marL="171450" lvl="1" indent="-171450" eaLnBrk="1" fontAlgn="auto" hangingPunct="1">
              <a:spcBef>
                <a:spcPts val="0"/>
              </a:spcBef>
              <a:spcAft>
                <a:spcPts val="0"/>
              </a:spcAft>
              <a:buFont typeface="Arial" panose="020B0604020202020204" pitchFamily="34" charset="0"/>
              <a:buChar char="•"/>
              <a:defRPr/>
            </a:pPr>
            <a:r>
              <a:rPr lang="en-US" dirty="0"/>
              <a:t>FAO (2005) Negotiation and Mediation Techniques for Natural Resource Management.</a:t>
            </a:r>
            <a:r>
              <a:rPr lang="en-US" baseline="0" dirty="0"/>
              <a:t> Chapter 7</a:t>
            </a:r>
            <a:r>
              <a:rPr lang="de-DE" dirty="0"/>
              <a:t/>
            </a:r>
            <a:br>
              <a:rPr lang="de-DE" dirty="0"/>
            </a:br>
            <a:r>
              <a:rPr lang="de-DE" dirty="0"/>
              <a:t>http://www.fao.org/docrep/008/a0032e/a0032e00.htm</a:t>
            </a:r>
            <a:endParaRPr lang="en-US" b="0" baseline="0" dirty="0"/>
          </a:p>
          <a:p>
            <a:pPr marL="0" indent="0">
              <a:buFontTx/>
              <a:buNone/>
            </a:pPr>
            <a:endParaRPr lang="en-US" b="0" baseline="0" dirty="0"/>
          </a:p>
          <a:p>
            <a:endParaRPr lang="en-US" sz="1200" u="sng" dirty="0"/>
          </a:p>
          <a:p>
            <a:endParaRPr lang="en-GB" b="1" dirty="0"/>
          </a:p>
        </p:txBody>
      </p:sp>
      <p:sp>
        <p:nvSpPr>
          <p:cNvPr id="4" name="Slide Number Placeholder 3"/>
          <p:cNvSpPr>
            <a:spLocks noGrp="1"/>
          </p:cNvSpPr>
          <p:nvPr>
            <p:ph type="sldNum" sz="quarter" idx="10"/>
          </p:nvPr>
        </p:nvSpPr>
        <p:spPr/>
        <p:txBody>
          <a:bodyPr/>
          <a:lstStyle/>
          <a:p>
            <a:pPr>
              <a:defRPr/>
            </a:pPr>
            <a:fld id="{21D3CFDB-AE0F-4557-8B4D-8904BD46C15F}" type="slidenum">
              <a:rPr lang="en-US" smtClean="0"/>
              <a:pPr>
                <a:defRPr/>
              </a:pPr>
              <a:t>30</a:t>
            </a:fld>
            <a:endParaRPr lang="en-US"/>
          </a:p>
        </p:txBody>
      </p:sp>
    </p:spTree>
    <p:extLst>
      <p:ext uri="{BB962C8B-B14F-4D97-AF65-F5344CB8AC3E}">
        <p14:creationId xmlns:p14="http://schemas.microsoft.com/office/powerpoint/2010/main" val="2988852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 In working through the 5 steps the 3 linked elements that must always be considered: The Problem, The Process, The People</a:t>
            </a:r>
          </a:p>
          <a:p>
            <a:endParaRPr lang="en-US" b="1" baseline="0" dirty="0"/>
          </a:p>
          <a:p>
            <a:pPr marL="0" indent="0">
              <a:buFontTx/>
              <a:buNone/>
            </a:pPr>
            <a:r>
              <a:rPr lang="en-US" altLang="en-US" i="1" dirty="0"/>
              <a:t>People: </a:t>
            </a:r>
            <a:r>
              <a:rPr lang="en-US" altLang="en-US" dirty="0"/>
              <a:t>Their thoughts, emotions and actions.</a:t>
            </a:r>
          </a:p>
          <a:p>
            <a:pPr marL="0" indent="0">
              <a:buFontTx/>
              <a:buNone/>
            </a:pPr>
            <a:r>
              <a:rPr lang="en-US" altLang="en-US" i="1" dirty="0"/>
              <a:t>Process:</a:t>
            </a:r>
            <a:r>
              <a:rPr lang="en-US" altLang="en-US" dirty="0"/>
              <a:t> The way decisions are made and how people react</a:t>
            </a:r>
          </a:p>
          <a:p>
            <a:pPr marL="0" indent="0">
              <a:buFontTx/>
              <a:buNone/>
            </a:pPr>
            <a:r>
              <a:rPr lang="en-US" altLang="en-US" i="1" dirty="0"/>
              <a:t>Problem:</a:t>
            </a:r>
            <a:r>
              <a:rPr lang="en-US" altLang="en-US" dirty="0"/>
              <a:t> The specific issues and differences among people, groups and agencies</a:t>
            </a:r>
            <a:endParaRPr lang="th-TH" altLang="en-US" i="1" dirty="0"/>
          </a:p>
          <a:p>
            <a:endParaRPr lang="en-US" b="1" dirty="0"/>
          </a:p>
          <a:p>
            <a:endParaRPr lang="en-US" b="1" dirty="0"/>
          </a:p>
          <a:p>
            <a:r>
              <a:rPr lang="en-US" sz="1200" b="0" i="0" u="sng" strike="noStrike" kern="1200" baseline="0" dirty="0">
                <a:solidFill>
                  <a:schemeClr val="tx1"/>
                </a:solidFill>
                <a:latin typeface="+mn-lt"/>
                <a:ea typeface="+mn-ea"/>
                <a:cs typeface="+mn-cs"/>
              </a:rPr>
              <a:t>People: </a:t>
            </a:r>
            <a:r>
              <a:rPr lang="en-US" sz="1200" b="0" i="0" u="none" strike="noStrike" kern="1200" baseline="0" dirty="0">
                <a:solidFill>
                  <a:schemeClr val="tx1"/>
                </a:solidFill>
                <a:latin typeface="+mn-lt"/>
                <a:ea typeface="+mn-ea"/>
                <a:cs typeface="+mn-cs"/>
              </a:rPr>
              <a:t>how people think about and relate to the conflict; their feelings, emotions and perceptions of the problems and of the other people involved; and how these relate to each other and to natural resources in securing livelihoods.</a:t>
            </a:r>
          </a:p>
          <a:p>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Process: </a:t>
            </a:r>
            <a:r>
              <a:rPr lang="en-US" sz="1200" b="0" i="0" u="none" strike="noStrike" kern="1200" baseline="0" dirty="0">
                <a:solidFill>
                  <a:schemeClr val="tx1"/>
                </a:solidFill>
                <a:latin typeface="+mn-lt"/>
                <a:ea typeface="+mn-ea"/>
                <a:cs typeface="+mn-cs"/>
              </a:rPr>
              <a:t>the way decisions are made, and how people feel about this. The decision-making process is often overlooked as a key cause of conflict. However, resentment, feelings of being treated unfairly and a sense of powerlessness are often rooted in this area.</a:t>
            </a:r>
          </a:p>
          <a:p>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Problems: </a:t>
            </a:r>
            <a:r>
              <a:rPr lang="en-US" sz="1200" b="0" i="0" u="none" strike="noStrike" kern="1200" baseline="0" dirty="0">
                <a:solidFill>
                  <a:schemeClr val="tx1"/>
                </a:solidFill>
                <a:latin typeface="+mn-lt"/>
                <a:ea typeface="+mn-ea"/>
                <a:cs typeface="+mn-cs"/>
              </a:rPr>
              <a:t>the specific issues and differences among the people, groups and agencies involved. These often include different values,1 incompatible interests and needs,2 or concrete differences regarding the use, distribution or accessibility of scarce resources. They are often referred to as the “root causes” of conflict, about which people tend to take clear and strong positions.</a:t>
            </a:r>
          </a:p>
          <a:p>
            <a:endParaRPr lang="de-DE" sz="1200" b="0" i="0" u="none" strike="noStrike"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u="none" dirty="0"/>
              <a:t>Reference</a:t>
            </a:r>
            <a:r>
              <a:rPr lang="en-US" sz="1100" u="none" dirty="0"/>
              <a:t>: </a:t>
            </a:r>
          </a:p>
          <a:p>
            <a:pPr marL="171450" lvl="1" indent="-171450" eaLnBrk="1" fontAlgn="auto" hangingPunct="1">
              <a:spcBef>
                <a:spcPts val="0"/>
              </a:spcBef>
              <a:spcAft>
                <a:spcPts val="0"/>
              </a:spcAft>
              <a:buFont typeface="Arial" panose="020B0604020202020204" pitchFamily="34" charset="0"/>
              <a:buChar char="•"/>
              <a:defRPr/>
            </a:pPr>
            <a:r>
              <a:rPr lang="en-US" dirty="0"/>
              <a:t>FAO (2005) Negotiation and Mediation Techniques for Natural Resource Management.</a:t>
            </a:r>
            <a:r>
              <a:rPr lang="en-US" baseline="0" dirty="0"/>
              <a:t> Page 20</a:t>
            </a:r>
            <a:r>
              <a:rPr lang="de-DE" dirty="0"/>
              <a:t/>
            </a:r>
            <a:br>
              <a:rPr lang="de-DE" dirty="0"/>
            </a:br>
            <a:r>
              <a:rPr lang="de-DE" dirty="0"/>
              <a:t>http://www.fao.org/docrep/008/a0032e/a0032e00.htm</a:t>
            </a:r>
            <a:endParaRPr lang="en-US" b="0" baseline="0" dirty="0"/>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1D3CFDB-AE0F-4557-8B4D-8904BD46C15F}" type="slidenum">
              <a:rPr lang="en-US" smtClean="0"/>
              <a:pPr>
                <a:defRPr/>
              </a:pPr>
              <a:t>31</a:t>
            </a:fld>
            <a:endParaRPr lang="en-US"/>
          </a:p>
        </p:txBody>
      </p:sp>
    </p:spTree>
    <p:extLst>
      <p:ext uri="{BB962C8B-B14F-4D97-AF65-F5344CB8AC3E}">
        <p14:creationId xmlns:p14="http://schemas.microsoft.com/office/powerpoint/2010/main" val="139707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lnSpc>
                <a:spcPct val="115000"/>
              </a:lnSpc>
              <a:spcBef>
                <a:spcPts val="0"/>
              </a:spcBef>
              <a:spcAft>
                <a:spcPts val="0"/>
              </a:spcAft>
              <a:buFont typeface="Arial" pitchFamily="34" charset="0"/>
              <a:buNone/>
              <a:defRPr/>
            </a:pPr>
            <a:r>
              <a:rPr lang="en-US" sz="1200" b="1" dirty="0">
                <a:ea typeface="Calibri" panose="020F0502020204030204" pitchFamily="34" charset="0"/>
                <a:cs typeface="Times New Roman" panose="02020603050405020304" pitchFamily="18" charset="0"/>
              </a:rPr>
              <a:t>KEY MESSAGE: </a:t>
            </a:r>
          </a:p>
          <a:p>
            <a:pPr fontAlgn="auto">
              <a:lnSpc>
                <a:spcPct val="115000"/>
              </a:lnSpc>
              <a:spcBef>
                <a:spcPts val="0"/>
              </a:spcBef>
              <a:spcAft>
                <a:spcPts val="0"/>
              </a:spcAft>
              <a:buFont typeface="Arial" pitchFamily="34" charset="0"/>
              <a:buNone/>
              <a:defRPr/>
            </a:pPr>
            <a:r>
              <a:rPr lang="en-US" sz="1200" b="1" dirty="0">
                <a:ea typeface="Calibri" panose="020F0502020204030204" pitchFamily="34" charset="0"/>
                <a:cs typeface="Times New Roman" panose="02020603050405020304" pitchFamily="18" charset="0"/>
              </a:rPr>
              <a:t>At</a:t>
            </a:r>
            <a:r>
              <a:rPr lang="en-US" sz="1200" b="1" baseline="0" dirty="0">
                <a:ea typeface="Calibri" panose="020F0502020204030204" pitchFamily="34" charset="0"/>
                <a:cs typeface="Times New Roman" panose="02020603050405020304" pitchFamily="18" charset="0"/>
              </a:rPr>
              <a:t> the end of this presentation students will:</a:t>
            </a:r>
          </a:p>
          <a:p>
            <a:pPr marL="171450" marR="0" indent="-171450" algn="l" defTabSz="914400" rtl="0" eaLnBrk="1" fontAlgn="auto" latinLnBrk="0" hangingPunct="1">
              <a:lnSpc>
                <a:spcPct val="115000"/>
              </a:lnSpc>
              <a:spcBef>
                <a:spcPts val="0"/>
              </a:spcBef>
              <a:spcAft>
                <a:spcPts val="0"/>
              </a:spcAft>
              <a:buClrTx/>
              <a:buSzTx/>
              <a:buFont typeface="Arial" pitchFamily="34" charset="0"/>
              <a:buChar char="•"/>
              <a:tabLst/>
              <a:defRPr/>
            </a:pPr>
            <a:r>
              <a:rPr lang="en-GB" dirty="0"/>
              <a:t>Understand how to reach a </a:t>
            </a:r>
            <a:r>
              <a:rPr lang="en-GB" b="1" dirty="0"/>
              <a:t>consensus agreement</a:t>
            </a:r>
            <a:r>
              <a:rPr lang="en-GB" dirty="0"/>
              <a:t> on </a:t>
            </a:r>
            <a:r>
              <a:rPr lang="en-GB" b="1" dirty="0"/>
              <a:t>one scenario</a:t>
            </a:r>
            <a:r>
              <a:rPr lang="en-GB" dirty="0"/>
              <a:t> that is considered to provide the most benefits for the broadest range of stakeholders</a:t>
            </a:r>
            <a:endParaRPr lang="en-US" dirty="0"/>
          </a:p>
          <a:p>
            <a:pPr fontAlgn="auto">
              <a:lnSpc>
                <a:spcPct val="115000"/>
              </a:lnSpc>
              <a:spcBef>
                <a:spcPts val="0"/>
              </a:spcBef>
              <a:spcAft>
                <a:spcPts val="0"/>
              </a:spcAft>
              <a:buFont typeface="Arial" pitchFamily="34" charset="0"/>
              <a:buNone/>
              <a:defRPr/>
            </a:pPr>
            <a:endParaRPr lang="en-US" sz="1200" baseline="0" dirty="0">
              <a:ea typeface="Calibri" panose="020F0502020204030204" pitchFamily="34" charset="0"/>
              <a:cs typeface="Times New Roman" panose="02020603050405020304" pitchFamily="18" charset="0"/>
            </a:endParaRPr>
          </a:p>
          <a:p>
            <a:pPr fontAlgn="auto">
              <a:lnSpc>
                <a:spcPct val="115000"/>
              </a:lnSpc>
              <a:spcBef>
                <a:spcPts val="0"/>
              </a:spcBef>
              <a:spcAft>
                <a:spcPts val="0"/>
              </a:spcAft>
              <a:buFont typeface="Arial" pitchFamily="34" charset="0"/>
              <a:buNone/>
              <a:defRPr/>
            </a:pPr>
            <a:r>
              <a:rPr lang="en-US" sz="1200" dirty="0">
                <a:ea typeface="Calibri" panose="020F0502020204030204" pitchFamily="34" charset="0"/>
                <a:cs typeface="Times New Roman" panose="02020603050405020304" pitchFamily="18" charset="0"/>
              </a:rPr>
              <a:t>During</a:t>
            </a:r>
            <a:r>
              <a:rPr lang="en-US" sz="1200" baseline="0" dirty="0">
                <a:ea typeface="Calibri" panose="020F0502020204030204" pitchFamily="34" charset="0"/>
                <a:cs typeface="Times New Roman" panose="02020603050405020304" pitchFamily="18" charset="0"/>
              </a:rPr>
              <a:t> this lecture we will examine:</a:t>
            </a:r>
          </a:p>
          <a:p>
            <a:pPr fontAlgn="auto">
              <a:lnSpc>
                <a:spcPct val="115000"/>
              </a:lnSpc>
              <a:spcBef>
                <a:spcPts val="0"/>
              </a:spcBef>
              <a:spcAft>
                <a:spcPts val="0"/>
              </a:spcAft>
              <a:buFont typeface="Arial" pitchFamily="34" charset="0"/>
              <a:buNone/>
              <a:defRPr/>
            </a:pPr>
            <a:r>
              <a:rPr lang="en-US" sz="1200" baseline="0" dirty="0">
                <a:ea typeface="Calibri" panose="020F0502020204030204" pitchFamily="34" charset="0"/>
                <a:cs typeface="Times New Roman" panose="02020603050405020304" pitchFamily="18" charset="0"/>
              </a:rPr>
              <a:t>- What a negotiated process is</a:t>
            </a:r>
            <a:endParaRPr lang="en-US" sz="1200" dirty="0">
              <a:ea typeface="Calibri" panose="020F0502020204030204" pitchFamily="34" charset="0"/>
              <a:cs typeface="Times New Roman" panose="02020603050405020304" pitchFamily="18" charset="0"/>
            </a:endParaRPr>
          </a:p>
          <a:p>
            <a:pPr fontAlgn="auto">
              <a:lnSpc>
                <a:spcPct val="115000"/>
              </a:lnSpc>
              <a:spcBef>
                <a:spcPts val="0"/>
              </a:spcBef>
              <a:spcAft>
                <a:spcPts val="0"/>
              </a:spcAft>
              <a:buFont typeface="Arial" pitchFamily="34" charset="0"/>
              <a:buNone/>
              <a:defRPr/>
            </a:pPr>
            <a:r>
              <a:rPr lang="en-US" sz="1200" baseline="0" dirty="0">
                <a:ea typeface="Calibri" panose="020F0502020204030204" pitchFamily="34" charset="0"/>
                <a:cs typeface="Times New Roman" panose="02020603050405020304" pitchFamily="18" charset="0"/>
              </a:rPr>
              <a:t>- Important principles for a negotiated outcome to be successful </a:t>
            </a:r>
          </a:p>
          <a:p>
            <a:pPr fontAlgn="auto">
              <a:lnSpc>
                <a:spcPct val="115000"/>
              </a:lnSpc>
              <a:spcBef>
                <a:spcPts val="0"/>
              </a:spcBef>
              <a:spcAft>
                <a:spcPts val="0"/>
              </a:spcAft>
              <a:buFont typeface="Arial" pitchFamily="34" charset="0"/>
              <a:buNone/>
              <a:defRPr/>
            </a:pPr>
            <a:r>
              <a:rPr lang="en-US" sz="1200" dirty="0">
                <a:ea typeface="Calibri" panose="020F0502020204030204" pitchFamily="34" charset="0"/>
                <a:cs typeface="Times New Roman" panose="02020603050405020304" pitchFamily="18" charset="0"/>
              </a:rPr>
              <a:t>- Understand stakeholder incentives and underlying motivation</a:t>
            </a:r>
          </a:p>
          <a:p>
            <a:pPr fontAlgn="auto">
              <a:lnSpc>
                <a:spcPct val="115000"/>
              </a:lnSpc>
              <a:spcBef>
                <a:spcPts val="0"/>
              </a:spcBef>
              <a:spcAft>
                <a:spcPts val="0"/>
              </a:spcAft>
              <a:buFont typeface="Arial" pitchFamily="34" charset="0"/>
              <a:buNone/>
              <a:defRPr/>
            </a:pPr>
            <a:r>
              <a:rPr lang="en-US" sz="1200" dirty="0">
                <a:ea typeface="Calibri" panose="020F0502020204030204" pitchFamily="34" charset="0"/>
                <a:cs typeface="Times New Roman" panose="02020603050405020304" pitchFamily="18" charset="0"/>
              </a:rPr>
              <a:t>- How</a:t>
            </a:r>
            <a:r>
              <a:rPr lang="en-US" sz="1200" baseline="0" dirty="0">
                <a:ea typeface="Calibri" panose="020F0502020204030204" pitchFamily="34" charset="0"/>
                <a:cs typeface="Times New Roman" panose="02020603050405020304" pitchFamily="18" charset="0"/>
              </a:rPr>
              <a:t> stakeholders, often with competing or conflicting views can reach an </a:t>
            </a:r>
            <a:r>
              <a:rPr lang="en-US" sz="1200" dirty="0">
                <a:ea typeface="Calibri" panose="020F0502020204030204" pitchFamily="34" charset="0"/>
                <a:cs typeface="Times New Roman" panose="02020603050405020304" pitchFamily="18" charset="0"/>
              </a:rPr>
              <a:t>agreement or decision on one particular scenario for the land use plan implementation.</a:t>
            </a:r>
            <a:endParaRPr lang="en-US" sz="1200" dirty="0"/>
          </a:p>
          <a:p>
            <a:endParaRPr lang="en-GB" dirty="0"/>
          </a:p>
        </p:txBody>
      </p:sp>
      <p:sp>
        <p:nvSpPr>
          <p:cNvPr id="4" name="Slide Number Placeholder 3"/>
          <p:cNvSpPr>
            <a:spLocks noGrp="1"/>
          </p:cNvSpPr>
          <p:nvPr>
            <p:ph type="sldNum" sz="quarter" idx="10"/>
          </p:nvPr>
        </p:nvSpPr>
        <p:spPr/>
        <p:txBody>
          <a:bodyPr/>
          <a:lstStyle/>
          <a:p>
            <a:pPr>
              <a:defRPr/>
            </a:pPr>
            <a:fld id="{21D3CFDB-AE0F-4557-8B4D-8904BD46C15F}" type="slidenum">
              <a:rPr lang="en-US" smtClean="0"/>
              <a:pPr>
                <a:defRPr/>
              </a:pPr>
              <a:t>5</a:t>
            </a:fld>
            <a:endParaRPr lang="en-US"/>
          </a:p>
        </p:txBody>
      </p:sp>
    </p:spTree>
    <p:extLst>
      <p:ext uri="{BB962C8B-B14F-4D97-AF65-F5344CB8AC3E}">
        <p14:creationId xmlns:p14="http://schemas.microsoft.com/office/powerpoint/2010/main" val="922040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b="1" u="none" dirty="0"/>
              <a:t>KEY</a:t>
            </a:r>
            <a:r>
              <a:rPr lang="de-DE" b="1" u="none" baseline="0" dirty="0"/>
              <a:t> MESSAGE</a:t>
            </a:r>
            <a:endParaRPr lang="de-DE" b="1" u="none" dirty="0"/>
          </a:p>
          <a:p>
            <a:pPr marL="0" marR="0" indent="0" algn="l" defTabSz="914400" rtl="0" eaLnBrk="1" fontAlgn="base" latinLnBrk="0" hangingPunct="1">
              <a:lnSpc>
                <a:spcPct val="100000"/>
              </a:lnSpc>
              <a:spcBef>
                <a:spcPct val="0"/>
              </a:spcBef>
              <a:spcAft>
                <a:spcPct val="0"/>
              </a:spcAft>
              <a:buClrTx/>
              <a:buSzTx/>
              <a:buFontTx/>
              <a:buNone/>
              <a:tabLst/>
              <a:defRPr/>
            </a:pPr>
            <a:endParaRPr lang="en-US" b="1" u="sng" dirty="0"/>
          </a:p>
          <a:p>
            <a:pPr marL="0" marR="0" indent="0" algn="l" defTabSz="914400" rtl="0" eaLnBrk="1" fontAlgn="base" latinLnBrk="0" hangingPunct="1">
              <a:lnSpc>
                <a:spcPct val="100000"/>
              </a:lnSpc>
              <a:spcBef>
                <a:spcPct val="0"/>
              </a:spcBef>
              <a:spcAft>
                <a:spcPct val="0"/>
              </a:spcAft>
              <a:buClrTx/>
              <a:buSzTx/>
              <a:buFontTx/>
              <a:buNone/>
              <a:tabLst/>
              <a:defRPr/>
            </a:pPr>
            <a:r>
              <a:rPr lang="en-US" b="1" u="none" dirty="0"/>
              <a:t>Key challenge</a:t>
            </a:r>
            <a:r>
              <a:rPr lang="en-US" b="1" u="none" baseline="0" dirty="0"/>
              <a:t> is in moving stakeholders with competing interests to see if they can find common needs.</a:t>
            </a:r>
            <a:endParaRPr lang="en-US" b="1" u="none" dirty="0"/>
          </a:p>
          <a:p>
            <a:pPr marL="0" marR="0" indent="0" algn="l" defTabSz="914400" rtl="0" eaLnBrk="1" fontAlgn="base" latinLnBrk="0" hangingPunct="1">
              <a:lnSpc>
                <a:spcPct val="100000"/>
              </a:lnSpc>
              <a:spcBef>
                <a:spcPct val="0"/>
              </a:spcBef>
              <a:spcAft>
                <a:spcPct val="0"/>
              </a:spcAft>
              <a:buClrTx/>
              <a:buSzTx/>
              <a:buFontTx/>
              <a:buNone/>
              <a:tabLst/>
              <a:defRPr/>
            </a:pPr>
            <a:endParaRPr lang="en-US" b="1" u="sng" dirty="0"/>
          </a:p>
          <a:p>
            <a:pPr marL="171450" lvl="0" indent="-171450">
              <a:buFont typeface="Arial" panose="020B0604020202020204" pitchFamily="34" charset="0"/>
              <a:buChar char="•"/>
            </a:pPr>
            <a:r>
              <a:rPr lang="en-GB" sz="1200" dirty="0"/>
              <a:t>Negotiating REDD+ decisions are complex and difficult tasks. Powerful stakeholders tend to dominate and actively advocate their interests, often without appreciating risks to vulnerable stakeholders or those excluded from the process. </a:t>
            </a:r>
          </a:p>
          <a:p>
            <a:pPr marL="171450" lvl="0" indent="-171450">
              <a:buFont typeface="Arial" panose="020B0604020202020204" pitchFamily="34" charset="0"/>
              <a:buChar char="•"/>
            </a:pPr>
            <a:endParaRPr lang="en-GB" sz="1200" dirty="0"/>
          </a:p>
          <a:p>
            <a:pPr marL="171450" lvl="0" indent="-171450">
              <a:buFont typeface="Arial" panose="020B0604020202020204" pitchFamily="34" charset="0"/>
              <a:buChar char="•"/>
            </a:pPr>
            <a:r>
              <a:rPr lang="en-GB" sz="1200" dirty="0"/>
              <a:t>De facto tenure and resource use rights of local communities are often ignored or extinguished through poorly conceived REDD</a:t>
            </a:r>
            <a:r>
              <a:rPr lang="en-GB" sz="1200" baseline="0" dirty="0"/>
              <a:t> action </a:t>
            </a:r>
            <a:r>
              <a:rPr lang="en-GB" sz="1200" dirty="0"/>
              <a:t>plans. Tenure is a complex issue, further compounded by the unregulated or unknown status of carbon rights.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b="1" u="sng" dirty="0"/>
          </a:p>
          <a:p>
            <a:pPr marL="171450" lvl="0" indent="-171450">
              <a:buFont typeface="Arial" panose="020B0604020202020204" pitchFamily="34" charset="0"/>
              <a:buChar char="•"/>
            </a:pPr>
            <a:r>
              <a:rPr lang="en-GB" sz="1200" dirty="0"/>
              <a:t>While the authority for approval and implementation of many land use plans is often known, contradictory, complex and confusing policies and regulations often means these authorities and the plan itself is often ignored or status remains uncertain. The classic example is a village or district plan which is ignored during provincial planning processes or where a private investor’s needs (which are often granted) run counter to any agreed REDD</a:t>
            </a:r>
            <a:r>
              <a:rPr lang="en-GB" sz="1200" baseline="0" dirty="0"/>
              <a:t>+ Action Plan</a:t>
            </a:r>
            <a:r>
              <a:rPr lang="en-GB" sz="1200" dirty="0"/>
              <a:t>.</a:t>
            </a:r>
          </a:p>
          <a:p>
            <a:pPr marL="171450" lvl="0" indent="-171450">
              <a:buFont typeface="Arial" panose="020B0604020202020204" pitchFamily="34" charset="0"/>
              <a:buChar char="•"/>
            </a:pPr>
            <a:endParaRPr lang="en-GB" sz="1200" dirty="0"/>
          </a:p>
          <a:p>
            <a:pPr marL="171450" indent="-171450">
              <a:buFont typeface="Arial" panose="020B0604020202020204" pitchFamily="34" charset="0"/>
              <a:buChar char="•"/>
            </a:pPr>
            <a:r>
              <a:rPr lang="en-US" sz="1200" dirty="0"/>
              <a:t>A discussion of carbon rights is beyond the scope of this document. The guidance provided here is simply to support a more inclusive and balanced decision REDD+ planning where reducing GHG emissions is a requirement under national or sub-national regulations.</a:t>
            </a:r>
            <a:endParaRPr lang="en-GB" sz="1200" dirty="0"/>
          </a:p>
          <a:p>
            <a:pPr marL="0" marR="0" indent="0" algn="l" defTabSz="914400" rtl="0" eaLnBrk="1" fontAlgn="base" latinLnBrk="0" hangingPunct="1">
              <a:lnSpc>
                <a:spcPct val="100000"/>
              </a:lnSpc>
              <a:spcBef>
                <a:spcPct val="0"/>
              </a:spcBef>
              <a:spcAft>
                <a:spcPct val="0"/>
              </a:spcAft>
              <a:buClrTx/>
              <a:buSzTx/>
              <a:buFontTx/>
              <a:buNone/>
              <a:tabLst/>
              <a:defRPr/>
            </a:pPr>
            <a:endParaRPr lang="en-US" b="1" u="sng" dirty="0"/>
          </a:p>
          <a:p>
            <a:pPr marL="0" marR="0" indent="0" algn="l" defTabSz="914400" rtl="0" eaLnBrk="1" fontAlgn="base" latinLnBrk="0" hangingPunct="1">
              <a:lnSpc>
                <a:spcPct val="100000"/>
              </a:lnSpc>
              <a:spcBef>
                <a:spcPct val="0"/>
              </a:spcBef>
              <a:spcAft>
                <a:spcPct val="0"/>
              </a:spcAft>
              <a:buClrTx/>
              <a:buSzTx/>
              <a:buFontTx/>
              <a:buNone/>
              <a:tabLst/>
              <a:defRPr/>
            </a:pPr>
            <a:endParaRPr lang="en-US" b="1" u="sng" dirty="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2692FA-1C5E-4B90-B8D0-221C0FDFF60F}" type="slidenum">
              <a:rPr lang="en-US"/>
              <a:pPr fontAlgn="base">
                <a:spcBef>
                  <a:spcPct val="0"/>
                </a:spcBef>
                <a:spcAft>
                  <a:spcPct val="0"/>
                </a:spcAft>
              </a:pPr>
              <a:t>32</a:t>
            </a:fld>
            <a:endParaRPr lang="en-US"/>
          </a:p>
        </p:txBody>
      </p:sp>
    </p:spTree>
    <p:extLst>
      <p:ext uri="{BB962C8B-B14F-4D97-AF65-F5344CB8AC3E}">
        <p14:creationId xmlns:p14="http://schemas.microsoft.com/office/powerpoint/2010/main" val="1219548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none" dirty="0"/>
              <a:t>KEY MESSAGE: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b="1" u="sng" dirty="0"/>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dirty="0"/>
              <a:t>There is a significant history in facilitating and negotiating REDD+</a:t>
            </a:r>
            <a:r>
              <a:rPr lang="en-GB" sz="1200" baseline="0" dirty="0"/>
              <a:t> Action Plan</a:t>
            </a:r>
            <a:r>
              <a:rPr lang="en-GB" sz="1200" dirty="0"/>
              <a:t>. The lessons learned and establishment of best-practice guidelines easily accommodates the inclusion of an ‘additional’ planning parameter, such as GHG emissions.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GB" sz="1200" dirty="0"/>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2692FA-1C5E-4B90-B8D0-221C0FDFF60F}" type="slidenum">
              <a:rPr lang="en-US"/>
              <a:pPr fontAlgn="base">
                <a:spcBef>
                  <a:spcPct val="0"/>
                </a:spcBef>
                <a:spcAft>
                  <a:spcPct val="0"/>
                </a:spcAft>
              </a:pPr>
              <a:t>33</a:t>
            </a:fld>
            <a:endParaRPr lang="en-US"/>
          </a:p>
        </p:txBody>
      </p:sp>
    </p:spTree>
    <p:extLst>
      <p:ext uri="{BB962C8B-B14F-4D97-AF65-F5344CB8AC3E}">
        <p14:creationId xmlns:p14="http://schemas.microsoft.com/office/powerpoint/2010/main" val="3186896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a:p>
            <a:pPr>
              <a:spcBef>
                <a:spcPct val="0"/>
              </a:spcBef>
            </a:pPr>
            <a:endParaRPr lang="en-US" dirty="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10014-43CB-4523-B78D-386DEF30FAEB}" type="slidenum">
              <a:rPr lang="en-US"/>
              <a:pPr fontAlgn="base">
                <a:spcBef>
                  <a:spcPct val="0"/>
                </a:spcBef>
                <a:spcAft>
                  <a:spcPct val="0"/>
                </a:spcAft>
              </a:pPr>
              <a:t>34</a:t>
            </a:fld>
            <a:endParaRPr lang="en-US"/>
          </a:p>
        </p:txBody>
      </p:sp>
    </p:spTree>
    <p:extLst>
      <p:ext uri="{BB962C8B-B14F-4D97-AF65-F5344CB8AC3E}">
        <p14:creationId xmlns:p14="http://schemas.microsoft.com/office/powerpoint/2010/main" val="205540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0"/>
              </a:spcBef>
              <a:buFont typeface="Arial" panose="020B0604020202020204" pitchFamily="34" charset="0"/>
              <a:buChar char="•"/>
            </a:pPr>
            <a:r>
              <a:rPr lang="en-US" dirty="0"/>
              <a:t>Ask students what</a:t>
            </a:r>
            <a:r>
              <a:rPr lang="en-US" baseline="0" dirty="0"/>
              <a:t> scenario they would choose?</a:t>
            </a:r>
          </a:p>
          <a:p>
            <a:pPr marL="171450" indent="-171450">
              <a:spcBef>
                <a:spcPct val="0"/>
              </a:spcBef>
              <a:buFont typeface="Arial" panose="020B0604020202020204" pitchFamily="34" charset="0"/>
              <a:buChar char="•"/>
            </a:pPr>
            <a:r>
              <a:rPr lang="en-US" baseline="0" dirty="0"/>
              <a:t>How would this impact on their ‘must haves’ from a negotiated process.</a:t>
            </a:r>
            <a:endParaRPr lang="en-US" dirty="0"/>
          </a:p>
        </p:txBody>
      </p:sp>
      <p:sp>
        <p:nvSpPr>
          <p:cNvPr id="4" name="Slide Number Placeholder 3"/>
          <p:cNvSpPr>
            <a:spLocks noGrp="1"/>
          </p:cNvSpPr>
          <p:nvPr>
            <p:ph type="sldNum" sz="quarter" idx="10"/>
          </p:nvPr>
        </p:nvSpPr>
        <p:spPr/>
        <p:txBody>
          <a:bodyPr/>
          <a:lstStyle/>
          <a:p>
            <a:pPr>
              <a:defRPr/>
            </a:pPr>
            <a:fld id="{21D3CFDB-AE0F-4557-8B4D-8904BD46C15F}" type="slidenum">
              <a:rPr lang="en-US" smtClean="0"/>
              <a:pPr>
                <a:defRPr/>
              </a:pPr>
              <a:t>35</a:t>
            </a:fld>
            <a:endParaRPr lang="en-US"/>
          </a:p>
        </p:txBody>
      </p:sp>
    </p:spTree>
    <p:extLst>
      <p:ext uri="{BB962C8B-B14F-4D97-AF65-F5344CB8AC3E}">
        <p14:creationId xmlns:p14="http://schemas.microsoft.com/office/powerpoint/2010/main" val="3585788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1" dirty="0"/>
              <a:t>KEY MESSAGE: </a:t>
            </a:r>
          </a:p>
          <a:p>
            <a:pPr marL="628650" lvl="1" indent="-171450">
              <a:buFont typeface="Arial" panose="020B0604020202020204" pitchFamily="34" charset="0"/>
              <a:buChar char="•"/>
            </a:pPr>
            <a:r>
              <a:rPr lang="en-US" dirty="0"/>
              <a:t>Negotiation</a:t>
            </a:r>
            <a:r>
              <a:rPr lang="en-US" baseline="0" dirty="0"/>
              <a:t> is as</a:t>
            </a:r>
            <a:r>
              <a:rPr lang="en-US" dirty="0"/>
              <a:t> process.</a:t>
            </a:r>
          </a:p>
          <a:p>
            <a:pPr marL="628650" lvl="1" indent="-171450">
              <a:buFont typeface="Arial" panose="020B0604020202020204" pitchFamily="34" charset="0"/>
              <a:buChar char="•"/>
            </a:pPr>
            <a:r>
              <a:rPr lang="en-US" dirty="0"/>
              <a:t>It is based on stakeholders needs</a:t>
            </a:r>
          </a:p>
          <a:p>
            <a:pPr marL="628650" lvl="1" indent="-171450">
              <a:buFont typeface="Arial" panose="020B0604020202020204" pitchFamily="34" charset="0"/>
              <a:buChar char="•"/>
            </a:pPr>
            <a:r>
              <a:rPr lang="en-US" dirty="0"/>
              <a:t>It aims to find common</a:t>
            </a:r>
            <a:r>
              <a:rPr lang="en-US" baseline="0" dirty="0"/>
              <a:t> ground to agree on a preferred land use future.</a:t>
            </a:r>
            <a:endParaRPr lang="en-US" dirty="0"/>
          </a:p>
          <a:p>
            <a:endParaRPr lang="en-GB" dirty="0"/>
          </a:p>
        </p:txBody>
      </p:sp>
      <p:sp>
        <p:nvSpPr>
          <p:cNvPr id="4" name="Slide Number Placeholder 3"/>
          <p:cNvSpPr>
            <a:spLocks noGrp="1"/>
          </p:cNvSpPr>
          <p:nvPr>
            <p:ph type="sldNum" sz="quarter" idx="10"/>
          </p:nvPr>
        </p:nvSpPr>
        <p:spPr/>
        <p:txBody>
          <a:bodyPr/>
          <a:lstStyle/>
          <a:p>
            <a:pPr>
              <a:defRPr/>
            </a:pPr>
            <a:fld id="{21D3CFDB-AE0F-4557-8B4D-8904BD46C15F}" type="slidenum">
              <a:rPr lang="en-US" smtClean="0"/>
              <a:pPr>
                <a:defRPr/>
              </a:pPr>
              <a:t>36</a:t>
            </a:fld>
            <a:endParaRPr lang="en-US"/>
          </a:p>
        </p:txBody>
      </p:sp>
    </p:spTree>
    <p:extLst>
      <p:ext uri="{BB962C8B-B14F-4D97-AF65-F5344CB8AC3E}">
        <p14:creationId xmlns:p14="http://schemas.microsoft.com/office/powerpoint/2010/main" val="3728694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1C6469-EC30-48BC-8742-2ACC4B8E8B93}" type="slidenum">
              <a:rPr lang="en-US" smtClean="0"/>
              <a:pPr fontAlgn="base">
                <a:spcBef>
                  <a:spcPct val="0"/>
                </a:spcBef>
                <a:spcAft>
                  <a:spcPct val="0"/>
                </a:spcAft>
                <a:defRPr/>
              </a:pPr>
              <a:t>37</a:t>
            </a:fld>
            <a:endParaRPr lang="en-US"/>
          </a:p>
        </p:txBody>
      </p:sp>
    </p:spTree>
    <p:extLst>
      <p:ext uri="{BB962C8B-B14F-4D97-AF65-F5344CB8AC3E}">
        <p14:creationId xmlns:p14="http://schemas.microsoft.com/office/powerpoint/2010/main" val="20303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none" dirty="0"/>
              <a:t>KEY</a:t>
            </a:r>
            <a:r>
              <a:rPr lang="en-US" b="1" u="none" baseline="0" dirty="0"/>
              <a:t> MESSAGE: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1" u="none" baseline="0" dirty="0"/>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0" dirty="0">
                <a:solidFill>
                  <a:schemeClr val="tx2">
                    <a:lumMod val="75000"/>
                  </a:schemeClr>
                </a:solidFill>
                <a:cs typeface="Times New Roman" pitchFamily="18" charset="0"/>
              </a:rPr>
              <a:t>Negotiation processes between multiple stakeholders, often with conflicting needs,  to reach agreement on forest resources management</a:t>
            </a:r>
            <a:endParaRPr lang="en-US" b="0" u="none" baseline="0" dirty="0"/>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0" u="none" baseline="0" dirty="0"/>
              <a:t>Stakeholder always have different needs from forest management. These needs are almost always competing or conflicting.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0" u="none" dirty="0"/>
              <a:t>We need</a:t>
            </a:r>
            <a:r>
              <a:rPr lang="en-US" b="0" u="none" baseline="0" dirty="0"/>
              <a:t> a process to explore these competing needs to see how an agreement can be reached.</a:t>
            </a:r>
            <a:endParaRPr lang="en-US" b="0" u="none" dirty="0"/>
          </a:p>
          <a:p>
            <a:pPr marL="0" marR="0" indent="0" algn="l" defTabSz="914400" rtl="0" eaLnBrk="1" fontAlgn="base" latinLnBrk="0" hangingPunct="1">
              <a:lnSpc>
                <a:spcPct val="100000"/>
              </a:lnSpc>
              <a:spcBef>
                <a:spcPct val="0"/>
              </a:spcBef>
              <a:spcAft>
                <a:spcPct val="0"/>
              </a:spcAft>
              <a:buClrTx/>
              <a:buSzTx/>
              <a:buFontTx/>
              <a:buNone/>
              <a:tabLst/>
              <a:defRPr/>
            </a:pPr>
            <a:endParaRPr lang="en-US" b="1" u="sng" dirty="0"/>
          </a:p>
          <a:p>
            <a:pPr eaLnBrk="1" fontAlgn="auto" hangingPunct="1">
              <a:spcBef>
                <a:spcPts val="0"/>
              </a:spcBef>
              <a:spcAft>
                <a:spcPts val="0"/>
              </a:spcAft>
              <a:defRPr/>
            </a:pPr>
            <a:r>
              <a:rPr lang="en-US" dirty="0"/>
              <a:t>Each scenario of forest management</a:t>
            </a:r>
            <a:r>
              <a:rPr lang="en-US" baseline="0" dirty="0"/>
              <a:t> </a:t>
            </a:r>
            <a:r>
              <a:rPr lang="en-US" dirty="0"/>
              <a:t>planning may be affected by many pressures.</a:t>
            </a:r>
          </a:p>
          <a:p>
            <a:pPr lvl="1" eaLnBrk="1" fontAlgn="auto" hangingPunct="1">
              <a:spcBef>
                <a:spcPts val="0"/>
              </a:spcBef>
              <a:spcAft>
                <a:spcPts val="0"/>
              </a:spcAft>
              <a:defRPr/>
            </a:pPr>
            <a:r>
              <a:rPr lang="en-US" dirty="0"/>
              <a:t>+ Growing population</a:t>
            </a:r>
          </a:p>
          <a:p>
            <a:pPr lvl="1" eaLnBrk="1" fontAlgn="auto" hangingPunct="1">
              <a:spcBef>
                <a:spcPts val="0"/>
              </a:spcBef>
              <a:spcAft>
                <a:spcPts val="0"/>
              </a:spcAft>
              <a:defRPr/>
            </a:pPr>
            <a:r>
              <a:rPr lang="en-US" dirty="0"/>
              <a:t>+ Growing food demand</a:t>
            </a:r>
          </a:p>
          <a:p>
            <a:pPr lvl="1" eaLnBrk="1" fontAlgn="auto" hangingPunct="1">
              <a:spcBef>
                <a:spcPts val="0"/>
              </a:spcBef>
              <a:spcAft>
                <a:spcPts val="0"/>
              </a:spcAft>
              <a:defRPr/>
            </a:pPr>
            <a:r>
              <a:rPr lang="en-US" dirty="0"/>
              <a:t>+ Increased consumption</a:t>
            </a:r>
          </a:p>
          <a:p>
            <a:pPr lvl="1" eaLnBrk="1" fontAlgn="auto" hangingPunct="1">
              <a:spcBef>
                <a:spcPts val="0"/>
              </a:spcBef>
              <a:spcAft>
                <a:spcPts val="0"/>
              </a:spcAft>
              <a:defRPr/>
            </a:pPr>
            <a:r>
              <a:rPr lang="en-US" dirty="0"/>
              <a:t>+ Increased production</a:t>
            </a:r>
          </a:p>
          <a:p>
            <a:pPr lvl="1" eaLnBrk="1" fontAlgn="auto" hangingPunct="1">
              <a:spcBef>
                <a:spcPts val="0"/>
              </a:spcBef>
              <a:spcAft>
                <a:spcPts val="0"/>
              </a:spcAft>
              <a:defRPr/>
            </a:pPr>
            <a:r>
              <a:rPr lang="en-US" dirty="0"/>
              <a:t>+ More competition and </a:t>
            </a:r>
          </a:p>
          <a:p>
            <a:pPr lvl="1" eaLnBrk="1" fontAlgn="auto" hangingPunct="1">
              <a:spcBef>
                <a:spcPts val="0"/>
              </a:spcBef>
              <a:spcAft>
                <a:spcPts val="0"/>
              </a:spcAft>
              <a:defRPr/>
            </a:pPr>
            <a:r>
              <a:rPr lang="en-US" dirty="0"/>
              <a:t>+</a:t>
            </a:r>
            <a:r>
              <a:rPr lang="en-US" baseline="0" dirty="0"/>
              <a:t> </a:t>
            </a:r>
            <a:r>
              <a:rPr lang="en-US" dirty="0"/>
              <a:t>Climate change</a:t>
            </a:r>
          </a:p>
          <a:p>
            <a:pPr lvl="1" eaLnBrk="1" fontAlgn="auto" hangingPunct="1">
              <a:spcBef>
                <a:spcPts val="0"/>
              </a:spcBef>
              <a:spcAft>
                <a:spcPts val="0"/>
              </a:spcAft>
              <a:defRPr/>
            </a:pPr>
            <a:endParaRPr lang="de-DE" dirty="0"/>
          </a:p>
          <a:p>
            <a:endParaRPr lang="de-DE" sz="1200" b="1" dirty="0"/>
          </a:p>
          <a:p>
            <a:r>
              <a:rPr lang="en-US" dirty="0"/>
              <a:t>There are some questions that we need to solve: Which scenario could we choose? And Why?</a:t>
            </a:r>
          </a:p>
          <a:p>
            <a:endParaRPr lang="de-D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critical issue for this module is how to help multiple stakeholders, often with very diverse views, reach is a </a:t>
            </a:r>
            <a:r>
              <a:rPr lang="en-US" b="0" u="sng" dirty="0"/>
              <a:t>negotiated</a:t>
            </a:r>
            <a:r>
              <a:rPr lang="en-US" b="0" u="sng" baseline="0" dirty="0"/>
              <a:t> </a:t>
            </a:r>
            <a:r>
              <a:rPr lang="en-US" b="0" u="sng" dirty="0"/>
              <a:t>agreement</a:t>
            </a:r>
            <a:r>
              <a:rPr lang="en-US" b="0" dirty="0"/>
              <a:t> on how resources should be used and the benefits from land use distributed equally between stakeholders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could we seek the agreement on a mutual “best scenario” and sequence implementation needs for REDD+?</a:t>
            </a:r>
            <a:endParaRPr lang="de-DE" sz="1200" dirty="0"/>
          </a:p>
          <a:p>
            <a:endParaRPr lang="de-DE" sz="1200" b="1" dirty="0"/>
          </a:p>
          <a:p>
            <a:endParaRPr lang="de-DE" sz="1200" b="1" dirty="0"/>
          </a:p>
          <a:p>
            <a:r>
              <a:rPr lang="de-DE" sz="1200" b="1" dirty="0"/>
              <a:t>References:</a:t>
            </a:r>
          </a:p>
          <a:p>
            <a:endParaRPr lang="en-US" sz="1200" dirty="0"/>
          </a:p>
          <a:p>
            <a:pPr marL="171450" indent="-171450">
              <a:buFont typeface="Arial" panose="020B0604020202020204" pitchFamily="34" charset="0"/>
              <a:buChar char="•"/>
            </a:pPr>
            <a:r>
              <a:rPr lang="de-DE" sz="1200" dirty="0"/>
              <a:t>USAID. 2015. USAID LEAF‘s </a:t>
            </a:r>
            <a:r>
              <a:rPr lang="en-US" sz="1200" i="1" dirty="0"/>
              <a:t>Climate Change Curriculum</a:t>
            </a:r>
            <a:r>
              <a:rPr lang="en-US" sz="1200" dirty="0"/>
              <a:t>. USAID Lowering Emissions in Asia Forests Program (USAID LEAF). </a:t>
            </a:r>
            <a:r>
              <a:rPr lang="en-US" sz="1200" dirty="0" err="1"/>
              <a:t>Winrock</a:t>
            </a:r>
            <a:r>
              <a:rPr lang="en-US" sz="1200" dirty="0"/>
              <a:t> International and US Forest Service. Bangkok, Thailand.</a:t>
            </a:r>
            <a:endParaRPr lang="en-US" baseline="0" dirty="0"/>
          </a:p>
          <a:p>
            <a:pPr marL="685800" lvl="1" indent="-228600" eaLnBrk="1" fontAlgn="auto" hangingPunct="1">
              <a:spcBef>
                <a:spcPts val="0"/>
              </a:spcBef>
              <a:spcAft>
                <a:spcPts val="0"/>
              </a:spcAft>
              <a:defRPr/>
            </a:pPr>
            <a:endParaRPr lang="en-GB" sz="1200" dirty="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2692FA-1C5E-4B90-B8D0-221C0FDFF60F}"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1515541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 </a:t>
            </a:r>
          </a:p>
          <a:p>
            <a:endParaRPr lang="en-US" b="1" baseline="0" dirty="0"/>
          </a:p>
          <a:p>
            <a:r>
              <a:rPr lang="en-US" b="0" baseline="0" dirty="0"/>
              <a:t>In NRM planning processes there will be a number of options or scenarios to reach the plan’s goals. Stakeholders may not agree on what the best option is. Therefore we need to move through a negotiated process to help stakeholders reach agreement that provides the most benefits to the most stakeholders.</a:t>
            </a:r>
          </a:p>
          <a:p>
            <a:endParaRPr lang="en-US" b="1" baseline="0" dirty="0"/>
          </a:p>
          <a:p>
            <a:pPr marL="171450" indent="-171450">
              <a:buFontTx/>
              <a:buChar char="-"/>
            </a:pPr>
            <a:r>
              <a:rPr lang="en-US" b="0" baseline="0" dirty="0"/>
              <a:t>A number of future possible scenarios had been developed and advantages and disadvantages for each of those scenarios had been explored.</a:t>
            </a:r>
          </a:p>
          <a:p>
            <a:pPr marL="171450" indent="-171450">
              <a:buFontTx/>
              <a:buChar char="-"/>
            </a:pPr>
            <a:r>
              <a:rPr lang="en-US" b="0" baseline="0" dirty="0"/>
              <a:t>But a joint decision between stakeholders as to whether Scenario 1, Scenario 2, Scenario 3 is the best one?</a:t>
            </a:r>
          </a:p>
          <a:p>
            <a:pPr marL="171450" indent="-171450">
              <a:buFontTx/>
              <a:buChar char="-"/>
            </a:pPr>
            <a:r>
              <a:rPr lang="en-US" b="0" baseline="0" dirty="0"/>
              <a:t>Working through a negotiated process can help stakeholders make an informed decision on which one they think is the best scenario to achieve the goals of the REDD+ action plan.</a:t>
            </a:r>
          </a:p>
          <a:p>
            <a:endParaRPr lang="en-US" b="1" baseline="0" dirty="0"/>
          </a:p>
          <a:p>
            <a:r>
              <a:rPr lang="en-US" b="0" baseline="0" dirty="0"/>
              <a:t>EXTRA NOTES:</a:t>
            </a:r>
          </a:p>
          <a:p>
            <a:r>
              <a:rPr lang="en-US" b="0" baseline="0" dirty="0"/>
              <a:t>3.42 Prioritization Matrix</a:t>
            </a:r>
          </a:p>
          <a:p>
            <a:r>
              <a:rPr lang="en-US" b="0" baseline="0" dirty="0"/>
              <a:t>Description:</a:t>
            </a:r>
          </a:p>
          <a:p>
            <a:r>
              <a:rPr lang="en-US" b="0" baseline="0" dirty="0"/>
              <a:t>A prioritization matrix is a technique used to achieve consensus within a  specific group of participants about an issue. The matrix helps rank problems  or issues (usually generated through brainstorming or other techniques) by a particular criterion that is important to the project, as defined by the participants. This allows participants to clearly see which issues are the most important to work on solving first. Prioritization matrices are used to determine what participants consider to be the most pressing issues.</a:t>
            </a:r>
          </a:p>
          <a:p>
            <a:endParaRPr lang="en-US" b="0" baseline="0" dirty="0"/>
          </a:p>
          <a:p>
            <a:r>
              <a:rPr lang="en-US" b="0" baseline="0" dirty="0"/>
              <a:t>A prioritization matrix can use whatever resources are available to create a table of issues and boxes for participants to cast their ‘votes’. Tools can include whiteboards, computer databases, or twigs and stones in a field trip setting.  The important thing is to list all the issues, to determine the frequency with which problems arise in relation to an issue, the importance the people give to this, and to count the votes to determine what is seen by the majority of people as a priority. </a:t>
            </a:r>
          </a:p>
          <a:p>
            <a:endParaRPr lang="de-DE" b="1" baseline="0" dirty="0"/>
          </a:p>
          <a:p>
            <a:endParaRPr lang="de-DE" b="1" baseline="0" dirty="0"/>
          </a:p>
          <a:p>
            <a:r>
              <a:rPr lang="de-DE" sz="1200" b="1" dirty="0"/>
              <a:t>References:</a:t>
            </a:r>
          </a:p>
          <a:p>
            <a:endParaRPr lang="en-US" sz="1200" dirty="0"/>
          </a:p>
          <a:p>
            <a:pPr marL="171450" indent="-171450">
              <a:buFont typeface="Arial" panose="020B0604020202020204" pitchFamily="34" charset="0"/>
              <a:buChar char="•"/>
            </a:pPr>
            <a:r>
              <a:rPr lang="de-DE" sz="1200" dirty="0"/>
              <a:t>USAID. 2015. USAID LEAF‘s </a:t>
            </a:r>
            <a:r>
              <a:rPr lang="en-US" sz="1200" i="1" dirty="0"/>
              <a:t>Climate Change Curriculum</a:t>
            </a:r>
            <a:r>
              <a:rPr lang="en-US" sz="1200" dirty="0"/>
              <a:t>. USAID Lowering Emissions in Asia Forests Program (USAID LEAF). </a:t>
            </a:r>
            <a:r>
              <a:rPr lang="en-US" sz="1200" dirty="0" err="1"/>
              <a:t>Winrock</a:t>
            </a:r>
            <a:r>
              <a:rPr lang="en-US" sz="1200" dirty="0"/>
              <a:t> International and US Forest Service. Bangkok, Thailand.</a:t>
            </a:r>
            <a:endParaRPr lang="en-US" baseline="0" dirty="0"/>
          </a:p>
        </p:txBody>
      </p:sp>
      <p:sp>
        <p:nvSpPr>
          <p:cNvPr id="4" name="Slide Number Placeholder 3"/>
          <p:cNvSpPr>
            <a:spLocks noGrp="1"/>
          </p:cNvSpPr>
          <p:nvPr>
            <p:ph type="sldNum" sz="quarter" idx="10"/>
          </p:nvPr>
        </p:nvSpPr>
        <p:spPr/>
        <p:txBody>
          <a:bodyPr/>
          <a:lstStyle/>
          <a:p>
            <a:pPr>
              <a:defRPr/>
            </a:pPr>
            <a:fld id="{21D3CFDB-AE0F-4557-8B4D-8904BD46C15F}" type="slidenum">
              <a:rPr lang="en-US" smtClean="0"/>
              <a:pPr>
                <a:defRPr/>
              </a:pPr>
              <a:t>7</a:t>
            </a:fld>
            <a:endParaRPr lang="en-US"/>
          </a:p>
        </p:txBody>
      </p:sp>
    </p:spTree>
    <p:extLst>
      <p:ext uri="{BB962C8B-B14F-4D97-AF65-F5344CB8AC3E}">
        <p14:creationId xmlns:p14="http://schemas.microsoft.com/office/powerpoint/2010/main" val="300418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 </a:t>
            </a:r>
          </a:p>
          <a:p>
            <a:r>
              <a:rPr lang="en-US" b="1" dirty="0"/>
              <a:t>1) In reaching agreement there are various ways</a:t>
            </a:r>
            <a:r>
              <a:rPr lang="en-US" b="1" baseline="0" dirty="0"/>
              <a:t> that agreement can be found.</a:t>
            </a:r>
          </a:p>
          <a:p>
            <a:r>
              <a:rPr lang="en-US" b="1" baseline="0" dirty="0"/>
              <a:t>2) Our lecture will focus on NEGOTIATION</a:t>
            </a:r>
          </a:p>
          <a:p>
            <a:endParaRPr lang="en-US" b="1" baseline="0" dirty="0"/>
          </a:p>
          <a:p>
            <a:r>
              <a:rPr lang="en-US" b="1" baseline="0" dirty="0"/>
              <a:t>NOTES: </a:t>
            </a:r>
            <a:r>
              <a:rPr lang="en-US" b="0" baseline="0" dirty="0"/>
              <a:t>Definitions are given, but the lecturer should also provide examples for each of the definitions.</a:t>
            </a:r>
          </a:p>
          <a:p>
            <a:endParaRPr lang="en-US" b="0"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u="none" baseline="0" dirty="0"/>
              <a:t>Avoidance: </a:t>
            </a:r>
            <a:r>
              <a:rPr lang="en-US" b="0" u="none" baseline="0" dirty="0"/>
              <a:t>Acting in a way that an agreement can not be reached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u="none"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u="none" baseline="0" dirty="0"/>
              <a:t>Negotiation: </a:t>
            </a:r>
            <a:r>
              <a:rPr lang="en-US" b="0" u="none" baseline="0" dirty="0"/>
              <a:t>a form of decision-making by which two or more parties talk with one another in an effort to resolve their opposing interests.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u="none"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u="none" baseline="0" dirty="0"/>
              <a:t>Mediation: </a:t>
            </a:r>
            <a:r>
              <a:rPr lang="en-US" b="0" u="none" baseline="0" dirty="0"/>
              <a:t>A form of negotiation, but a third party is involved to facilitate the process. BUT the MEDIATOR does not have the authority to impose a solution.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u="none"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u="none" baseline="0" dirty="0"/>
              <a:t>Arbitration: </a:t>
            </a:r>
            <a:r>
              <a:rPr lang="en-US" b="0" u="none" baseline="0" dirty="0"/>
              <a:t>The dispute is presented to a impartial third party, who then makes a decision. But the solution is often non-binding.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u="none"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u="none" baseline="0" dirty="0"/>
              <a:t>Adjudication: </a:t>
            </a:r>
            <a:r>
              <a:rPr lang="en-US" b="0" u="none" baseline="0" dirty="0"/>
              <a:t>The dispute is presented to a judge, the courts or some other administration who then makes a decision. The decision is then binding in which all stakeholders have to agree with.</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u="none"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u="none" baseline="0" dirty="0"/>
              <a:t>Direct Action: </a:t>
            </a:r>
            <a:r>
              <a:rPr lang="en-US" b="0" u="none" baseline="0" dirty="0"/>
              <a:t>Protesting.</a:t>
            </a:r>
            <a:endParaRPr lang="en-US" b="1" u="none" baseline="0" dirty="0"/>
          </a:p>
          <a:p>
            <a:endParaRPr lang="en-US" b="1" dirty="0"/>
          </a:p>
          <a:p>
            <a:r>
              <a:rPr lang="en-US" b="1" dirty="0"/>
              <a:t>Coercion:</a:t>
            </a:r>
            <a:r>
              <a:rPr lang="en-US" b="1" baseline="0" dirty="0"/>
              <a:t> </a:t>
            </a:r>
            <a:r>
              <a:rPr lang="en-US" b="0" baseline="0" dirty="0"/>
              <a:t>Threatening or using force to impose an agreement.</a:t>
            </a:r>
          </a:p>
          <a:p>
            <a:endParaRPr lang="en-US" b="0"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a:t>Source: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FAO (2005) Negotiation and Mediation Techniques for Natural Resource Management, page 42-43</a:t>
            </a:r>
          </a:p>
          <a:p>
            <a:endParaRPr lang="en-GB" b="1" dirty="0"/>
          </a:p>
        </p:txBody>
      </p:sp>
      <p:sp>
        <p:nvSpPr>
          <p:cNvPr id="4" name="Slide Number Placeholder 3"/>
          <p:cNvSpPr>
            <a:spLocks noGrp="1"/>
          </p:cNvSpPr>
          <p:nvPr>
            <p:ph type="sldNum" sz="quarter" idx="10"/>
          </p:nvPr>
        </p:nvSpPr>
        <p:spPr/>
        <p:txBody>
          <a:bodyPr/>
          <a:lstStyle/>
          <a:p>
            <a:pPr>
              <a:defRPr/>
            </a:pPr>
            <a:fld id="{21D3CFDB-AE0F-4557-8B4D-8904BD46C15F}" type="slidenum">
              <a:rPr lang="en-US" smtClean="0"/>
              <a:pPr>
                <a:defRPr/>
              </a:pPr>
              <a:t>8</a:t>
            </a:fld>
            <a:endParaRPr lang="en-US"/>
          </a:p>
        </p:txBody>
      </p:sp>
    </p:spTree>
    <p:extLst>
      <p:ext uri="{BB962C8B-B14F-4D97-AF65-F5344CB8AC3E}">
        <p14:creationId xmlns:p14="http://schemas.microsoft.com/office/powerpoint/2010/main" val="2194128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b="0" u="none" dirty="0"/>
              <a:t>KEY</a:t>
            </a:r>
            <a:r>
              <a:rPr lang="de-DE" b="0" u="none" baseline="0" dirty="0"/>
              <a:t> MESSAGE:</a:t>
            </a:r>
            <a:r>
              <a:rPr lang="de-DE" b="0" u="sng" baseline="0" dirty="0"/>
              <a:t/>
            </a:r>
            <a:br>
              <a:rPr lang="de-DE" b="0" u="sng" baseline="0" dirty="0"/>
            </a:br>
            <a:endParaRPr lang="en-US" b="0" u="sng" dirty="0"/>
          </a:p>
          <a:p>
            <a:pPr marL="171450" indent="-171450">
              <a:spcBef>
                <a:spcPct val="0"/>
              </a:spcBef>
              <a:buFont typeface="Arial" panose="020B0604020202020204" pitchFamily="34" charset="0"/>
              <a:buChar char="•"/>
            </a:pPr>
            <a:r>
              <a:rPr lang="en-US" b="0" u="none" dirty="0"/>
              <a:t>This is </a:t>
            </a:r>
            <a:r>
              <a:rPr lang="en-US" b="0" u="none" baseline="0" dirty="0"/>
              <a:t>a 5 minute video that outlines some of the key principles, issues and steps in a </a:t>
            </a:r>
            <a:r>
              <a:rPr lang="en-US" b="1" u="none" baseline="0" dirty="0"/>
              <a:t>negotiation process.</a:t>
            </a:r>
          </a:p>
          <a:p>
            <a:pPr marL="171450" indent="-171450">
              <a:spcBef>
                <a:spcPct val="0"/>
              </a:spcBef>
              <a:buFont typeface="Arial" panose="020B0604020202020204" pitchFamily="34" charset="0"/>
              <a:buChar char="•"/>
            </a:pPr>
            <a:r>
              <a:rPr lang="en-US" b="0" u="none" dirty="0"/>
              <a:t>Many of the key terms,</a:t>
            </a:r>
            <a:r>
              <a:rPr lang="en-US" b="0" u="none" baseline="0" dirty="0"/>
              <a:t> process steps and principles will be further explained during this lecture.</a:t>
            </a:r>
          </a:p>
          <a:p>
            <a:pPr marL="171450" indent="-171450">
              <a:spcBef>
                <a:spcPct val="0"/>
              </a:spcBef>
              <a:buFontTx/>
              <a:buChar char="-"/>
            </a:pPr>
            <a:endParaRPr lang="en-GB" b="0" dirty="0"/>
          </a:p>
          <a:p>
            <a:pPr marL="0" indent="0">
              <a:spcBef>
                <a:spcPct val="0"/>
              </a:spcBef>
              <a:buFontTx/>
              <a:buNone/>
            </a:pPr>
            <a:r>
              <a:rPr lang="en-GB" b="1" dirty="0"/>
              <a:t>Ask Student:</a:t>
            </a:r>
            <a:r>
              <a:rPr lang="en-GB" dirty="0"/>
              <a:t> </a:t>
            </a:r>
          </a:p>
          <a:p>
            <a:pPr marL="685800" lvl="1" indent="-228600">
              <a:spcBef>
                <a:spcPct val="0"/>
              </a:spcBef>
              <a:buFontTx/>
              <a:buAutoNum type="arabicPeriod"/>
            </a:pPr>
            <a:r>
              <a:rPr lang="en-GB" dirty="0"/>
              <a:t>What</a:t>
            </a:r>
            <a:r>
              <a:rPr lang="en-GB" baseline="0" dirty="0"/>
              <a:t> do you think a negotiated process is?</a:t>
            </a:r>
          </a:p>
          <a:p>
            <a:pPr marL="685800" lvl="1" indent="-228600">
              <a:spcBef>
                <a:spcPct val="0"/>
              </a:spcBef>
              <a:buFontTx/>
              <a:buAutoNum type="arabicPeriod"/>
            </a:pPr>
            <a:r>
              <a:rPr lang="en-US" dirty="0"/>
              <a:t>Do you think a negotiated process is important</a:t>
            </a:r>
            <a:r>
              <a:rPr lang="en-US" baseline="0" dirty="0"/>
              <a:t> to REDD+</a:t>
            </a:r>
            <a:r>
              <a:rPr lang="en-US" dirty="0"/>
              <a:t>? Why?</a:t>
            </a:r>
          </a:p>
          <a:p>
            <a:pPr marL="685800" lvl="1" indent="-228600">
              <a:spcBef>
                <a:spcPct val="0"/>
              </a:spcBef>
              <a:buFontTx/>
              <a:buAutoNum type="arabicPeriod"/>
            </a:pPr>
            <a:r>
              <a:rPr lang="en-US" dirty="0"/>
              <a:t>What are some of the main factors needed to make a </a:t>
            </a:r>
            <a:r>
              <a:rPr lang="en-US" baseline="0" dirty="0"/>
              <a:t>negotiated process successful?</a:t>
            </a:r>
            <a:endParaRPr lang="en-US" dirty="0"/>
          </a:p>
          <a:p>
            <a:pPr>
              <a:spcBef>
                <a:spcPct val="0"/>
              </a:spcBef>
            </a:pPr>
            <a:r>
              <a:rPr lang="en-GB" baseline="0" dirty="0"/>
              <a:t>	</a:t>
            </a:r>
          </a:p>
          <a:p>
            <a:pPr>
              <a:spcBef>
                <a:spcPct val="0"/>
              </a:spcBef>
            </a:pPr>
            <a:r>
              <a:rPr lang="en-GB" baseline="0" dirty="0"/>
              <a:t>This video is in English. IF you are teaching in another language this video can be missed as many of the principles, issues and processes shown in this video will be explored during this lecture.	</a:t>
            </a:r>
          </a:p>
          <a:p>
            <a:pPr>
              <a:spcBef>
                <a:spcPct val="0"/>
              </a:spcBef>
            </a:pPr>
            <a:endParaRPr lang="en-GB" baseline="0" dirty="0"/>
          </a:p>
          <a:p>
            <a:pPr>
              <a:spcBef>
                <a:spcPct val="0"/>
              </a:spcBef>
            </a:pPr>
            <a:endParaRPr lang="en-US" baseline="0" dirty="0"/>
          </a:p>
          <a:p>
            <a:pPr>
              <a:spcBef>
                <a:spcPct val="0"/>
              </a:spcBef>
            </a:pPr>
            <a:r>
              <a:rPr lang="en-US" b="1" baseline="0" dirty="0"/>
              <a:t>Video Source: </a:t>
            </a:r>
          </a:p>
          <a:p>
            <a:pPr>
              <a:spcBef>
                <a:spcPct val="0"/>
              </a:spcBef>
            </a:pPr>
            <a:r>
              <a:rPr lang="en-US" baseline="0" dirty="0"/>
              <a:t>https://www.youtube.com/watch?v=1FeM6kp9Q80</a:t>
            </a:r>
            <a:endParaRPr lang="en-GB" dirty="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CC6871-48AE-42D0-943F-C407FE987FF0}"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236827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none" dirty="0"/>
              <a:t>KEY</a:t>
            </a:r>
            <a:r>
              <a:rPr lang="en-US" b="1" u="none" baseline="0" dirty="0"/>
              <a:t> MESSAGE: </a:t>
            </a:r>
          </a:p>
          <a:p>
            <a:pPr>
              <a:spcBef>
                <a:spcPct val="0"/>
              </a:spcBef>
            </a:pPr>
            <a:endParaRPr lang="en-US" b="1" u="sng" baseline="0" dirty="0"/>
          </a:p>
          <a:p>
            <a:pPr>
              <a:spcBef>
                <a:spcPct val="0"/>
              </a:spcBef>
            </a:pPr>
            <a:r>
              <a:rPr lang="en-US" b="0" u="none" baseline="0" dirty="0"/>
              <a:t>Negotiation is a form of decision-making by which two or more parties talk with one another in an effort to resolve their opposing interests</a:t>
            </a:r>
          </a:p>
          <a:p>
            <a:pPr marL="171450" indent="-171450">
              <a:spcBef>
                <a:spcPct val="0"/>
              </a:spcBef>
              <a:buFont typeface="Arial" panose="020B0604020202020204" pitchFamily="34" charset="0"/>
              <a:buChar char="•"/>
            </a:pPr>
            <a:endParaRPr lang="en-GB" dirty="0"/>
          </a:p>
          <a:p>
            <a:pPr marL="171450" indent="-171450">
              <a:spcBef>
                <a:spcPct val="0"/>
              </a:spcBef>
              <a:buFont typeface="Arial" panose="020B0604020202020204" pitchFamily="34" charset="0"/>
              <a:buChar char="•"/>
            </a:pPr>
            <a:r>
              <a:rPr lang="en-GB" dirty="0"/>
              <a:t>Negotiating and negotiations are a constant feature of everyday life.</a:t>
            </a:r>
          </a:p>
          <a:p>
            <a:pPr marL="171450" indent="-171450">
              <a:spcBef>
                <a:spcPct val="0"/>
              </a:spcBef>
              <a:buFont typeface="Arial" panose="020B0604020202020204" pitchFamily="34" charset="0"/>
              <a:buChar char="•"/>
            </a:pPr>
            <a:r>
              <a:rPr lang="en-GB" dirty="0"/>
              <a:t>We do it all the time with family, friends and a range of people and organizations. </a:t>
            </a:r>
          </a:p>
          <a:p>
            <a:pPr marL="171450" indent="-171450">
              <a:spcBef>
                <a:spcPct val="0"/>
              </a:spcBef>
              <a:buFont typeface="Arial" panose="020B0604020202020204" pitchFamily="34" charset="0"/>
              <a:buChar char="•"/>
            </a:pPr>
            <a:r>
              <a:rPr lang="en-GB" dirty="0"/>
              <a:t>Give examples on your own daily life:</a:t>
            </a:r>
            <a:r>
              <a:rPr lang="en-GB" baseline="0" dirty="0"/>
              <a:t> </a:t>
            </a:r>
          </a:p>
          <a:p>
            <a:pPr marL="628650" lvl="1" indent="-171450">
              <a:spcBef>
                <a:spcPct val="0"/>
              </a:spcBef>
              <a:buFont typeface="Arial" panose="020B0604020202020204" pitchFamily="34" charset="0"/>
              <a:buChar char="•"/>
            </a:pPr>
            <a:r>
              <a:rPr lang="en-GB" baseline="0" dirty="0"/>
              <a:t>Negotiating what time your children should go to bed.</a:t>
            </a:r>
          </a:p>
          <a:p>
            <a:pPr marL="628650" lvl="1" indent="-171450">
              <a:spcBef>
                <a:spcPct val="0"/>
              </a:spcBef>
              <a:buFont typeface="Arial" panose="020B0604020202020204" pitchFamily="34" charset="0"/>
              <a:buChar char="•"/>
            </a:pPr>
            <a:r>
              <a:rPr lang="en-US" baseline="0" dirty="0"/>
              <a:t>Negotiating with your parents what time you will come home.</a:t>
            </a:r>
          </a:p>
          <a:p>
            <a:pPr marL="628650" lvl="1" indent="-171450">
              <a:spcBef>
                <a:spcPct val="0"/>
              </a:spcBef>
              <a:buFont typeface="Arial" panose="020B0604020202020204" pitchFamily="34" charset="0"/>
              <a:buChar char="•"/>
            </a:pPr>
            <a:r>
              <a:rPr lang="en-US" baseline="0" dirty="0"/>
              <a:t>Negotiating with your husband/wife about going on a holiday.</a:t>
            </a:r>
            <a:endParaRPr lang="en-GB" dirty="0"/>
          </a:p>
          <a:p>
            <a:pPr marL="171450" indent="-171450">
              <a:spcBef>
                <a:spcPct val="0"/>
              </a:spcBef>
              <a:buFont typeface="Arial" panose="020B0604020202020204" pitchFamily="34" charset="0"/>
              <a:buChar char="•"/>
            </a:pPr>
            <a:r>
              <a:rPr lang="en-GB" dirty="0"/>
              <a:t>Negotiation in REDD+ is very important, because it is a process of</a:t>
            </a:r>
            <a:r>
              <a:rPr lang="en-GB" baseline="0" dirty="0"/>
              <a:t> resolving differences between stakeholders to reach a common agreement.</a:t>
            </a:r>
            <a:endParaRPr lang="en-GB" dirty="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CC6871-48AE-42D0-943F-C407FE987FF0}"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2033466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fontAlgn="auto" hangingPunct="1">
              <a:spcBef>
                <a:spcPts val="0"/>
              </a:spcBef>
              <a:spcAft>
                <a:spcPts val="0"/>
              </a:spcAft>
              <a:defRPr/>
            </a:pPr>
            <a:r>
              <a:rPr lang="en-US" b="1" u="none" dirty="0">
                <a:latin typeface="Times New Roman" pitchFamily="18" charset="0"/>
                <a:cs typeface="Times New Roman" pitchFamily="18" charset="0"/>
              </a:rPr>
              <a:t>KEY MESSAGE:</a:t>
            </a:r>
          </a:p>
          <a:p>
            <a:pPr eaLnBrk="1" fontAlgn="auto" hangingPunct="1">
              <a:spcBef>
                <a:spcPts val="0"/>
              </a:spcBef>
              <a:spcAft>
                <a:spcPts val="0"/>
              </a:spcAft>
              <a:defRPr/>
            </a:pPr>
            <a:endParaRPr lang="en-US" b="1" u="sng" dirty="0">
              <a:latin typeface="Times New Roman" pitchFamily="18" charset="0"/>
              <a:cs typeface="Times New Roman" pitchFamily="18" charset="0"/>
            </a:endParaRPr>
          </a:p>
          <a:p>
            <a:pPr marL="171450" indent="-171450" eaLnBrk="1" fontAlgn="auto" hangingPunct="1">
              <a:spcBef>
                <a:spcPts val="0"/>
              </a:spcBef>
              <a:spcAft>
                <a:spcPts val="0"/>
              </a:spcAft>
              <a:buFont typeface="Arial" panose="020B0604020202020204" pitchFamily="34" charset="0"/>
              <a:buChar char="•"/>
              <a:defRPr/>
            </a:pPr>
            <a:r>
              <a:rPr lang="en-US" b="1" dirty="0"/>
              <a:t>Distributive negotiation</a:t>
            </a:r>
            <a:r>
              <a:rPr lang="en-US" dirty="0"/>
              <a:t> sometime is also called hard-bargaining negotiation. In a distributive negotiation, each side often adopt an extreme position, knowing that it will not be accepted.</a:t>
            </a:r>
          </a:p>
          <a:p>
            <a:pPr marL="171450" indent="-171450" eaLnBrk="1" fontAlgn="auto" hangingPunct="1">
              <a:spcBef>
                <a:spcPts val="0"/>
              </a:spcBef>
              <a:spcAft>
                <a:spcPts val="0"/>
              </a:spcAft>
              <a:buFont typeface="Arial" panose="020B0604020202020204" pitchFamily="34" charset="0"/>
              <a:buChar char="•"/>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Distributive negotiation employs a combination of guile, bluffing, and brinksmanship in order to cede as little as possible before reaching a deal. </a:t>
            </a:r>
          </a:p>
          <a:p>
            <a:pPr marL="171450" indent="-171450" eaLnBrk="1" fontAlgn="auto" hangingPunct="1">
              <a:spcBef>
                <a:spcPts val="0"/>
              </a:spcBef>
              <a:spcAft>
                <a:spcPts val="0"/>
              </a:spcAft>
              <a:buFont typeface="Arial" panose="020B0604020202020204" pitchFamily="34" charset="0"/>
              <a:buChar char="•"/>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When each side seeks to prevail over the other (commonly called win–lose or adversarial)</a:t>
            </a:r>
          </a:p>
          <a:p>
            <a:pPr eaLnBrk="1" fontAlgn="auto" hangingPunct="1">
              <a:spcBef>
                <a:spcPts val="0"/>
              </a:spcBef>
              <a:spcAft>
                <a:spcPts val="0"/>
              </a:spcAft>
              <a:defRPr/>
            </a:pPr>
            <a:endParaRPr lang="de-DE"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t>EXAMPLE</a:t>
            </a:r>
            <a:r>
              <a:rPr lang="en-US" dirty="0"/>
              <a:t>:</a:t>
            </a:r>
            <a:r>
              <a:rPr lang="en-US" baseline="0" dirty="0"/>
              <a:t> Ask your students to give some examples of their communities or </a:t>
            </a:r>
            <a:r>
              <a:rPr lang="en-US" b="1" baseline="0" dirty="0"/>
              <a:t>Bangladesh</a:t>
            </a:r>
            <a:r>
              <a:rPr lang="en-US" baseline="0" dirty="0"/>
              <a:t>.</a:t>
            </a:r>
            <a:endParaRPr lang="en-US" b="1" dirty="0"/>
          </a:p>
          <a:p>
            <a:pPr eaLnBrk="1" fontAlgn="auto" hangingPunct="1">
              <a:spcBef>
                <a:spcPts val="0"/>
              </a:spcBef>
              <a:spcAft>
                <a:spcPts val="0"/>
              </a:spcAft>
              <a:defRPr/>
            </a:pPr>
            <a:endParaRPr lang="en-US" sz="1200" b="1" baseline="0" dirty="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Times New Roman" pitchFamily="18" charset="0"/>
                <a:cs typeface="Times New Roman" pitchFamily="18" charset="0"/>
              </a:rPr>
              <a:t>Reference</a:t>
            </a:r>
            <a:r>
              <a:rPr lang="en-US" b="1" dirty="0"/>
              <a:t>: </a:t>
            </a:r>
          </a:p>
          <a:p>
            <a:pPr eaLnBrk="1" fontAlgn="auto" hangingPunct="1">
              <a:spcBef>
                <a:spcPts val="0"/>
              </a:spcBef>
              <a:spcAft>
                <a:spcPts val="0"/>
              </a:spcAft>
              <a:defRPr/>
            </a:pPr>
            <a:endParaRPr lang="en-US" dirty="0"/>
          </a:p>
          <a:p>
            <a:pPr marL="171450" indent="-171450" eaLnBrk="1" hangingPunct="1">
              <a:spcBef>
                <a:spcPct val="0"/>
              </a:spcBef>
              <a:buFont typeface="Arial" panose="020B0604020202020204" pitchFamily="34" charset="0"/>
              <a:buChar char="•"/>
            </a:pPr>
            <a:r>
              <a:rPr lang="en-US" dirty="0"/>
              <a:t>FAO (2005) Negotiation and Mediation Techniques for Natural Resource Management, page 15.</a:t>
            </a:r>
          </a:p>
          <a:p>
            <a:pPr eaLnBrk="1" hangingPunct="1">
              <a:spcBef>
                <a:spcPct val="0"/>
              </a:spcBef>
            </a:pPr>
            <a:r>
              <a:rPr lang="en-US" dirty="0"/>
              <a:t>  </a:t>
            </a:r>
          </a:p>
          <a:p>
            <a:pPr eaLnBrk="1" hangingPunct="1">
              <a:spcBef>
                <a:spcPct val="0"/>
              </a:spcBef>
            </a:pPr>
            <a:r>
              <a:rPr lang="en-US" dirty="0"/>
              <a:t>		-.</a:t>
            </a:r>
          </a:p>
          <a:p>
            <a:pPr eaLnBrk="1" hangingPunct="1">
              <a:spcBef>
                <a:spcPct val="0"/>
              </a:spcBef>
            </a:pPr>
            <a:endParaRPr lang="en-US" dirty="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5D43DA-B0E4-4673-A45E-1A6478573CC4}" type="slidenum">
              <a:rPr lang="en-US" smtClean="0"/>
              <a:pPr fontAlgn="base">
                <a:spcBef>
                  <a:spcPct val="0"/>
                </a:spcBef>
                <a:spcAft>
                  <a:spcPct val="0"/>
                </a:spcAft>
                <a:defRPr/>
              </a:pPr>
              <a:t>11</a:t>
            </a:fld>
            <a:endParaRPr lang="en-US"/>
          </a:p>
        </p:txBody>
      </p:sp>
    </p:spTree>
    <p:extLst>
      <p:ext uri="{BB962C8B-B14F-4D97-AF65-F5344CB8AC3E}">
        <p14:creationId xmlns:p14="http://schemas.microsoft.com/office/powerpoint/2010/main" val="230451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5531" y="1263997"/>
            <a:ext cx="11754678"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85531" y="4055170"/>
            <a:ext cx="11754678"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3E2C93FA-DE33-4246-849E-EABFD580EF31}"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1669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Graphic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86359B9A-246F-4F46-ADF2-9EA990F595F4}"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82956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7E9D36B6-96E9-4D7D-8CBB-6A687C1ECC3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188138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White_graph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CDB1A9FC-E5D1-4C13-9465-FA7AC203E476}"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853196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655F37B9-2713-4CF3-857B-401AA50E467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37191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33400" y="1654175"/>
            <a:ext cx="11296650" cy="5067300"/>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534F2F7-125A-47FD-93FC-B3107FBC42B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45422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xercise_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AA0C008D-2F82-4072-B12F-E19950034879}"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3018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ercise_2field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666750" y="1825625"/>
            <a:ext cx="5181600" cy="4895850"/>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43650" y="1825625"/>
            <a:ext cx="5181600" cy="4895850"/>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CCA95CB6-A3FD-405B-8B1B-B0EBA1412DC6}"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75911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kehome Mess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71500" y="1542505"/>
            <a:ext cx="11144250" cy="5178969"/>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1D6477F1-8A9B-42F0-A077-368668061C9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515369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kehome Message_2field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9AD43A23-A582-454F-B1D0-3CB3E7CECEBD}"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707323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53201178-0995-41BD-A033-831330E75B4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13621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dule Title &amp; Top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6017" y="1741073"/>
            <a:ext cx="11953461" cy="1909903"/>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i="0" baseline="0">
                <a:solidFill>
                  <a:schemeClr val="bg1"/>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06017" y="3922643"/>
            <a:ext cx="11953461" cy="2054087"/>
          </a:xfrm>
        </p:spPr>
        <p:txBody>
          <a:bodyPr anchor="ctr">
            <a:normAutofit/>
          </a:bodyPr>
          <a:lstStyle>
            <a:lvl1pPr marL="0" indent="0" algn="ctr">
              <a:lnSpc>
                <a:spcPct val="150000"/>
              </a:lnSpc>
              <a:buNone/>
              <a:defRPr sz="4400" b="1" i="0"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p>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0176A84D-DCCA-4B35-B6EA-E178FB184593}"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2779442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urther Reading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4E358E3B-A8B8-4D96-97DC-F3E7DB62E68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77780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8B390477-E123-401E-A4FD-930BB9602432}"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10"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Tree>
    <p:extLst>
      <p:ext uri="{BB962C8B-B14F-4D97-AF65-F5344CB8AC3E}">
        <p14:creationId xmlns:p14="http://schemas.microsoft.com/office/powerpoint/2010/main" val="422040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C84032-2427-B749-AEE9-A70223192715}"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a:off x="609601" y="85900"/>
            <a:ext cx="8977329" cy="994179"/>
          </a:xfrm>
        </p:spPr>
        <p:txBody>
          <a:bodyPr>
            <a:normAutofit/>
          </a:bodyPr>
          <a:lstStyle>
            <a:lvl1pPr algn="l">
              <a:defRPr sz="3600">
                <a:ln w="3175">
                  <a:solidFill>
                    <a:srgbClr val="285F30"/>
                  </a:solidFill>
                </a:ln>
                <a:solidFill>
                  <a:srgbClr val="32733C"/>
                </a:solidFill>
              </a:defRPr>
            </a:lvl1pPr>
          </a:lstStyle>
          <a:p>
            <a:r>
              <a:rPr lang="fr-CH"/>
              <a:t>Click to edit Master title style</a:t>
            </a:r>
            <a:endParaRPr lang="en-US" dirty="0"/>
          </a:p>
        </p:txBody>
      </p:sp>
      <p:sp>
        <p:nvSpPr>
          <p:cNvPr id="10" name="Content Placeholder 2"/>
          <p:cNvSpPr>
            <a:spLocks noGrp="1"/>
          </p:cNvSpPr>
          <p:nvPr>
            <p:ph idx="1"/>
          </p:nvPr>
        </p:nvSpPr>
        <p:spPr>
          <a:xfrm>
            <a:off x="609600" y="1600201"/>
            <a:ext cx="10972800" cy="4525963"/>
          </a:xfrm>
        </p:spPr>
        <p:txBody>
          <a:bodyPr>
            <a:normAutofit/>
          </a:bodyPr>
          <a:lstStyle>
            <a:lvl1pPr marL="342900" indent="-342900">
              <a:lnSpc>
                <a:spcPct val="110000"/>
              </a:lnSpc>
              <a:spcBef>
                <a:spcPts val="300"/>
              </a:spcBef>
              <a:spcAft>
                <a:spcPts val="300"/>
              </a:spcAft>
              <a:buSzPct val="79000"/>
              <a:buFont typeface="Wingdings" charset="2"/>
              <a:buChar char="§"/>
              <a:defRPr sz="2600">
                <a:solidFill>
                  <a:schemeClr val="tx1">
                    <a:lumMod val="85000"/>
                    <a:lumOff val="15000"/>
                  </a:schemeClr>
                </a:solidFill>
              </a:defRPr>
            </a:lvl1pPr>
            <a:lvl2pPr marL="742950" indent="-285750">
              <a:lnSpc>
                <a:spcPct val="110000"/>
              </a:lnSpc>
              <a:spcBef>
                <a:spcPts val="300"/>
              </a:spcBef>
              <a:spcAft>
                <a:spcPts val="300"/>
              </a:spcAft>
              <a:buSzPct val="79000"/>
              <a:buFont typeface="Wingdings" charset="2"/>
              <a:buChar char="§"/>
              <a:defRPr sz="2400">
                <a:solidFill>
                  <a:schemeClr val="tx1">
                    <a:lumMod val="85000"/>
                    <a:lumOff val="15000"/>
                  </a:schemeClr>
                </a:solidFill>
              </a:defRPr>
            </a:lvl2pPr>
            <a:lvl3pPr marL="11430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3pPr>
            <a:lvl4pPr marL="16002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4pPr>
            <a:lvl5pPr marL="20574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5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dirty="0"/>
          </a:p>
        </p:txBody>
      </p:sp>
    </p:spTree>
    <p:extLst>
      <p:ext uri="{BB962C8B-B14F-4D97-AF65-F5344CB8AC3E}">
        <p14:creationId xmlns:p14="http://schemas.microsoft.com/office/powerpoint/2010/main" val="62480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C84032-2427-B749-AEE9-A70223192715}"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a:off x="609601" y="85900"/>
            <a:ext cx="8977329" cy="994179"/>
          </a:xfrm>
        </p:spPr>
        <p:txBody>
          <a:bodyPr>
            <a:normAutofit/>
          </a:bodyPr>
          <a:lstStyle>
            <a:lvl1pPr algn="l">
              <a:defRPr sz="3600">
                <a:ln w="3175">
                  <a:solidFill>
                    <a:srgbClr val="285F30"/>
                  </a:solidFill>
                </a:ln>
                <a:solidFill>
                  <a:srgbClr val="32733C"/>
                </a:solidFill>
              </a:defRPr>
            </a:lvl1pPr>
          </a:lstStyle>
          <a:p>
            <a:r>
              <a:rPr lang="fr-CH"/>
              <a:t>Click to edit Master title style</a:t>
            </a:r>
            <a:endParaRPr lang="en-US" dirty="0"/>
          </a:p>
        </p:txBody>
      </p:sp>
      <p:sp>
        <p:nvSpPr>
          <p:cNvPr id="10" name="Content Placeholder 2"/>
          <p:cNvSpPr>
            <a:spLocks noGrp="1"/>
          </p:cNvSpPr>
          <p:nvPr>
            <p:ph idx="1"/>
          </p:nvPr>
        </p:nvSpPr>
        <p:spPr>
          <a:xfrm>
            <a:off x="609600" y="1600201"/>
            <a:ext cx="10972800" cy="4525963"/>
          </a:xfrm>
        </p:spPr>
        <p:txBody>
          <a:bodyPr>
            <a:normAutofit/>
          </a:bodyPr>
          <a:lstStyle>
            <a:lvl1pPr marL="342900" indent="-342900">
              <a:lnSpc>
                <a:spcPct val="110000"/>
              </a:lnSpc>
              <a:spcBef>
                <a:spcPts val="300"/>
              </a:spcBef>
              <a:spcAft>
                <a:spcPts val="300"/>
              </a:spcAft>
              <a:buSzPct val="79000"/>
              <a:buFont typeface="Wingdings" charset="2"/>
              <a:buChar char="§"/>
              <a:defRPr sz="2600">
                <a:solidFill>
                  <a:schemeClr val="tx1">
                    <a:lumMod val="85000"/>
                    <a:lumOff val="15000"/>
                  </a:schemeClr>
                </a:solidFill>
              </a:defRPr>
            </a:lvl1pPr>
            <a:lvl2pPr marL="742950" indent="-285750">
              <a:lnSpc>
                <a:spcPct val="110000"/>
              </a:lnSpc>
              <a:spcBef>
                <a:spcPts val="300"/>
              </a:spcBef>
              <a:spcAft>
                <a:spcPts val="300"/>
              </a:spcAft>
              <a:buSzPct val="79000"/>
              <a:buFont typeface="Wingdings" charset="2"/>
              <a:buChar char="§"/>
              <a:defRPr sz="2400">
                <a:solidFill>
                  <a:schemeClr val="tx1">
                    <a:lumMod val="85000"/>
                    <a:lumOff val="15000"/>
                  </a:schemeClr>
                </a:solidFill>
              </a:defRPr>
            </a:lvl2pPr>
            <a:lvl3pPr marL="11430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3pPr>
            <a:lvl4pPr marL="16002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4pPr>
            <a:lvl5pPr marL="20574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5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dirty="0"/>
          </a:p>
        </p:txBody>
      </p:sp>
    </p:spTree>
    <p:extLst>
      <p:ext uri="{BB962C8B-B14F-4D97-AF65-F5344CB8AC3E}">
        <p14:creationId xmlns:p14="http://schemas.microsoft.com/office/powerpoint/2010/main" val="2901418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C84032-2427-B749-AEE9-A70223192715}"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a:off x="609601" y="85900"/>
            <a:ext cx="8977329" cy="994179"/>
          </a:xfrm>
        </p:spPr>
        <p:txBody>
          <a:bodyPr>
            <a:normAutofit/>
          </a:bodyPr>
          <a:lstStyle>
            <a:lvl1pPr algn="l">
              <a:defRPr sz="3600" b="1">
                <a:ln w="6350">
                  <a:solidFill>
                    <a:schemeClr val="bg1"/>
                  </a:solidFill>
                </a:ln>
                <a:solidFill>
                  <a:schemeClr val="bg1"/>
                </a:solidFill>
                <a:effectLst>
                  <a:outerShdw blurRad="12700" dist="38100" dir="2700000" algn="tl" rotWithShape="0">
                    <a:srgbClr val="000000">
                      <a:alpha val="50000"/>
                    </a:srgbClr>
                  </a:outerShdw>
                </a:effectLst>
              </a:defRPr>
            </a:lvl1pPr>
          </a:lstStyle>
          <a:p>
            <a:r>
              <a:rPr lang="fr-CH"/>
              <a:t>Click to edit Master title style</a:t>
            </a:r>
            <a:endParaRPr lang="en-US" dirty="0"/>
          </a:p>
        </p:txBody>
      </p:sp>
      <p:sp>
        <p:nvSpPr>
          <p:cNvPr id="10" name="Content Placeholder 2"/>
          <p:cNvSpPr>
            <a:spLocks noGrp="1"/>
          </p:cNvSpPr>
          <p:nvPr>
            <p:ph idx="1"/>
          </p:nvPr>
        </p:nvSpPr>
        <p:spPr>
          <a:xfrm>
            <a:off x="609600" y="1600201"/>
            <a:ext cx="10972800" cy="4525963"/>
          </a:xfrm>
        </p:spPr>
        <p:txBody>
          <a:bodyPr>
            <a:normAutofit/>
          </a:bodyPr>
          <a:lstStyle>
            <a:lvl1pPr marL="342900" indent="-342900">
              <a:lnSpc>
                <a:spcPct val="110000"/>
              </a:lnSpc>
              <a:spcBef>
                <a:spcPts val="300"/>
              </a:spcBef>
              <a:spcAft>
                <a:spcPts val="300"/>
              </a:spcAft>
              <a:buSzPct val="79000"/>
              <a:buFont typeface="Wingdings" charset="2"/>
              <a:buChar char="§"/>
              <a:defRPr sz="2600">
                <a:solidFill>
                  <a:schemeClr val="tx1">
                    <a:lumMod val="85000"/>
                    <a:lumOff val="15000"/>
                  </a:schemeClr>
                </a:solidFill>
              </a:defRPr>
            </a:lvl1pPr>
            <a:lvl2pPr marL="742950" indent="-285750">
              <a:lnSpc>
                <a:spcPct val="110000"/>
              </a:lnSpc>
              <a:spcBef>
                <a:spcPts val="300"/>
              </a:spcBef>
              <a:spcAft>
                <a:spcPts val="300"/>
              </a:spcAft>
              <a:buSzPct val="79000"/>
              <a:buFont typeface="Wingdings" charset="2"/>
              <a:buChar char="§"/>
              <a:defRPr sz="2400">
                <a:solidFill>
                  <a:schemeClr val="tx1">
                    <a:lumMod val="85000"/>
                    <a:lumOff val="15000"/>
                  </a:schemeClr>
                </a:solidFill>
              </a:defRPr>
            </a:lvl2pPr>
            <a:lvl3pPr marL="11430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3pPr>
            <a:lvl4pPr marL="16002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4pPr>
            <a:lvl5pPr marL="20574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5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dirty="0"/>
          </a:p>
        </p:txBody>
      </p:sp>
    </p:spTree>
    <p:extLst>
      <p:ext uri="{BB962C8B-B14F-4D97-AF65-F5344CB8AC3E}">
        <p14:creationId xmlns:p14="http://schemas.microsoft.com/office/powerpoint/2010/main" val="3981414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C84032-2427-B749-AEE9-A70223192715}"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rot="16200000">
            <a:off x="-2245307" y="2766215"/>
            <a:ext cx="6220941" cy="1325572"/>
          </a:xfrm>
        </p:spPr>
        <p:txBody>
          <a:bodyPr>
            <a:normAutofit/>
          </a:bodyPr>
          <a:lstStyle>
            <a:lvl1pPr algn="l">
              <a:defRPr sz="3600">
                <a:ln w="3175">
                  <a:solidFill>
                    <a:srgbClr val="285F30"/>
                  </a:solidFill>
                </a:ln>
                <a:solidFill>
                  <a:srgbClr val="32733C"/>
                </a:solidFill>
              </a:defRPr>
            </a:lvl1pPr>
          </a:lstStyle>
          <a:p>
            <a:r>
              <a:rPr lang="fr-CH"/>
              <a:t>Click to edit Master title style</a:t>
            </a:r>
            <a:endParaRPr lang="en-US" dirty="0"/>
          </a:p>
        </p:txBody>
      </p:sp>
      <p:sp>
        <p:nvSpPr>
          <p:cNvPr id="10" name="Content Placeholder 2"/>
          <p:cNvSpPr>
            <a:spLocks noGrp="1"/>
          </p:cNvSpPr>
          <p:nvPr>
            <p:ph idx="1"/>
          </p:nvPr>
        </p:nvSpPr>
        <p:spPr>
          <a:xfrm>
            <a:off x="2392037" y="1600201"/>
            <a:ext cx="9190363" cy="4525963"/>
          </a:xfrm>
        </p:spPr>
        <p:txBody>
          <a:bodyPr>
            <a:normAutofit/>
          </a:bodyPr>
          <a:lstStyle>
            <a:lvl1pPr marL="342900" indent="-342900">
              <a:lnSpc>
                <a:spcPct val="110000"/>
              </a:lnSpc>
              <a:spcBef>
                <a:spcPts val="300"/>
              </a:spcBef>
              <a:spcAft>
                <a:spcPts val="300"/>
              </a:spcAft>
              <a:buSzPct val="79000"/>
              <a:buFont typeface="Wingdings" charset="2"/>
              <a:buChar char="§"/>
              <a:defRPr sz="2600">
                <a:solidFill>
                  <a:schemeClr val="tx1">
                    <a:lumMod val="85000"/>
                    <a:lumOff val="15000"/>
                  </a:schemeClr>
                </a:solidFill>
              </a:defRPr>
            </a:lvl1pPr>
            <a:lvl2pPr marL="742950" indent="-285750">
              <a:lnSpc>
                <a:spcPct val="110000"/>
              </a:lnSpc>
              <a:spcBef>
                <a:spcPts val="300"/>
              </a:spcBef>
              <a:spcAft>
                <a:spcPts val="300"/>
              </a:spcAft>
              <a:buSzPct val="79000"/>
              <a:buFont typeface="Wingdings" charset="2"/>
              <a:buChar char="§"/>
              <a:defRPr sz="2400">
                <a:solidFill>
                  <a:schemeClr val="tx1">
                    <a:lumMod val="85000"/>
                    <a:lumOff val="15000"/>
                  </a:schemeClr>
                </a:solidFill>
              </a:defRPr>
            </a:lvl2pPr>
            <a:lvl3pPr marL="11430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3pPr>
            <a:lvl4pPr marL="16002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4pPr>
            <a:lvl5pPr marL="20574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5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dirty="0"/>
          </a:p>
        </p:txBody>
      </p:sp>
    </p:spTree>
    <p:extLst>
      <p:ext uri="{BB962C8B-B14F-4D97-AF65-F5344CB8AC3E}">
        <p14:creationId xmlns:p14="http://schemas.microsoft.com/office/powerpoint/2010/main" val="108444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ut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117B3CA3-81C3-4E20-93DE-53F8F9936F57}"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869608" y="2889000"/>
            <a:ext cx="6858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874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Regul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30087" y="1542505"/>
            <a:ext cx="11171583" cy="5083581"/>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E6448C3-0E4C-40AE-A256-03591A7564C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064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30087" y="1542505"/>
            <a:ext cx="11158330" cy="5070329"/>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9C27E607-5288-4B2F-BE18-0FBDA434BA6E}"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9496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531F5B4E-7FA1-4624-8223-5AF0570ACA45}"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51718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on_title_box">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3" y="0"/>
            <a:ext cx="12192000" cy="6858000"/>
          </a:xfrm>
          <a:prstGeom prst="rect">
            <a:avLst/>
          </a:prstGeom>
        </p:spPr>
      </p:pic>
      <p:sp>
        <p:nvSpPr>
          <p:cNvPr id="3" name="Text Placeholder 2"/>
          <p:cNvSpPr>
            <a:spLocks noGrp="1"/>
          </p:cNvSpPr>
          <p:nvPr>
            <p:ph type="body" idx="1"/>
          </p:nvPr>
        </p:nvSpPr>
        <p:spPr>
          <a:xfrm>
            <a:off x="463825" y="1535113"/>
            <a:ext cx="5386917"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4" name="Content Placeholder 3"/>
          <p:cNvSpPr>
            <a:spLocks noGrp="1"/>
          </p:cNvSpPr>
          <p:nvPr>
            <p:ph sz="half" idx="2"/>
          </p:nvPr>
        </p:nvSpPr>
        <p:spPr>
          <a:xfrm>
            <a:off x="463825" y="2174875"/>
            <a:ext cx="5386917" cy="4546600"/>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914400" indent="0">
              <a:lnSpc>
                <a:spcPct val="110000"/>
              </a:lnSpc>
              <a:spcBef>
                <a:spcPts val="300"/>
              </a:spcBef>
              <a:spcAft>
                <a:spcPts val="300"/>
              </a:spcAft>
              <a:buFont typeface="Wingdings" charset="2"/>
              <a:buNone/>
              <a:defRPr sz="1800"/>
            </a:lvl3pPr>
            <a:lvl4pPr marL="1371600" indent="0">
              <a:lnSpc>
                <a:spcPct val="110000"/>
              </a:lnSpc>
              <a:spcBef>
                <a:spcPts val="300"/>
              </a:spcBef>
              <a:spcAft>
                <a:spcPts val="300"/>
              </a:spcAft>
              <a:buFont typeface="Wingdings" charset="2"/>
              <a:buNone/>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4"/>
          <p:cNvSpPr>
            <a:spLocks noGrp="1"/>
          </p:cNvSpPr>
          <p:nvPr>
            <p:ph type="body" sz="quarter" idx="3"/>
          </p:nvPr>
        </p:nvSpPr>
        <p:spPr>
          <a:xfrm>
            <a:off x="6445160" y="1535113"/>
            <a:ext cx="5389033"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6" name="Content Placeholder 5"/>
          <p:cNvSpPr>
            <a:spLocks noGrp="1"/>
          </p:cNvSpPr>
          <p:nvPr>
            <p:ph sz="quarter" idx="4"/>
          </p:nvPr>
        </p:nvSpPr>
        <p:spPr>
          <a:xfrm>
            <a:off x="6445160" y="2174875"/>
            <a:ext cx="5389033" cy="4546600"/>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1143000" indent="-228600">
              <a:lnSpc>
                <a:spcPct val="110000"/>
              </a:lnSpc>
              <a:spcBef>
                <a:spcPts val="300"/>
              </a:spcBef>
              <a:spcAft>
                <a:spcPts val="300"/>
              </a:spcAft>
              <a:buFont typeface="Wingdings" charset="2"/>
              <a:buChar char="§"/>
              <a:defRPr sz="1800"/>
            </a:lvl3pPr>
            <a:lvl4pPr marL="1600200" indent="-228600">
              <a:lnSpc>
                <a:spcPct val="110000"/>
              </a:lnSpc>
              <a:spcBef>
                <a:spcPts val="300"/>
              </a:spcBef>
              <a:spcAft>
                <a:spcPts val="300"/>
              </a:spcAft>
              <a:buFont typeface="Wingdings" charset="2"/>
              <a:buChar char="§"/>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7" name="Date Placeholder 6"/>
          <p:cNvSpPr>
            <a:spLocks noGrp="1"/>
          </p:cNvSpPr>
          <p:nvPr>
            <p:ph type="dt" sz="half" idx="10"/>
          </p:nvPr>
        </p:nvSpPr>
        <p:spPr/>
        <p:txBody>
          <a:bodyPr/>
          <a:lstStyle/>
          <a:p>
            <a:fld id="{15F52AFA-19FE-4CF3-BFE1-5A7B0F0F97D2}" type="datetime1">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17112-0BBC-CD41-90CF-8B6E80C642C3}" type="slidenum">
              <a:rPr lang="en-US" smtClean="0"/>
              <a:t>‹#›</a:t>
            </a:fld>
            <a:endParaRPr lang="en-US"/>
          </a:p>
        </p:txBody>
      </p:sp>
      <p:sp>
        <p:nvSpPr>
          <p:cNvPr id="12"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9741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E99C37A8-C27E-45C9-B330-F969CD2F3CA9}"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1567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amp;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EEC35568-CF12-4578-966F-9F068A8D0951}"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051745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EED4B-9ABE-4A15-BC4E-6FA6F52E34C1}" type="datetime1">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4D1-FDD9-4227-AB8F-CBC9F09C9B0C}" type="slidenum">
              <a:rPr lang="en-US" smtClean="0"/>
              <a:t>‹#›</a:t>
            </a:fld>
            <a:endParaRPr lang="en-US"/>
          </a:p>
        </p:txBody>
      </p:sp>
    </p:spTree>
    <p:extLst>
      <p:ext uri="{BB962C8B-B14F-4D97-AF65-F5344CB8AC3E}">
        <p14:creationId xmlns:p14="http://schemas.microsoft.com/office/powerpoint/2010/main" val="122075051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85" r:id="rId4"/>
    <p:sldLayoutId id="2147483725" r:id="rId5"/>
    <p:sldLayoutId id="2147483652" r:id="rId6"/>
    <p:sldLayoutId id="2147483721" r:id="rId7"/>
    <p:sldLayoutId id="2147483727" r:id="rId8"/>
    <p:sldLayoutId id="2147483654" r:id="rId9"/>
    <p:sldLayoutId id="2147483696" r:id="rId10"/>
    <p:sldLayoutId id="2147483691" r:id="rId11"/>
    <p:sldLayoutId id="2147483722" r:id="rId12"/>
    <p:sldLayoutId id="2147483697" r:id="rId13"/>
    <p:sldLayoutId id="2147483665" r:id="rId14"/>
    <p:sldLayoutId id="2147483724" r:id="rId15"/>
    <p:sldLayoutId id="2147483708" r:id="rId16"/>
    <p:sldLayoutId id="2147483666" r:id="rId17"/>
    <p:sldLayoutId id="2147483709" r:id="rId18"/>
    <p:sldLayoutId id="2147483667" r:id="rId19"/>
    <p:sldLayoutId id="2147483692" r:id="rId20"/>
    <p:sldLayoutId id="2147483663" r:id="rId21"/>
    <p:sldLayoutId id="2147483728" r:id="rId22"/>
    <p:sldLayoutId id="2147483729" r:id="rId23"/>
    <p:sldLayoutId id="2147483730" r:id="rId24"/>
    <p:sldLayoutId id="2147483731" r:id="rId2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hyperlink" Target="http://www.fao.org/docrep/008/a0032e/a0032e00.htm" TargetMode="External"/><Relationship Id="rId2" Type="http://schemas.openxmlformats.org/officeDocument/2006/relationships/notesSlide" Target="../notesSlides/notesSlide35.xml"/><Relationship Id="rId1" Type="http://schemas.openxmlformats.org/officeDocument/2006/relationships/slideLayout" Target="../slideLayouts/slideLayout19.xml"/><Relationship Id="rId5" Type="http://schemas.openxmlformats.org/officeDocument/2006/relationships/hyperlink" Target="http://www.recoftc.org/site/uploads/content/pdf/Participatory_management_web_58.pdf" TargetMode="External"/><Relationship Id="rId4" Type="http://schemas.openxmlformats.org/officeDocument/2006/relationships/hyperlink" Target="http://web.undp.org/evaluation/handbook/"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hyperlink" Target="http://www.winrock.org/"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64" y="862944"/>
            <a:ext cx="11396869" cy="2526125"/>
          </a:xfrm>
        </p:spPr>
        <p:txBody>
          <a:bodyPr/>
          <a:lstStyle/>
          <a:p>
            <a:r>
              <a:rPr lang="de-DE" dirty="0"/>
              <a:t>Bangladesh Climate-Resilient Ecosystem Curriculum (BACUM)</a:t>
            </a:r>
            <a:endParaRPr lang="en-US" dirty="0"/>
          </a:p>
        </p:txBody>
      </p:sp>
      <p:sp>
        <p:nvSpPr>
          <p:cNvPr id="3" name="Subtitle 2"/>
          <p:cNvSpPr>
            <a:spLocks noGrp="1"/>
          </p:cNvSpPr>
          <p:nvPr>
            <p:ph type="subTitle" idx="1"/>
          </p:nvPr>
        </p:nvSpPr>
        <p:spPr>
          <a:xfrm>
            <a:off x="124689" y="3705160"/>
            <a:ext cx="11942618" cy="1444484"/>
          </a:xfrm>
        </p:spPr>
        <p:txBody>
          <a:bodyPr>
            <a:normAutofit/>
          </a:bodyPr>
          <a:lstStyle/>
          <a:p>
            <a:r>
              <a:rPr lang="de-DE" sz="4800" dirty="0"/>
              <a:t>Module 2: REDD+ in Climate Change Context</a:t>
            </a:r>
            <a:endParaRPr lang="en-US" sz="4800" dirty="0"/>
          </a:p>
        </p:txBody>
      </p:sp>
    </p:spTree>
    <p:extLst>
      <p:ext uri="{BB962C8B-B14F-4D97-AF65-F5344CB8AC3E}">
        <p14:creationId xmlns:p14="http://schemas.microsoft.com/office/powerpoint/2010/main" val="231261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2" descr="https://encrypted-tbn2.gstatic.com/images?q=tbn:ANd9GcTpUMuVXm5jRqYl9BxiYqEIqgcEn2WPfg8fEmzfphsNc_8mpdxg3A"/>
          <p:cNvPicPr>
            <a:picLocks noChangeAspect="1" noChangeArrowheads="1"/>
          </p:cNvPicPr>
          <p:nvPr/>
        </p:nvPicPr>
        <p:blipFill>
          <a:blip r:embed="rId3" cstate="print"/>
          <a:srcRect/>
          <a:stretch>
            <a:fillRect/>
          </a:stretch>
        </p:blipFill>
        <p:spPr bwMode="auto">
          <a:xfrm>
            <a:off x="1269263" y="1409560"/>
            <a:ext cx="4816512" cy="2055122"/>
          </a:xfrm>
          <a:prstGeom prst="rect">
            <a:avLst/>
          </a:prstGeom>
          <a:noFill/>
          <a:ln w="9525">
            <a:noFill/>
            <a:miter lim="800000"/>
            <a:headEnd/>
            <a:tailEnd/>
          </a:ln>
        </p:spPr>
      </p:pic>
      <p:sp>
        <p:nvSpPr>
          <p:cNvPr id="2" name="Title 1"/>
          <p:cNvSpPr>
            <a:spLocks noGrp="1"/>
          </p:cNvSpPr>
          <p:nvPr>
            <p:ph type="title"/>
          </p:nvPr>
        </p:nvSpPr>
        <p:spPr>
          <a:noFill/>
        </p:spPr>
        <p:txBody>
          <a:bodyPr/>
          <a:lstStyle/>
          <a:p>
            <a:r>
              <a:rPr lang="en-US" dirty="0"/>
              <a:t>What is a Negotiated Agreement?</a:t>
            </a:r>
            <a:endParaRPr lang="en-GB" dirty="0"/>
          </a:p>
        </p:txBody>
      </p:sp>
      <p:pic>
        <p:nvPicPr>
          <p:cNvPr id="9" name="Picture 8" descr="C:\Users\Kenneth Ames\Desktop\project documents\communication materials\logo\ENV FNRM LEAF project logo horizonta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04"/>
          <a:stretch/>
        </p:blipFill>
        <p:spPr bwMode="auto">
          <a:xfrm>
            <a:off x="7998310" y="6174152"/>
            <a:ext cx="2060090" cy="540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C:\Users\pham thanh nam\Documents\SNV\Capacity building\LUP and CC\Jan 2014\Pic\baby negotiatio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61347" y="3231597"/>
            <a:ext cx="4637276" cy="34827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3965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solidFill>
                  <a:srgbClr val="FF0000"/>
                </a:solidFill>
              </a:rPr>
              <a:t>Distributive Negotiations or Confrontational bargaining</a:t>
            </a:r>
          </a:p>
          <a:p>
            <a:pPr lvl="1"/>
            <a:r>
              <a:rPr lang="en-US" dirty="0"/>
              <a:t>Each side often adopts an extreme position.</a:t>
            </a:r>
          </a:p>
          <a:p>
            <a:pPr lvl="1"/>
            <a:r>
              <a:rPr lang="en-US" dirty="0"/>
              <a:t>Adversarial. Each side tries to crush the other.</a:t>
            </a:r>
          </a:p>
          <a:p>
            <a:pPr lvl="1"/>
            <a:r>
              <a:rPr lang="en-US" dirty="0"/>
              <a:t>Win-Lose</a:t>
            </a:r>
          </a:p>
        </p:txBody>
      </p:sp>
      <p:sp>
        <p:nvSpPr>
          <p:cNvPr id="13317" name="Title 4"/>
          <p:cNvSpPr>
            <a:spLocks noGrp="1"/>
          </p:cNvSpPr>
          <p:nvPr>
            <p:ph type="title"/>
          </p:nvPr>
        </p:nvSpPr>
        <p:spPr>
          <a:noFill/>
        </p:spPr>
        <p:txBody>
          <a:bodyPr>
            <a:normAutofit/>
          </a:bodyPr>
          <a:lstStyle/>
          <a:p>
            <a:pPr eaLnBrk="1" hangingPunct="1"/>
            <a:r>
              <a:rPr lang="en-US" dirty="0"/>
              <a:t>Types of Negotiations</a:t>
            </a:r>
          </a:p>
        </p:txBody>
      </p:sp>
      <p:pic>
        <p:nvPicPr>
          <p:cNvPr id="13320" name="Picture 12" descr="https://encrypted-tbn2.gstatic.com/images?q=tbn:ANd9GcSV8pbvD13RTeDsq8ZMnAe4byNbgc6w-6VN4jaGu-TZ_N6yBOKt"/>
          <p:cNvPicPr>
            <a:picLocks noChangeAspect="1" noChangeArrowheads="1"/>
          </p:cNvPicPr>
          <p:nvPr/>
        </p:nvPicPr>
        <p:blipFill>
          <a:blip r:embed="rId3" cstate="print"/>
          <a:srcRect/>
          <a:stretch>
            <a:fillRect/>
          </a:stretch>
        </p:blipFill>
        <p:spPr bwMode="auto">
          <a:xfrm>
            <a:off x="6159133" y="3626435"/>
            <a:ext cx="3622261" cy="2286000"/>
          </a:xfrm>
          <a:prstGeom prst="rect">
            <a:avLst/>
          </a:prstGeom>
          <a:noFill/>
          <a:ln w="9525">
            <a:noFill/>
            <a:miter lim="800000"/>
            <a:headEnd/>
            <a:tailEnd/>
          </a:ln>
        </p:spPr>
      </p:pic>
    </p:spTree>
    <p:extLst>
      <p:ext uri="{BB962C8B-B14F-4D97-AF65-F5344CB8AC3E}">
        <p14:creationId xmlns:p14="http://schemas.microsoft.com/office/powerpoint/2010/main" val="2867125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solidFill>
                  <a:srgbClr val="008000"/>
                </a:solidFill>
              </a:rPr>
              <a:t>Consensual or Integrative Negotiations</a:t>
            </a:r>
          </a:p>
          <a:p>
            <a:r>
              <a:rPr lang="en-US" dirty="0"/>
              <a:t>Relatively cooperative.</a:t>
            </a:r>
          </a:p>
          <a:p>
            <a:r>
              <a:rPr lang="en-US" dirty="0"/>
              <a:t>Principle or interest based</a:t>
            </a:r>
          </a:p>
          <a:p>
            <a:r>
              <a:rPr lang="en-US" dirty="0"/>
              <a:t>Attempt to improve the quality and likelihood of negotiated agreement.</a:t>
            </a:r>
          </a:p>
          <a:p>
            <a:pPr marL="0" indent="0">
              <a:buNone/>
            </a:pPr>
            <a:endParaRPr lang="en-US" dirty="0"/>
          </a:p>
        </p:txBody>
      </p:sp>
      <p:sp>
        <p:nvSpPr>
          <p:cNvPr id="13317" name="Title 4"/>
          <p:cNvSpPr>
            <a:spLocks noGrp="1"/>
          </p:cNvSpPr>
          <p:nvPr>
            <p:ph type="title"/>
          </p:nvPr>
        </p:nvSpPr>
        <p:spPr>
          <a:noFill/>
        </p:spPr>
        <p:txBody>
          <a:bodyPr>
            <a:normAutofit/>
          </a:bodyPr>
          <a:lstStyle/>
          <a:p>
            <a:pPr eaLnBrk="1" hangingPunct="1"/>
            <a:r>
              <a:rPr lang="en-US" dirty="0"/>
              <a:t>Types of Negotiations</a:t>
            </a:r>
          </a:p>
        </p:txBody>
      </p:sp>
      <p:pic>
        <p:nvPicPr>
          <p:cNvPr id="13319" name="Picture 10" descr="https://encrypted-tbn3.gstatic.com/images?q=tbn:ANd9GcQai5zpsOhXgoeiINOhuKuAbsuWjbLvIhOIXexFkkSe8gud_yEI"/>
          <p:cNvPicPr>
            <a:picLocks noChangeAspect="1" noChangeArrowheads="1"/>
          </p:cNvPicPr>
          <p:nvPr/>
        </p:nvPicPr>
        <p:blipFill>
          <a:blip r:embed="rId3" cstate="print"/>
          <a:srcRect/>
          <a:stretch>
            <a:fillRect/>
          </a:stretch>
        </p:blipFill>
        <p:spPr bwMode="auto">
          <a:xfrm>
            <a:off x="7286183" y="4457700"/>
            <a:ext cx="3452156" cy="2400300"/>
          </a:xfrm>
          <a:prstGeom prst="rect">
            <a:avLst/>
          </a:prstGeom>
          <a:noFill/>
          <a:ln w="9525">
            <a:noFill/>
            <a:miter lim="800000"/>
            <a:headEnd/>
            <a:tailEnd/>
          </a:ln>
        </p:spPr>
      </p:pic>
    </p:spTree>
    <p:extLst>
      <p:ext uri="{BB962C8B-B14F-4D97-AF65-F5344CB8AC3E}">
        <p14:creationId xmlns:p14="http://schemas.microsoft.com/office/powerpoint/2010/main" val="469944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1"/>
          </p:nvPr>
        </p:nvSpPr>
        <p:spPr/>
        <p:txBody>
          <a:bodyPr/>
          <a:lstStyle/>
          <a:p>
            <a:pPr marL="342900" indent="-342900">
              <a:lnSpc>
                <a:spcPct val="110000"/>
              </a:lnSpc>
              <a:spcBef>
                <a:spcPts val="300"/>
              </a:spcBef>
              <a:spcAft>
                <a:spcPts val="300"/>
              </a:spcAft>
              <a:buFont typeface="Wingdings" charset="2"/>
              <a:buChar char="§"/>
            </a:pPr>
            <a:r>
              <a:rPr lang="en-US" b="1" dirty="0"/>
              <a:t>GOAL: </a:t>
            </a:r>
            <a:r>
              <a:rPr lang="en-US" dirty="0"/>
              <a:t>To reach agreement that is acceptable to all stakeholders with a minimum of compromise and trade-off.</a:t>
            </a:r>
          </a:p>
          <a:p>
            <a:pPr marL="342900" indent="-342900">
              <a:lnSpc>
                <a:spcPct val="110000"/>
              </a:lnSpc>
              <a:spcBef>
                <a:spcPts val="300"/>
              </a:spcBef>
              <a:spcAft>
                <a:spcPts val="300"/>
              </a:spcAft>
              <a:buFont typeface="Wingdings" charset="2"/>
              <a:buChar char="§"/>
            </a:pPr>
            <a:r>
              <a:rPr lang="en-US" dirty="0"/>
              <a:t>Agreement might not be the ‘best’ or 100% perfect. BUT it is ‘good enough’ for all stakeholders to accept.</a:t>
            </a:r>
          </a:p>
        </p:txBody>
      </p:sp>
      <p:sp>
        <p:nvSpPr>
          <p:cNvPr id="12290" name="Title 1"/>
          <p:cNvSpPr>
            <a:spLocks noGrp="1"/>
          </p:cNvSpPr>
          <p:nvPr>
            <p:ph type="title"/>
          </p:nvPr>
        </p:nvSpPr>
        <p:spPr>
          <a:noFill/>
        </p:spPr>
        <p:txBody>
          <a:bodyPr>
            <a:normAutofit/>
          </a:bodyPr>
          <a:lstStyle/>
          <a:p>
            <a:pPr eaLnBrk="1" hangingPunct="1"/>
            <a:r>
              <a:rPr lang="en-US" dirty="0"/>
              <a:t>Objectives of a Consensual Negotiation</a:t>
            </a:r>
          </a:p>
        </p:txBody>
      </p:sp>
      <p:sp>
        <p:nvSpPr>
          <p:cNvPr id="3" name="AutoShape 2" descr="data:image/jpeg;base64,/9j/4AAQSkZJRgABAQAAAQABAAD/2wCEAAkGBxQTEhUUExQWFBUXGBcWFRcYFxkaGBgXFxwYFxYYGBcaHCggGBwlHBcXITEiJSksLi4uFx8zODMsNygtLisBCgoKDg0OGxAQGywlICQsLiwsLCwsLCwsLCwsNDAsLCwsLCwsLCwsLCwsLCwsLCwsLCwsLCwsLCwsLCwsLCwsLv/AABEIAM0A9gMBIgACEQEDEQH/xAAcAAABBQEBAQAAAAAAAAAAAAAFAgMEBgcBAAj/xABDEAABAwEEBgYFCwMEAwEAAAABAAIRAwQhMUEFBhJRYXETIjKBkbEjQlJyoRQVJDRigpKywdHwM3PhBxZD8VNjooT/xAAbAQACAwEBAQAAAAAAAAAAAAACAwEEBQYAB//EACwRAAIBBAEDAwQCAgMAAAAAAAABAgMEESESMUFRBRMiFDJhcTNSgfBCwdH/2gAMAwEAAhEDEQA/ADWO/L9UQ0AfpFL3gs2Fd3tO8SiOrtZ3yml1j2t54rOjPaO8rWb9uW+zN+XCVTTVd7R+KQ6qZxKu+4cn9A/7ArT9SbRV94oc5w3ieaq+nTNore+7zUAhUZS2dfQs8U477I2PUSq0Cp1h6uY4q1/KGe03xCyDUPCrzb+qthxzVqnP4nPX9incSfL/AHBZtOWpgs9WXN7DsxuWYvtlP22fiCLawx8nrTPYcs3DZuEknAAZpVabyaPpVlGMJb7lz+V0/bb+ILStAWpnyel129kZhZZo3U4upipXeac4NaBI5znwCtNiswp0202ydkAXi/vvSoXMYPYj1GFKtFQjLo/BeTa2e23xCrOtVoFTYDJOySTdvGW9D7I1xeB6re0SBeZwRF1MFDVvHJYijMpUI0ZqSecFWs9MvcQ2+DB4c9yIaOomnXYXXBpkngJJ/VErNo5lOdmQSSTebziUivZ5r0zJEUq0NyJJpQ48QY8Un3pZyXZ3TkmvwWalpOm4SHt8YjnKWLaz2m+I/dVttmhsG+6Cczz380Kr6PDp2SARume9qtRvu0kZys4vuCdLWxprVL567928pmlXBCp+sejq1mqu6Vtz3OLXtva6TNxyO8IbTtIOCjLe0dBTqU8KOTe9RXjo6nvDyCs4csT1EtcMqDaI64u7grfRtRPrK1Tn8THu7LnWlJS6lk1u+q1Pu/mCzsnmp2tlo+i1Ot7Of2gs+Fd3tHxKTWnlmv6VZuNJrPf/AMLmw4XrWbMeo3kPJfOgtLx67vErXLNanljeuey3M3XIqE8ZEer2bajvyXRUbXselYfsDzKlC1P/APIcd6ouvFteazfSHsDAneUdWfxKnpllJV08+SU03HmrDqYfpA9136LMBbKntu/EUf1JtlT5UPSO7Ds+SRCXyRtXlpJ0J77G3LyqR0hVH/IfEfsuq5zRyn0M/KMYCJauj6TS979CjDdC0REtP4j+6L6taHo/KacMz9p248VRjHaOzr3cFSlp9GGpzSOkvw3q3jRdL2B4n9175rpewPj+6ue2zlProeGYLpszaK39x/mVClXbTOjaXyir6Mf1H+Z4qL830hHo2qk47OspXUeEddkK1Ewq82+RVrDpOEpepFlotZVJY0dYbr7lP0kAL2tA3QjlNU4fkwrq5U7iSwC7TYW1mvpFxaXNM8ARd8UB0NotlJ7wWgVqXVdBJBBvbUAJuDh+oVpsFKHOqP6sgCOAvQvWC5zbTSaXOZPSBo7VKOsCcCQbxyKqOTn1Ee9OOUnom6OpmSXdm6BujPhKlioMhtE7h/IXrBZg9jXF+1tgOuuHWvHMc1OcwCAABwCBwEuos6IbKTpwAGadZQJOI8E9PBLa7gvKCBc2RqJfeC3AkY7s7xgotqtGxVaXMcZYQC1pdHWbMxgLm3ontptgBquI9VrW/ilx+EI0gHIi0dIUnksD2lwxbI2hzbiFyrZcxiPGFJ0hYqdUekY1xGBIBI3QcR3FQ6Gji25lV7RucdtvLrdb4oZQQcZvqRdI2FlVhZUYHtOIIkEjOMj+6BWrVGy1GbLqPRk4OZ1XDebrjyMq2sa8XPg8W59xwPevAsdcMr4IgjuN6DEo9GNVQzalq9aLG9zWg1mE7TXtF8DJzRgUTsmkIMGQeNxHcrdXoE4HA7pu3KDpHRzKnWLZc3PMicLsVYpXTziQ3m8Fa1jtQdZ6n3fzBUoOV41ksrW2d/ozi3Mn1hxVXstkZ6w+J/dWJrLyjQsrtRhh+SCCtbsZ6jfdb5KkWbRdB3qn8R/daxY9FUthtx7IzO4IqMdgepXsOMevcAxd/OKo+uzYrN9z9XLXxoeluPiqVrxoSkarbj2N/EplWD4lf069g66W+5mSO6mD6SPddgn/AJmpfa/Ej+pWg6YtEgu7Lt3BV4RfJG1d3MFRk/wG9kQF5WL5lZvK8rnBnL/WUzOw7BF9WfrLO/yKpX+4v/Wfxf4RfVfWKbVT9Hv9bgeCqQkuSN+5t6jpS12Zr4XigY08fY+P+E27WF0x0Y8f8K7zRyatKr7FO0sfTVD9t/5io1Ky1XjqNLo7h4lB7dpt7672tpgk1HtF5zcRuV4s9r6FradQggXF7QQ1vvi8tB3+KzalTB01aUqNOKxvAiwxQaBBL3GCTi7CdlvqjhnElStI6RbTBLjDQJJPDmmtJinSDqh60DaB2gIGO0XEwBjw5oMLEbaBWqtcaQAdSpHq9KRHXqNyaTMNOV53JDbbzIym03kZ0Xaq1uc7Z2qNmbhULTNW+9tMGLonr35K5izt2dgiGxEcIwlIa7f/AI4AJ1plRyTekLllgvQBNJz7K4z0cOpH2qJuE8Wm49yOOgoJpyxl+zUpGK1OSw5EHtMdvDo7jBUvQ9oFai2o26bnA4tIuc0jIgo856C8Y6k57gF0uHem+jIzSuinH+BeyyNCCVB0BX2+neLwa9Ro5Ug2n5tKmVAQe9A/9P6hNgpuJvfUtD+YdWqEfCFMejJl2LKb/wBUwBil0zMrzTBxXnshaOPGcQma1nBmRJ/l4OXcpM7kp96hxySpYBNSu6nEgvZm71m8T7Q+K6Wh3WaQQbxGCn9H3odabC5kvo9rFzDc1/PJrvtePBTg2hkZpMZqNmWugtIgyN91+8LPNO6IfQqO2WO6PEOiQAciRhHHgtEpWkVGh7RwLSL2kXEOG8LtoIz7/IjcV6nVdN7Hp+DNbHaozWx6JtEsZ7rfILJtbNHChVDmCGPkwMA7MDcDcfFWGwa19G1oLMgO1GXJalKSexFypVEsGmNqKm66P9M33B+ZydsmtYI/pnxH7Kr646xtNZnUPY3je5MqyXEL022qKum15PDHvVg1M+sfdcqLT1gb7LvEKyalaeZ8ovDuw7dw4qvBrkjbvaNR0J67GpryGDTNM5O8F5Xso5H2anhnz6Qi2qv1mn978pTHzPW9j/6b+6L6q6Gq/KafVHresPZKzYp5R9AuKsFSltdGXRruabdjdwRYaFq7h4hNu0W5kbYGzO+8lWZ/FZZzKr0+zKVoTV5/TmvU6jOle9o9ZwBcWwPVbgZPBGX2rr7WN5kZbJyKL20iCXTESclAsYc5jXBsdJ1jAMADsjnBnuKyak23kOdaVV8pAe02ptMs6ek82ImWPc0bFJ4JjpWxtdHN7SRF9+CtlncC2ZBBwLSDIyIKXRoDowIBLpkOFxJ9oZiEC/2/Vsri6wwaRvfZXGGEYk0Hf8bpyPVPBN48lllOU8NoOmIxm/MJ4PMifgLlE0bb2VR1Z2mmHtcNl7HbnNPjOBmRMqZtyhxgjORQg4BC7M3obY5mDLQ3bb/dZc+ObYP3SiYbCiaXsPTUtlp2ajSH0n+y9t4M7jgeBKZDCewJIKuOK5RE3qBorSXTM2iNl4JZUYcWPGI5YQdxCJUEeN4F9EM26j1TGMHyKrupNPY0fZWzf0TTPEkk+atFsdDHHc0+RQTVml9DswJgijTx4tB/VRNa0eg/JOa/Hck8lIdTG8LoYEvgxvJHgvbSUQEkwEWARoSlG9KcUgu4oegXUFaas7mt6ekOu2NpggdK3MEZuAvHhmlsqCqwObEOG0PDPccQprnf9eaB213yZ4qC6jUcBVHsPd2ag3AmARvg5lLexkdD9SjtNIdBaRmAReRiIWeafshp13NFwuLQdxyHfI7lptZvrcxzkZb1XdYdGmswBpG003E3AwPgT+iOjPhLfQcnkrFgtRGf7qDrHUmo2T6g8yp9PQtaY2Pi390K05ZntqNa5sHYGY3nitCazEs2tZKp1IbSrDqWfpH3HfogVOx1Dg2e8furNqRo2r8o7B7Dt3DikxXyRs1qsfYll9i9A8V5S2aNf7Dl5XMM5z3afkp4v4Ipqp9Zp77/ACKGABEtVXD5Uy8et5FVofcjTuf4Z/pmjKu6etU7bYuZsjm515HcIRu02gNaTI4Kp2qajjtG7LcOMZnmpvKqS4eTnLSm3Ll4A9qtjqnRUTeXvLSSYlovvjgFYLO26GwRiIwiLlW7AA+2OLRdQadkYEvf1B8C8jkrJROzdMZC7cMOSzcF6T7DzG+O/jmnA/GfH+ZJpkxf8F4DjMo84FtDdusDakOEtqNubUb2hw+037Ju5Ypmx2tzCGWgNa4mGvH9OpjhN7HfZOeBKnMK7VYHgteA5pEFpEgjcQiTQD0OPAn/AAktMIaKFSgR0c1aM/03Hr0x/wCt57TfsuM7jgFNoV2vG00giS2dxGIIOBUyIQM0qfk9Ztpaeo8tp1xlHqVI3gkAnceCPMfHBR6tFtRjmOaHNcCHDeCIKFaIrupvNmrO2nMG1Sef+Slhfvc03HuRZysgY7BHWG07NktDs20qp8GuK9ZLPsU6LR6rGN8GhQ9ao+SVh7TC38fV/VFGNvI5fAKG8hJY2dawpTQu7K6ApwRk7K45cISGvXmzyRxwTL8bk652SRsBA1kOOhOyo1tszalN1N/ZeC09+YORGKmCmuPpocBckV/Vu0ufSdSqj0tB3Rvy2tnsvj7Qgp17fWM3YcRcW3c/1UXSVM0LZTtEwysG0KoyDhtGm/v7PcEStNHEG8HG+MMPLmgqLuNgwUGkHv8AgqZrk+LQ33B5lXK0OIN919/dj+hn+Cj661h07Y9geZWhQq86eH2Ipw4Vsrud0bVBV91Cg1z7h/RZpourfC0T/T5/0g+479EyP3ov3Dzby/RpYXl5pXFcOXPm6UV1U+tM+9+UoSi+qn1qn978pWXHqj6TcfxS/TNEa+CJwMN73Q0fEqPQtUVCx+LC0Ddsm4k8QpTHRLjBIvaOOXko4so2HOxe+84yNwE35pNy/mcq+ojVynHymqY61e/g2mAL+9xRWoyHb1C0C8tpNDtlslxIMAztmC4b7hKK0qwLnOkX3XkeIS8csFdtptjTncP+06x4PPBcqFuRnvC9TpHn+i9h5PaaHqTZKkuYP0TVJ0LpemxwkV5ZbHm0RGCgWuwM2ttoDXXmRmTcdoYOu390KaK4TVczgpk1jREU8kKz2sbWw4bDr4BwcPsO9bliNygayNLRStDRPREl7czTcIfHEXHuROvZA5uy4Ag/A5EHI8Qo1UmmIq30zdt+zN0VBu+1470tSY3RG1meH2Y7LpDjS2SMw57YRguMqjVK3QvbYtraAtNE05x6I+lv3hpETuhXqjepw0e7DzXLhXtm+5LDU1LIrIgwmXC/gnSmnlAwojNRxXA/4+afpDax/gSazAI5oGn1G8l0OMq5Fdc/+fBJJlNqOR5IC69UC6x1S0dan0dVsY9RwLj+HaUmlU2qTHz2mgyiNRoLSCJDgWkb5ERwVb1OafkdMPJ6pcy8zGyYjjCie4h09M7axM4iL23XyMPhKzjXlv0hp302+MmVp2kXESN7SBzOB8/gsx10pO6Rrr9ktgE5GZIM54KbbUyzkBWd1+KtupdYi0CCew7PkqdSxVt1Ld9JHuu/RXn9yLVF/CS/Bp1O0O3kDmV5N0nGLjC8n5KbivBT/mWl7J/E790a1U0NRFqZ1N+Z3Hiojz5ozql9ZZ97yKrwS5I1LqpP2ZbfRlg1gsOxTDqTYLSCQDiBlPKUCZUMTuuyMnIkZX9yuWlQNgTgHD43fqqDayWWiKcde5w96L45yq97DE8ruYVpUcoYYCYWvtdWq/ZqtonZq0SyS6m8wKzRMGHYgi4XqyDVixPvFJh7JgCCBGYEHOUL0Nog1LdXeRssaYZcIe4iHgmZIAaDERMblbBZ3YwAc992CVKTWMeBkmm+oOqaq2V7r6ZzvFWqPJ9yXS1VsrZgVmk3GLTaBhuipcitOyXSn+juiDO/90UZT7iJcQJU0LsH0VotDJxHSF4vGXSbRHiu/MpuItNpDhdJqAzzaQR8EZIvGfcl0mb1OZNkaSA7NEV5+uVY4spz47KQ/V+qRfbrQD9kUh4dRWQgQgmndKilDGg1Kr7mUxicpJ9VozJR4aF5yDrXoQUm7dXSFqY0Yl1VgnfHo8eAQ9tgtVQbVKtXpUgJ269WS4Zk0tm4RvIRyxaNIcKtpcK1UCG3ejp8KbTN+9xvKjW9rrbUNnBLaDfrLhdtDKi07zMuIwG6QvOa6LqEovqymaJ0bVdbKFrc/bstMvY2o4Q55GDg3KntbTWmct0LTKFUEAtvlKtNhY6maeyOj2dgNAAAbgAN0DBBtXmuYH0al76Zx9ppvY4cx8QUM22wo4aLKCkm7NIYbr8sU4XI09C2hs4Jlzkt1UpsYylSYyKOsJANyS9SA7cmXtngvNaJT2NrrQuzeAlsZegxkJsZqujrHBrXk9wlV/VMfQqW50u8Sj+kx1Kjt1N8jf1XRyKBaqU4sFC71Qf5vXpLRNN5YrSkQRIB9orN9cKbTVBG1e2SCSetJFwmBcBhuV+0s84YTON+Yw8VR9bqTWvpwZ6kk8ZM3KbT72XEtortGgCVe/8AT/RlM2lu0CRsuzO5Uqib1oP+nZm0N913ktJLaJqNqlJrwaPT0JSjsn8RXkRpYLqtcUYXv1P7Mw//AHCPYP4gjOqWsINppjYI7WfA8FR0Y1V+s0/vflKzoyfJHeXFtTdKWuzNftOlw9paGxKrVlp9G9xcZJgzmYOHAYfBTQ0XJhtJr42iQ9st2gYMiQDHEX96G6hKTUkczCnGmsRB9Isp6Rpl7etXa5rXX3PAc7ZjC8ZndxVvptaM/wBB4dyz7TIftNgBz6RDqU4OcwyA4DliIV10DpFtps9KsOrtsG00X7DvXbzBkJENoRWWGTmG+6/Lu3rvSTwvTLy2cd4/kJ0NjlOHO4SjTFNI6Cut/wC+5JqmBfcAJ5RiSq90j7aTDiyyg7I2bnVzgb/VpzuvPJSR1Jx0s6s51Ozi4HZdWPYEdoMGL3DCcAd8Qn7BomnT2ixoLndt57To3uN6es9JrGhjGhrQIAF0AYJVW1BjXOdgMTxyAGZJuChzye4tEbS1QgNp046Wp2TiGgXueRuEjmSBmnrFYW0aYptkgSS43uc44ucc3EqNZKZbtVXwKjgLsdhowYOUyTmSp9FpIvQRw2E1hHnzChaQoGW1WXvZN3tsN7mc8xx5os/BMPndcjawCpZEWao1zZF4I+GScBuQxjuhq7JuZUJLeD7y5vfe4d6nbUIeQXEXs3JAakmcQnKTSo6k9DzWL2yZTkwkPeiaRCbI7sU4TmBwSXpRS0GwfpyrsWeq45Mf3ktIb8So9gb0dnpsPqsaDzi9c1iBeaFDKpU2n+5S658XbAS7e+/gl1XhDaSyyv6WtYa6ScJjPeqHrHbdp7br9n+D+b1adNWiHREQJ3X34yL8AqVpoy9vL9U+0pf82Ws7wR6VbgrnqHpcMtLeqey7MblSqTVYdUR9Jbh2X+St8tosKkpwlnwbTS0632T8F1AaTRF8Litc2ZbtKXgzIaKrf+M/D90Z1U0TW+VU+oYvzHsniibXGMkZ1V+s0+/yKqQj8kdFc3U1RlpdGGvmitu+IUStZH0njbEB/Zw7TRB8RB+6VdYUDTFj6SmQO0Osz3hl3iRyKtVKWYvBykL2bklLGCjt0ees8xJvaNwzndKH6oW0ULZWszoayuelo/3QPSMB4taCPdO9Fbe+mNlx2wDf1TBDhG013K48igWntHsfsuNU0tjZqU3GOq5uBJPcslJ03iRenByjk0EibxF8xCi6U0xTowCXOc7s02CXu5D9Tcq7onT1otbPQtYxwjpajrxtRE0mYmRBvgc0e0No1lLaJl9V3bquvc7hOQG4QE5YKbTIvzZWtN9pIp0sRZ2mZ3dK/wBbkLuaOUmiIAAAuECAIw7kl5EHlC40XROO7uXnIjAqQBeoFmb0rxUN1Nv9JuG0cDVdwjsjjOYj1UGqdnGm2559tw9QfZBx34b1JqEDml58hYFlsnLFSGNTFFylAo4JPYE89DhwSH4JbiklEwUQrbZRVYWGRODhi1wva4cQYTOjahe0bUB7CWVAMntx7jcRwIRKUD00/wCT1Rah/SOzTtPBsxTq/dLod9l0+qg4jFILtaAZTxSWEOEjBKaxEkC35GHpsngpKbBEIHENMabiupyL+eKiWx/V2BcXyJ3N9Y/pzKFrAS2QtoOe6rk1uwzjfLnDgTA+6hWlrXBEGccp70QtR2aYGAAu7sEErAOLBMi8kb93xv7lWSdSaiXI4hByAekLJWqO2g2W5ER3nFVvTtgqNe3bbBLSRhv5rSaQ2o5qua6s9LT9w+ZW0qShDC7Cbeu6lXDRT6NldkPJWbUzRlU2lsMPZdu3c0mx0rsM1cdSPrTfdd5FKjH5I1qlR06MmvDDnzXU9grytkLqucEc79dPwjIyEW1V+s0+/wAis2Nof7bvxFFdVa7/AJVS67sTi4+yVSjL5I665tG6Ut9mbzK4XKmi0vk3nxKSajsJKue4cn9A/wCwH0y4mpXa0iQ95Adgbz4YnxO5V0WOrWe1z3NdEbAgBojPZkzzKGWu0llrqPmYqv7xJB+EqyWa1ADaaA5t52r/AFjgT+6yLics6N24tnTjHusCNXKzrPayHvGxUAY4EwC6RskZSJj7yvzWQY7545KhWyzsrmHA3zIPfcDmb/grTo7TFPbbSq1AKjnejaSBN3VbjJNxQU5Z13M2rBraC7Ks4571BfaC5xpsMRHSO9kHIH2zluF+5SLfVLW7NPZNR3YBxBuvIHqjE+CesFlbSp7JlxvLnHFzje5xjecssMk3Dfcr5SXQTZyGgBogNiBlF9ydd1rxCUWC7DJOgjDgiUdYYLaXQaDYIMfzenA6B/OaU4zjdHJc2gboRYBzk4TK8XJYA3LmwvYIyM75yXi0ODmOAIIgg3ggiCCpApfFNdDHNRxaJymB9DtdRJspJIYCaBJvdRw2C44vpzsmcWlhxJRNlSB1j/Mk3bKBeARAe07THHJ2HgRIPAldpuD2hwEHNpxa4Yg8kLbzkJfkda6UnaCbAjC6Ei0VWMaXPIaLhzJwAGZOQQtsLCHK1oa0FzjcLyf8Z8kOc4maj7i6Ib7LRg08byTxKbspdU9JVBbBmnSzH2n5F3DL4pjSNpkHZN+aTUnofShsg6WtENkmP0H7ILYXEunK8g5GcgMxnKFa9aRmiGz1i4N3S2JPkJQfR7zDRJ7Iz4BPtKK+9ja2WuKNR0bSkSq/rtS9LS9w/mUXRLXRiR3obraXdJTvPYOZ3rQqT+J6ytGqyeSbZ6d2KtOpn1pnJ3kVmDajvaPiUe1Prv8AlVOHu9fM+yeKRGXyRtXFq3Qlvszd5XlVG2p/tn8S4rvM5T6KXkxlFdV4+VU78z+UqaNAU5HWd8P2RbVjQFMWmne43nMbjwVGMXyR2lxdU1Sl+mWFoE5rsNk4+KsrNB0x7XilfMtLcfFXODOU+tp/kwfS39et/cf+Yp3Qds2HFpPVeCCMtr1THO5WDTWhqXT1cf6js+JUJuhqW4+JWfOGco6n3qdSkl5RI0QCW7Zvh8QchF0qfbLOHFriL2kBrsbxfeBf/wBJNlsDhSe9oJptIL4EuF2JGLhyXrPa4e1pIa4yQ0kHZjEOjGoc8gBA3qjKEoy2Yckk+PdFk0HftOe8Orkw8HFrPVaOEX8zwRt9aHQRjcPD4Ku06ckPiHiCdxLbxI7oS2aSqitLyDSdAyGwTnMSRzTYzWCnUpvIbLZmDcdx5p9l91+V+CgNrMqFvRuBAkmMScBIxjFThWgExl3mMkyL2Jlk68+d66LjKaoOk35/D90/VKNeQXrR5pzXBUMr2zdP8CQWEKdo8sD21wXSbkzVXamEBe5EcTwb8VDt80iarYLY9K0zgBO22AZcIiIvB4BPWq1spDaqPDRhfiTfcBiSeCh6StTursu2W4mW3mY2Zm9ovUSaissJJyeEQbJrrZKhY2mXPdUa5wa1pJ6pgzGE5Tdnmu2QuqVekrCNk+ip5M3vcRcXHfkLhnMSl0dneGtY0GrOy4RJc28tIyuEiLriOaq1sIuvkzCr1KvTBap0SZbbVAcQcLzxVQ0zpcUqDqkBxwAmJJMASpekbaNmWuGBwIvP7qi6dte0OjBkSHGBuFwPeSgpU/cmsllLjpAbSVufWdtPMnIZDgArNoWzSG8WjLkgFnsActl1e1VpdFTJ2r2NOO8DgtiEeyE1pqnhyA1gs4Df8IDrm30lP3D+Za1S1fpAXA+KqWvOg6XSU+12TnxXqkGoj7C7pyrpb7maAI5qcPpTOAf+UqR8x0r+14/4R/U3QVL5S09bsuz4ckiMXyRtXVzBUZfph15B4rysg0LT4+K4rnBnLfWU/wAmbbV6L6tH6TT5nyKrDtPUvtRyRHVrT9L5TT7WO7geKrQa5I3rmjN0pa7M1oLxQsadp8fAfuvHTbPZd4D91d5I5L6ep/Uz/T4+kVf7jvzKFsD4FRtO6eYbRV6r7qj9288VD+f2+w7xH7qg2snZUaU/bjrsjStRWjYqCLur5FAdatTn0qnyiyt2wJll5cwnFzc3N4YhO6i6wt2akMOLcxuKtL9YR7HxTuEKkEmc/dU68LmTiinWS2dUXkk4i7wzjPFco2oOJAN04bozkItrLpWm6hUcaIlrS4GYcDvmFQ9GaTYagJJbcRu4C/x8FnVLfg9PI+Makoc3H/su1MMME3OAgOF/V3EZqW5jngbNRzCCBcQQe50qvULe3agGACYJ9Ycv5cn/AJ1a0mSM75zKQpNMGUE0GLRaq7L29G+ODmHnMkYZQodLW52FezVKd8bVM9KCeQAcPBM09LNPrc+aQLSMRgcxOCJVsA/Tp7JNo18s7WwGWk//AJqt3OQpv+4QdgMpVn1H9bY2AzZZ9ovIi6FCbXbNzjHOQfe3FS2Vov7ufej99eAXbiRrFWeSBYnth2zNSpTbJ3gM2iRxXH17W+4upU23zsAveCRiHOdEjLq9y4+1C+/PIYJt1tgGIuxgYoXceCVb4FWOxtpyXPfUdM7dR206YjGABduAF67aq5cRBmSeUIZadIYib7jjwmOaCW7TrWCbyZgX+N+WCTylNj1GMdhm11W7QnZlt7XEzs3HeZvwu9rJVq0aRc2sQ8bcBopui4zMuaATOLRvF4UcaSdUI2JdfJjDeJKPaKrAAbTC5wkk3Y5xcrVC3cvuAm5dYoHaVoPNnqVCCx0ZSCQSBLuMH4qr2Wx8Foun7Y35LU6jsBmPaaqVSt7B6rvgrvGFPUSzZ0qlROUl3JNisWFy23Q9GKNP3G+QWK0dMsHqu+H7rXNG6dZ0VPqu7Dd24JtGSyxPq1vPjHCDwaqXr030lP3T5qwjTbNzlSdfdOs6Snc7sHdvKZVkuJT9NoVPqFryC3Z8wj2pn1ke6fJUr59Z7LvAfuj+pen2fKWjZd2XZDdzVWDXJG/eUZuhPXZmsLyFDTlPcfBeV7KOQ9ip4MAJRPVn61S94+RQuEU1YH0qlzPkVmx6o+h1/wCOX6ZpNPuwXS7kksbfmlupXK2cwZVpj6xW/uP/ADFRFM0yPpFb+47zKhqm+p1FL7F+kXHUDCrzb5FWupPBVPUIw2seLPIq2gdWVZp/aYV7/PIEafafk1aT6hWcALS9YR9Frf23fBZq1Kq9S/6buD/Y6y0vaCA4gG6Juzy7yrPQ1b6ahTqMqFji0F0yQTv3hVJxWm6uNBstH+23yQ04Rk9gepU4qCeO4FfoOpQaIPTYSQIcLsm5j+QhFp005ogNnEDLuPitBfRCqWvg6tHm8fAIaltDPIz6FNVJqGRmy6Y2my5wad3GfilWjWDZkzhHec4A37lVNpT9AUgbTR98Kt9PFsuVPTpxTalpBevp0hu09jmSPXBEzwzUWhpKpWJFJpcN+QyEnAclfalkbMYpAsrQLgrCsoJmZnPcy2vaqjXvBvMlvKDCiVnufE5YBENKs9NV993mVF2F7CT0bNOxhpli1LsktqEe0PJW2lZOXgguoNLqVffH5VayzFWqf2mfcpQquKAutNGLLU5DLiFnMLS9aG/Ra0XXDzCzQpVXqaPpv8b/AGelato6eip+4zyCygrWdHN9FT91nkFNHqwPU38Y/wCR9zjmqPr2fS0/cPmrwGzmqVr8yKtP3D5plT7SpYNe8v8AJVUc1N+tN91/kgcI3qd9ab7r/JIj9yNi4/il+maEB/MV5KDeK6rRze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6561" y="1563755"/>
            <a:ext cx="4611560" cy="38429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6865445" y="5667453"/>
            <a:ext cx="4582676" cy="830997"/>
          </a:xfrm>
          <a:prstGeom prst="rect">
            <a:avLst/>
          </a:prstGeom>
          <a:noFill/>
        </p:spPr>
        <p:txBody>
          <a:bodyPr wrap="square" rtlCol="0">
            <a:spAutoFit/>
          </a:bodyPr>
          <a:lstStyle/>
          <a:p>
            <a:pPr algn="ctr"/>
            <a:r>
              <a:rPr lang="en-US" sz="2400" b="1" dirty="0">
                <a:solidFill>
                  <a:srgbClr val="17375E"/>
                </a:solidFill>
              </a:rPr>
              <a:t>Dividing the pie so that everybody gets something</a:t>
            </a:r>
            <a:endParaRPr lang="en-GB" sz="2400" b="1" dirty="0">
              <a:solidFill>
                <a:srgbClr val="17375E"/>
              </a:solidFill>
            </a:endParaRPr>
          </a:p>
        </p:txBody>
      </p:sp>
    </p:spTree>
    <p:extLst>
      <p:ext uri="{BB962C8B-B14F-4D97-AF65-F5344CB8AC3E}">
        <p14:creationId xmlns:p14="http://schemas.microsoft.com/office/powerpoint/2010/main" val="2267400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Separate the people from the problem</a:t>
            </a:r>
          </a:p>
          <a:p>
            <a:r>
              <a:rPr lang="en-US" dirty="0"/>
              <a:t>Concentrate on interests and not on positions</a:t>
            </a:r>
          </a:p>
          <a:p>
            <a:r>
              <a:rPr lang="en-US" dirty="0"/>
              <a:t>Develop options that benefit both sides</a:t>
            </a:r>
          </a:p>
          <a:p>
            <a:r>
              <a:rPr lang="en-US" dirty="0"/>
              <a:t>Use objective criteria for evaluating the options</a:t>
            </a:r>
          </a:p>
        </p:txBody>
      </p:sp>
      <p:sp>
        <p:nvSpPr>
          <p:cNvPr id="18436" name="Title 4"/>
          <p:cNvSpPr>
            <a:spLocks noGrp="1"/>
          </p:cNvSpPr>
          <p:nvPr>
            <p:ph type="title"/>
          </p:nvPr>
        </p:nvSpPr>
        <p:spPr>
          <a:noFill/>
        </p:spPr>
        <p:txBody>
          <a:bodyPr>
            <a:normAutofit/>
          </a:bodyPr>
          <a:lstStyle/>
          <a:p>
            <a:pPr eaLnBrk="1" hangingPunct="1"/>
            <a:r>
              <a:rPr lang="en-US" dirty="0"/>
              <a:t>Principles of Consensual Negotiations</a:t>
            </a:r>
          </a:p>
        </p:txBody>
      </p:sp>
      <p:pic>
        <p:nvPicPr>
          <p:cNvPr id="6" name="Picture 2" descr="C:\Users\pham thanh nam\Documents\SNV\Capacity building\LUP and CC\Jan 2014\Pic\businessman-and-transparency-sheet-blank.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704215" y="4185138"/>
            <a:ext cx="3487785" cy="26728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57761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noFill/>
        </p:spPr>
        <p:txBody>
          <a:bodyPr>
            <a:normAutofit/>
          </a:bodyPr>
          <a:lstStyle/>
          <a:p>
            <a:r>
              <a:rPr lang="en-US" dirty="0"/>
              <a:t>Principles of Consensual Negotiations</a:t>
            </a:r>
          </a:p>
        </p:txBody>
      </p:sp>
      <p:sp>
        <p:nvSpPr>
          <p:cNvPr id="8195" name="Content Placeholder 8"/>
          <p:cNvSpPr>
            <a:spLocks noGrp="1"/>
          </p:cNvSpPr>
          <p:nvPr>
            <p:ph idx="4294967295"/>
          </p:nvPr>
        </p:nvSpPr>
        <p:spPr>
          <a:xfrm>
            <a:off x="2474913" y="4079265"/>
            <a:ext cx="2020888" cy="2057400"/>
          </a:xfrm>
        </p:spPr>
        <p:txBody>
          <a:bodyPr wrap="square">
            <a:spAutoFit/>
          </a:bodyPr>
          <a:lstStyle/>
          <a:p>
            <a:pPr>
              <a:spcAft>
                <a:spcPts val="600"/>
              </a:spcAft>
            </a:pPr>
            <a:r>
              <a:rPr lang="en-US" sz="2400" dirty="0">
                <a:solidFill>
                  <a:srgbClr val="17375E"/>
                </a:solidFill>
              </a:rPr>
              <a:t>Positions</a:t>
            </a:r>
            <a:endParaRPr lang="en-GB" sz="2400" dirty="0">
              <a:solidFill>
                <a:srgbClr val="17375E"/>
              </a:solidFill>
            </a:endParaRPr>
          </a:p>
          <a:p>
            <a:pPr>
              <a:spcAft>
                <a:spcPts val="600"/>
              </a:spcAft>
            </a:pPr>
            <a:r>
              <a:rPr lang="en-GB" sz="2400" dirty="0">
                <a:solidFill>
                  <a:srgbClr val="17375E"/>
                </a:solidFill>
              </a:rPr>
              <a:t>Interests</a:t>
            </a:r>
          </a:p>
          <a:p>
            <a:pPr>
              <a:spcAft>
                <a:spcPts val="600"/>
              </a:spcAft>
            </a:pPr>
            <a:r>
              <a:rPr lang="en-GB" sz="2400" dirty="0">
                <a:solidFill>
                  <a:srgbClr val="17375E"/>
                </a:solidFill>
              </a:rPr>
              <a:t>Needs</a:t>
            </a:r>
          </a:p>
          <a:p>
            <a:pPr marL="0" indent="0">
              <a:spcAft>
                <a:spcPts val="600"/>
              </a:spcAft>
              <a:buNone/>
            </a:pPr>
            <a:endParaRPr lang="en-GB" sz="2400" dirty="0">
              <a:solidFill>
                <a:srgbClr val="17375E"/>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1" y="2652709"/>
            <a:ext cx="5514975" cy="408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2079837" y="1561832"/>
            <a:ext cx="8025621" cy="898707"/>
          </a:xfrm>
          <a:prstGeom prst="rect">
            <a:avLst/>
          </a:prstGeom>
        </p:spPr>
        <p:txBody>
          <a:bodyPr wrap="square">
            <a:spAutoFit/>
          </a:bodyPr>
          <a:lstStyle/>
          <a:p>
            <a:pPr>
              <a:lnSpc>
                <a:spcPct val="110000"/>
              </a:lnSpc>
              <a:spcBef>
                <a:spcPts val="300"/>
              </a:spcBef>
              <a:spcAft>
                <a:spcPts val="300"/>
              </a:spcAft>
            </a:pPr>
            <a:r>
              <a:rPr lang="en-US" sz="2400" dirty="0"/>
              <a:t>Stakeholders will reach agreement if they believe their underlying interests  are to be achieved, addressed or satisfied.</a:t>
            </a:r>
          </a:p>
        </p:txBody>
      </p:sp>
    </p:spTree>
    <p:extLst>
      <p:ext uri="{BB962C8B-B14F-4D97-AF65-F5344CB8AC3E}">
        <p14:creationId xmlns:p14="http://schemas.microsoft.com/office/powerpoint/2010/main" val="1425332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4"/>
          <p:cNvSpPr>
            <a:spLocks noGrp="1"/>
          </p:cNvSpPr>
          <p:nvPr>
            <p:ph type="title"/>
          </p:nvPr>
        </p:nvSpPr>
        <p:spPr/>
        <p:txBody>
          <a:bodyPr/>
          <a:lstStyle/>
          <a:p>
            <a:r>
              <a:rPr lang="en-US"/>
              <a:t>Positions and Interests</a:t>
            </a:r>
            <a:endParaRPr lang="en-US" dirty="0"/>
          </a:p>
        </p:txBody>
      </p:sp>
      <p:grpSp>
        <p:nvGrpSpPr>
          <p:cNvPr id="25" name="Group 24"/>
          <p:cNvGrpSpPr/>
          <p:nvPr/>
        </p:nvGrpSpPr>
        <p:grpSpPr>
          <a:xfrm>
            <a:off x="1981200" y="1520820"/>
            <a:ext cx="8458200" cy="3652838"/>
            <a:chOff x="457200" y="1600200"/>
            <a:chExt cx="8458200" cy="3652838"/>
          </a:xfrm>
        </p:grpSpPr>
        <p:grpSp>
          <p:nvGrpSpPr>
            <p:cNvPr id="26" name="Group 5"/>
            <p:cNvGrpSpPr>
              <a:grpSpLocks/>
            </p:cNvGrpSpPr>
            <p:nvPr/>
          </p:nvGrpSpPr>
          <p:grpSpPr bwMode="auto">
            <a:xfrm>
              <a:off x="2751138" y="1600200"/>
              <a:ext cx="3870325" cy="519113"/>
              <a:chOff x="1733" y="1443"/>
              <a:chExt cx="2438" cy="327"/>
            </a:xfrm>
          </p:grpSpPr>
          <p:sp>
            <p:nvSpPr>
              <p:cNvPr id="39" name="Text Box 6"/>
              <p:cNvSpPr txBox="1">
                <a:spLocks noChangeArrowheads="1"/>
              </p:cNvSpPr>
              <p:nvPr/>
            </p:nvSpPr>
            <p:spPr bwMode="auto">
              <a:xfrm>
                <a:off x="1733" y="1443"/>
                <a:ext cx="1051" cy="327"/>
              </a:xfrm>
              <a:prstGeom prst="rect">
                <a:avLst/>
              </a:prstGeom>
              <a:noFill/>
              <a:ln w="9525">
                <a:noFill/>
                <a:miter lim="800000"/>
                <a:headEnd/>
                <a:tailEnd/>
              </a:ln>
            </p:spPr>
            <p:txBody>
              <a:bodyPr>
                <a:spAutoFit/>
              </a:bodyPr>
              <a:lstStyle/>
              <a:p>
                <a:pPr>
                  <a:spcBef>
                    <a:spcPct val="50000"/>
                  </a:spcBef>
                </a:pPr>
                <a:r>
                  <a:rPr lang="en-US" sz="2800">
                    <a:solidFill>
                      <a:srgbClr val="FF201B"/>
                    </a:solidFill>
                    <a:latin typeface="Calibri" pitchFamily="34" charset="0"/>
                  </a:rPr>
                  <a:t>Position</a:t>
                </a:r>
                <a:endParaRPr lang="en-GB" sz="2800">
                  <a:solidFill>
                    <a:srgbClr val="FF201B"/>
                  </a:solidFill>
                  <a:latin typeface="Calibri" pitchFamily="34" charset="0"/>
                </a:endParaRPr>
              </a:p>
            </p:txBody>
          </p:sp>
          <p:sp>
            <p:nvSpPr>
              <p:cNvPr id="40" name="Text Box 7"/>
              <p:cNvSpPr txBox="1">
                <a:spLocks noChangeArrowheads="1"/>
              </p:cNvSpPr>
              <p:nvPr/>
            </p:nvSpPr>
            <p:spPr bwMode="auto">
              <a:xfrm>
                <a:off x="3215" y="1443"/>
                <a:ext cx="956" cy="327"/>
              </a:xfrm>
              <a:prstGeom prst="rect">
                <a:avLst/>
              </a:prstGeom>
              <a:noFill/>
              <a:ln w="9525">
                <a:noFill/>
                <a:miter lim="800000"/>
                <a:headEnd/>
                <a:tailEnd/>
              </a:ln>
            </p:spPr>
            <p:txBody>
              <a:bodyPr>
                <a:spAutoFit/>
              </a:bodyPr>
              <a:lstStyle/>
              <a:p>
                <a:pPr>
                  <a:spcBef>
                    <a:spcPct val="50000"/>
                  </a:spcBef>
                </a:pPr>
                <a:r>
                  <a:rPr lang="en-US" sz="2800">
                    <a:solidFill>
                      <a:srgbClr val="FF201B"/>
                    </a:solidFill>
                    <a:latin typeface="Calibri" pitchFamily="34" charset="0"/>
                  </a:rPr>
                  <a:t>Position</a:t>
                </a:r>
                <a:endParaRPr lang="en-GB" sz="2800">
                  <a:solidFill>
                    <a:srgbClr val="FF201B"/>
                  </a:solidFill>
                  <a:latin typeface="Calibri" pitchFamily="34" charset="0"/>
                </a:endParaRPr>
              </a:p>
            </p:txBody>
          </p:sp>
        </p:grpSp>
        <p:grpSp>
          <p:nvGrpSpPr>
            <p:cNvPr id="27" name="Group 8"/>
            <p:cNvGrpSpPr>
              <a:grpSpLocks/>
            </p:cNvGrpSpPr>
            <p:nvPr/>
          </p:nvGrpSpPr>
          <p:grpSpPr bwMode="auto">
            <a:xfrm>
              <a:off x="1460500" y="2206625"/>
              <a:ext cx="6527800" cy="2947988"/>
              <a:chOff x="920" y="1825"/>
              <a:chExt cx="4112" cy="1857"/>
            </a:xfrm>
          </p:grpSpPr>
          <p:sp>
            <p:nvSpPr>
              <p:cNvPr id="35" name="Line 9"/>
              <p:cNvSpPr>
                <a:spLocks noChangeShapeType="1"/>
              </p:cNvSpPr>
              <p:nvPr/>
            </p:nvSpPr>
            <p:spPr bwMode="auto">
              <a:xfrm>
                <a:off x="2211" y="1825"/>
                <a:ext cx="0" cy="1052"/>
              </a:xfrm>
              <a:prstGeom prst="line">
                <a:avLst/>
              </a:prstGeom>
              <a:noFill/>
              <a:ln w="38100">
                <a:solidFill>
                  <a:schemeClr val="tx1"/>
                </a:solidFill>
                <a:round/>
                <a:headEnd/>
                <a:tailEnd type="triangle" w="lg" len="lg"/>
              </a:ln>
            </p:spPr>
            <p:txBody>
              <a:bodyPr/>
              <a:lstStyle/>
              <a:p>
                <a:endParaRPr lang="en-US"/>
              </a:p>
            </p:txBody>
          </p:sp>
          <p:sp>
            <p:nvSpPr>
              <p:cNvPr id="36" name="Line 10"/>
              <p:cNvSpPr>
                <a:spLocks noChangeShapeType="1"/>
              </p:cNvSpPr>
              <p:nvPr/>
            </p:nvSpPr>
            <p:spPr bwMode="auto">
              <a:xfrm>
                <a:off x="3693" y="1825"/>
                <a:ext cx="0" cy="1052"/>
              </a:xfrm>
              <a:prstGeom prst="line">
                <a:avLst/>
              </a:prstGeom>
              <a:noFill/>
              <a:ln w="38100">
                <a:solidFill>
                  <a:srgbClr val="993366"/>
                </a:solidFill>
                <a:round/>
                <a:headEnd/>
                <a:tailEnd type="triangle" w="lg" len="lg"/>
              </a:ln>
            </p:spPr>
            <p:txBody>
              <a:bodyPr/>
              <a:lstStyle/>
              <a:p>
                <a:endParaRPr lang="en-US"/>
              </a:p>
            </p:txBody>
          </p:sp>
          <p:sp>
            <p:nvSpPr>
              <p:cNvPr id="37" name="Text Box 11"/>
              <p:cNvSpPr txBox="1">
                <a:spLocks noChangeArrowheads="1"/>
              </p:cNvSpPr>
              <p:nvPr/>
            </p:nvSpPr>
            <p:spPr bwMode="auto">
              <a:xfrm>
                <a:off x="920" y="3307"/>
                <a:ext cx="1865" cy="327"/>
              </a:xfrm>
              <a:prstGeom prst="rect">
                <a:avLst/>
              </a:prstGeom>
              <a:noFill/>
              <a:ln w="9525">
                <a:noFill/>
                <a:miter lim="800000"/>
                <a:headEnd/>
                <a:tailEnd/>
              </a:ln>
            </p:spPr>
            <p:txBody>
              <a:bodyPr>
                <a:spAutoFit/>
              </a:bodyPr>
              <a:lstStyle/>
              <a:p>
                <a:pPr algn="ctr">
                  <a:spcBef>
                    <a:spcPct val="50000"/>
                  </a:spcBef>
                </a:pPr>
                <a:r>
                  <a:rPr lang="en-US" sz="2800">
                    <a:solidFill>
                      <a:srgbClr val="0EB41A"/>
                    </a:solidFill>
                    <a:latin typeface="Calibri" pitchFamily="34" charset="0"/>
                  </a:rPr>
                  <a:t>Interests</a:t>
                </a:r>
                <a:endParaRPr lang="en-GB" sz="2800">
                  <a:solidFill>
                    <a:srgbClr val="0EB41A"/>
                  </a:solidFill>
                  <a:latin typeface="Calibri" pitchFamily="34" charset="0"/>
                </a:endParaRPr>
              </a:p>
            </p:txBody>
          </p:sp>
          <p:sp>
            <p:nvSpPr>
              <p:cNvPr id="38" name="Text Box 12"/>
              <p:cNvSpPr txBox="1">
                <a:spLocks noChangeArrowheads="1"/>
              </p:cNvSpPr>
              <p:nvPr/>
            </p:nvSpPr>
            <p:spPr bwMode="auto">
              <a:xfrm>
                <a:off x="3167" y="3355"/>
                <a:ext cx="1865" cy="327"/>
              </a:xfrm>
              <a:prstGeom prst="rect">
                <a:avLst/>
              </a:prstGeom>
              <a:noFill/>
              <a:ln w="9525">
                <a:noFill/>
                <a:miter lim="800000"/>
                <a:headEnd/>
                <a:tailEnd/>
              </a:ln>
            </p:spPr>
            <p:txBody>
              <a:bodyPr>
                <a:spAutoFit/>
              </a:bodyPr>
              <a:lstStyle/>
              <a:p>
                <a:pPr algn="ctr">
                  <a:spcBef>
                    <a:spcPct val="50000"/>
                  </a:spcBef>
                </a:pPr>
                <a:r>
                  <a:rPr lang="en-US" sz="2800">
                    <a:solidFill>
                      <a:srgbClr val="0EB41A"/>
                    </a:solidFill>
                    <a:latin typeface="Calibri" pitchFamily="34" charset="0"/>
                  </a:rPr>
                  <a:t>Interests</a:t>
                </a:r>
                <a:endParaRPr lang="en-GB" sz="2800">
                  <a:solidFill>
                    <a:srgbClr val="0EB41A"/>
                  </a:solidFill>
                  <a:latin typeface="Calibri" pitchFamily="34" charset="0"/>
                </a:endParaRPr>
              </a:p>
            </p:txBody>
          </p:sp>
        </p:grpSp>
        <p:sp>
          <p:nvSpPr>
            <p:cNvPr id="28" name="AutoShape 14"/>
            <p:cNvSpPr>
              <a:spLocks noChangeArrowheads="1"/>
            </p:cNvSpPr>
            <p:nvPr/>
          </p:nvSpPr>
          <p:spPr bwMode="auto">
            <a:xfrm>
              <a:off x="3732213" y="3810000"/>
              <a:ext cx="1897062" cy="1443038"/>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GB" sz="2400" b="1" dirty="0">
                  <a:solidFill>
                    <a:schemeClr val="bg1"/>
                  </a:solidFill>
                  <a:latin typeface="Calibri"/>
                  <a:cs typeface="Calibri"/>
                </a:rPr>
                <a:t>Mutual</a:t>
              </a:r>
            </a:p>
            <a:p>
              <a:pPr algn="ctr"/>
              <a:r>
                <a:rPr lang="en-GB" sz="2400" b="1" dirty="0">
                  <a:solidFill>
                    <a:schemeClr val="bg1"/>
                  </a:solidFill>
                  <a:latin typeface="Calibri"/>
                  <a:cs typeface="Calibri"/>
                </a:rPr>
                <a:t> interests</a:t>
              </a:r>
            </a:p>
          </p:txBody>
        </p:sp>
        <p:grpSp>
          <p:nvGrpSpPr>
            <p:cNvPr id="29" name="Group 16"/>
            <p:cNvGrpSpPr>
              <a:grpSpLocks/>
            </p:cNvGrpSpPr>
            <p:nvPr/>
          </p:nvGrpSpPr>
          <p:grpSpPr bwMode="auto">
            <a:xfrm>
              <a:off x="457200" y="2055813"/>
              <a:ext cx="5176838" cy="3187700"/>
              <a:chOff x="288" y="1730"/>
              <a:chExt cx="3261" cy="2008"/>
            </a:xfrm>
          </p:grpSpPr>
          <p:sp>
            <p:nvSpPr>
              <p:cNvPr id="33" name="AutoShape 17"/>
              <p:cNvSpPr>
                <a:spLocks noChangeArrowheads="1"/>
              </p:cNvSpPr>
              <p:nvPr/>
            </p:nvSpPr>
            <p:spPr bwMode="auto">
              <a:xfrm>
                <a:off x="872" y="1730"/>
                <a:ext cx="2677" cy="2008"/>
              </a:xfrm>
              <a:prstGeom prst="triangle">
                <a:avLst>
                  <a:gd name="adj" fmla="val 50000"/>
                </a:avLst>
              </a:prstGeom>
              <a:noFill/>
              <a:ln w="9525">
                <a:solidFill>
                  <a:schemeClr val="tx1"/>
                </a:solidFill>
                <a:miter lim="800000"/>
                <a:headEnd/>
                <a:tailEnd/>
              </a:ln>
            </p:spPr>
            <p:txBody>
              <a:bodyPr wrap="none" anchor="ctr"/>
              <a:lstStyle/>
              <a:p>
                <a:endParaRPr lang="en-GB">
                  <a:latin typeface="Calibri" pitchFamily="34" charset="0"/>
                </a:endParaRPr>
              </a:p>
            </p:txBody>
          </p:sp>
          <p:sp>
            <p:nvSpPr>
              <p:cNvPr id="34" name="Text Box 18"/>
              <p:cNvSpPr txBox="1">
                <a:spLocks noChangeArrowheads="1"/>
              </p:cNvSpPr>
              <p:nvPr/>
            </p:nvSpPr>
            <p:spPr bwMode="auto">
              <a:xfrm>
                <a:off x="288" y="2303"/>
                <a:ext cx="1253" cy="291"/>
              </a:xfrm>
              <a:prstGeom prst="rect">
                <a:avLst/>
              </a:prstGeom>
              <a:noFill/>
              <a:ln w="9525">
                <a:noFill/>
                <a:miter lim="800000"/>
                <a:headEnd/>
                <a:tailEnd/>
              </a:ln>
            </p:spPr>
            <p:txBody>
              <a:bodyPr>
                <a:spAutoFit/>
              </a:bodyPr>
              <a:lstStyle/>
              <a:p>
                <a:pPr>
                  <a:spcBef>
                    <a:spcPct val="50000"/>
                  </a:spcBef>
                </a:pPr>
                <a:r>
                  <a:rPr lang="en-US" sz="2400">
                    <a:solidFill>
                      <a:schemeClr val="tx2"/>
                    </a:solidFill>
                    <a:latin typeface="Calibri" pitchFamily="34" charset="0"/>
                  </a:rPr>
                  <a:t>Stakeholder A</a:t>
                </a:r>
                <a:endParaRPr lang="en-GB" sz="2400">
                  <a:solidFill>
                    <a:schemeClr val="tx2"/>
                  </a:solidFill>
                  <a:latin typeface="Calibri" pitchFamily="34" charset="0"/>
                </a:endParaRPr>
              </a:p>
            </p:txBody>
          </p:sp>
        </p:grpSp>
        <p:grpSp>
          <p:nvGrpSpPr>
            <p:cNvPr id="30" name="Group 19"/>
            <p:cNvGrpSpPr>
              <a:grpSpLocks/>
            </p:cNvGrpSpPr>
            <p:nvPr/>
          </p:nvGrpSpPr>
          <p:grpSpPr bwMode="auto">
            <a:xfrm>
              <a:off x="3736975" y="2055813"/>
              <a:ext cx="5178425" cy="3187700"/>
              <a:chOff x="2354" y="1730"/>
              <a:chExt cx="3262" cy="2008"/>
            </a:xfrm>
          </p:grpSpPr>
          <p:sp>
            <p:nvSpPr>
              <p:cNvPr id="31" name="AutoShape 20"/>
              <p:cNvSpPr>
                <a:spLocks noChangeArrowheads="1"/>
              </p:cNvSpPr>
              <p:nvPr/>
            </p:nvSpPr>
            <p:spPr bwMode="auto">
              <a:xfrm>
                <a:off x="2354" y="1730"/>
                <a:ext cx="2677" cy="2008"/>
              </a:xfrm>
              <a:prstGeom prst="triangle">
                <a:avLst>
                  <a:gd name="adj" fmla="val 50000"/>
                </a:avLst>
              </a:prstGeom>
              <a:noFill/>
              <a:ln w="9525">
                <a:solidFill>
                  <a:srgbClr val="993366"/>
                </a:solidFill>
                <a:miter lim="800000"/>
                <a:headEnd/>
                <a:tailEnd/>
              </a:ln>
            </p:spPr>
            <p:txBody>
              <a:bodyPr wrap="none" anchor="ctr"/>
              <a:lstStyle/>
              <a:p>
                <a:endParaRPr lang="en-GB">
                  <a:latin typeface="Calibri" pitchFamily="34" charset="0"/>
                </a:endParaRPr>
              </a:p>
            </p:txBody>
          </p:sp>
          <p:sp>
            <p:nvSpPr>
              <p:cNvPr id="32" name="Text Box 21"/>
              <p:cNvSpPr txBox="1">
                <a:spLocks noChangeArrowheads="1"/>
              </p:cNvSpPr>
              <p:nvPr/>
            </p:nvSpPr>
            <p:spPr bwMode="auto">
              <a:xfrm>
                <a:off x="4314" y="2303"/>
                <a:ext cx="1302" cy="291"/>
              </a:xfrm>
              <a:prstGeom prst="rect">
                <a:avLst/>
              </a:prstGeom>
              <a:noFill/>
              <a:ln w="9525">
                <a:noFill/>
                <a:miter lim="800000"/>
                <a:headEnd/>
                <a:tailEnd/>
              </a:ln>
            </p:spPr>
            <p:txBody>
              <a:bodyPr>
                <a:spAutoFit/>
              </a:bodyPr>
              <a:lstStyle/>
              <a:p>
                <a:pPr algn="r">
                  <a:spcBef>
                    <a:spcPct val="50000"/>
                  </a:spcBef>
                </a:pPr>
                <a:r>
                  <a:rPr lang="en-US" sz="2400">
                    <a:solidFill>
                      <a:srgbClr val="733C86"/>
                    </a:solidFill>
                    <a:latin typeface="Calibri" pitchFamily="34" charset="0"/>
                  </a:rPr>
                  <a:t>Stakeholder B</a:t>
                </a:r>
                <a:endParaRPr lang="en-GB" sz="2400">
                  <a:solidFill>
                    <a:srgbClr val="733C86"/>
                  </a:solidFill>
                  <a:latin typeface="Calibri" pitchFamily="34" charset="0"/>
                </a:endParaRPr>
              </a:p>
            </p:txBody>
          </p:sp>
        </p:grpSp>
      </p:grpSp>
      <p:pic>
        <p:nvPicPr>
          <p:cNvPr id="41" name="Picture 2" descr="https://encrypted-tbn1.gstatic.com/images?q=tbn:ANd9GcRQuicHmkW2XOb9L5tH3EPCdIcwXO6ulgqsnysNrcLZqagh58QyJI3CT_UX"/>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0876" y="5257154"/>
            <a:ext cx="2366725" cy="15214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908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25000"/>
              </a:lnSpc>
              <a:spcAft>
                <a:spcPts val="600"/>
              </a:spcAft>
            </a:pPr>
            <a:r>
              <a:rPr lang="en-US" dirty="0"/>
              <a:t>The intractable nature of some environmental conflicts</a:t>
            </a:r>
          </a:p>
          <a:p>
            <a:pPr>
              <a:lnSpc>
                <a:spcPct val="125000"/>
              </a:lnSpc>
              <a:spcAft>
                <a:spcPts val="600"/>
              </a:spcAft>
            </a:pPr>
            <a:r>
              <a:rPr lang="en-US" dirty="0"/>
              <a:t>Major differences in power among stakeholders</a:t>
            </a:r>
          </a:p>
          <a:p>
            <a:pPr>
              <a:lnSpc>
                <a:spcPct val="125000"/>
              </a:lnSpc>
              <a:spcAft>
                <a:spcPts val="600"/>
              </a:spcAft>
            </a:pPr>
            <a:r>
              <a:rPr lang="en-US" dirty="0"/>
              <a:t>Protracted, deep-rooted structural issues</a:t>
            </a:r>
          </a:p>
          <a:p>
            <a:pPr marL="0" indent="0">
              <a:lnSpc>
                <a:spcPct val="125000"/>
              </a:lnSpc>
              <a:spcAft>
                <a:spcPts val="600"/>
              </a:spcAft>
              <a:buNone/>
            </a:pPr>
            <a:endParaRPr lang="en-US" dirty="0"/>
          </a:p>
        </p:txBody>
      </p:sp>
      <p:sp>
        <p:nvSpPr>
          <p:cNvPr id="5" name="Title 4"/>
          <p:cNvSpPr>
            <a:spLocks noGrp="1"/>
          </p:cNvSpPr>
          <p:nvPr>
            <p:ph type="title"/>
          </p:nvPr>
        </p:nvSpPr>
        <p:spPr>
          <a:noFill/>
        </p:spPr>
        <p:txBody>
          <a:bodyPr rtlCol="0">
            <a:noAutofit/>
          </a:bodyPr>
          <a:lstStyle/>
          <a:p>
            <a:pPr>
              <a:defRPr/>
            </a:pPr>
            <a:r>
              <a:rPr lang="en-US" sz="3000" dirty="0"/>
              <a:t>When Consensual Negotiations Won’t Work</a:t>
            </a:r>
          </a:p>
        </p:txBody>
      </p:sp>
    </p:spTree>
    <p:extLst>
      <p:ext uri="{BB962C8B-B14F-4D97-AF65-F5344CB8AC3E}">
        <p14:creationId xmlns:p14="http://schemas.microsoft.com/office/powerpoint/2010/main" val="1912891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lnSpc>
                <a:spcPct val="125000"/>
              </a:lnSpc>
              <a:spcAft>
                <a:spcPts val="600"/>
              </a:spcAft>
            </a:pPr>
            <a:r>
              <a:rPr lang="en-US" dirty="0"/>
              <a:t>The ability to get what one wants. </a:t>
            </a:r>
          </a:p>
          <a:p>
            <a:pPr>
              <a:lnSpc>
                <a:spcPct val="125000"/>
              </a:lnSpc>
              <a:spcAft>
                <a:spcPts val="600"/>
              </a:spcAft>
            </a:pPr>
            <a:r>
              <a:rPr lang="en-US" dirty="0"/>
              <a:t>This can occur through:</a:t>
            </a:r>
          </a:p>
          <a:p>
            <a:pPr lvl="1">
              <a:lnSpc>
                <a:spcPct val="125000"/>
              </a:lnSpc>
              <a:spcAft>
                <a:spcPts val="600"/>
              </a:spcAft>
            </a:pPr>
            <a:r>
              <a:rPr lang="en-US" dirty="0"/>
              <a:t>Force (sometimes referred to as “power over”) or</a:t>
            </a:r>
          </a:p>
          <a:p>
            <a:pPr lvl="1">
              <a:lnSpc>
                <a:spcPct val="125000"/>
              </a:lnSpc>
              <a:spcAft>
                <a:spcPts val="600"/>
              </a:spcAft>
            </a:pPr>
            <a:r>
              <a:rPr lang="en-US" dirty="0"/>
              <a:t>Cooperation (referred to as “power with” or exchange power)</a:t>
            </a:r>
          </a:p>
          <a:p>
            <a:pPr>
              <a:lnSpc>
                <a:spcPct val="125000"/>
              </a:lnSpc>
              <a:spcAft>
                <a:spcPts val="600"/>
              </a:spcAft>
            </a:pPr>
            <a:endParaRPr lang="en-US" dirty="0"/>
          </a:p>
        </p:txBody>
      </p:sp>
      <p:sp>
        <p:nvSpPr>
          <p:cNvPr id="2" name="Title 1"/>
          <p:cNvSpPr>
            <a:spLocks noGrp="1"/>
          </p:cNvSpPr>
          <p:nvPr>
            <p:ph type="title"/>
          </p:nvPr>
        </p:nvSpPr>
        <p:spPr>
          <a:noFill/>
        </p:spPr>
        <p:txBody>
          <a:bodyPr>
            <a:normAutofit/>
          </a:bodyPr>
          <a:lstStyle/>
          <a:p>
            <a:r>
              <a:rPr lang="en-US" dirty="0"/>
              <a:t>Power </a:t>
            </a:r>
            <a:endParaRPr lang="en-GB" dirty="0"/>
          </a:p>
        </p:txBody>
      </p:sp>
    </p:spTree>
    <p:extLst>
      <p:ext uri="{BB962C8B-B14F-4D97-AF65-F5344CB8AC3E}">
        <p14:creationId xmlns:p14="http://schemas.microsoft.com/office/powerpoint/2010/main" val="365546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84376" y="1080001"/>
            <a:ext cx="8520074" cy="5585276"/>
            <a:chOff x="2761912" y="1196142"/>
            <a:chExt cx="6005962" cy="5440812"/>
          </a:xfrm>
        </p:grpSpPr>
        <p:sp>
          <p:nvSpPr>
            <p:cNvPr id="5" name="Freeform 4"/>
            <p:cNvSpPr/>
            <p:nvPr/>
          </p:nvSpPr>
          <p:spPr>
            <a:xfrm>
              <a:off x="5031742" y="3258776"/>
              <a:ext cx="1436595" cy="1436595"/>
            </a:xfrm>
            <a:custGeom>
              <a:avLst/>
              <a:gdLst>
                <a:gd name="connsiteX0" fmla="*/ 0 w 1436595"/>
                <a:gd name="connsiteY0" fmla="*/ 718298 h 1436595"/>
                <a:gd name="connsiteX1" fmla="*/ 718298 w 1436595"/>
                <a:gd name="connsiteY1" fmla="*/ 0 h 1436595"/>
                <a:gd name="connsiteX2" fmla="*/ 1436596 w 1436595"/>
                <a:gd name="connsiteY2" fmla="*/ 718298 h 1436595"/>
                <a:gd name="connsiteX3" fmla="*/ 718298 w 1436595"/>
                <a:gd name="connsiteY3" fmla="*/ 1436596 h 1436595"/>
                <a:gd name="connsiteX4" fmla="*/ 0 w 1436595"/>
                <a:gd name="connsiteY4" fmla="*/ 718298 h 143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595" h="1436595">
                  <a:moveTo>
                    <a:pt x="0" y="718298"/>
                  </a:moveTo>
                  <a:cubicBezTo>
                    <a:pt x="0" y="321593"/>
                    <a:pt x="321593" y="0"/>
                    <a:pt x="718298" y="0"/>
                  </a:cubicBezTo>
                  <a:cubicBezTo>
                    <a:pt x="1115003" y="0"/>
                    <a:pt x="1436596" y="321593"/>
                    <a:pt x="1436596" y="718298"/>
                  </a:cubicBezTo>
                  <a:cubicBezTo>
                    <a:pt x="1436596" y="1115003"/>
                    <a:pt x="1115003" y="1436596"/>
                    <a:pt x="718298" y="1436596"/>
                  </a:cubicBezTo>
                  <a:cubicBezTo>
                    <a:pt x="321593" y="1436596"/>
                    <a:pt x="0" y="1115003"/>
                    <a:pt x="0" y="71829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084" tIns="223084" rIns="223084" bIns="223084" numCol="1" spcCol="1270" anchor="ctr" anchorCtr="0">
              <a:noAutofit/>
            </a:bodyPr>
            <a:lstStyle/>
            <a:p>
              <a:pPr lvl="0" algn="ctr" defTabSz="889000">
                <a:lnSpc>
                  <a:spcPct val="90000"/>
                </a:lnSpc>
                <a:spcBef>
                  <a:spcPct val="0"/>
                </a:spcBef>
                <a:spcAft>
                  <a:spcPct val="35000"/>
                </a:spcAft>
              </a:pPr>
              <a:r>
                <a:rPr lang="en-US" sz="2800" b="1" kern="1200" dirty="0">
                  <a:effectLst>
                    <a:outerShdw blurRad="38100" dist="38100" dir="2700000" algn="tl">
                      <a:srgbClr val="000000">
                        <a:alpha val="43137"/>
                      </a:srgbClr>
                    </a:outerShdw>
                  </a:effectLst>
                </a:rPr>
                <a:t>Power</a:t>
              </a:r>
              <a:endParaRPr lang="en-GB" sz="2800" b="1" kern="1200" dirty="0">
                <a:effectLst>
                  <a:outerShdw blurRad="38100" dist="38100" dir="2700000" algn="tl">
                    <a:srgbClr val="000000">
                      <a:alpha val="43137"/>
                    </a:srgbClr>
                  </a:outerShdw>
                </a:effectLst>
              </a:endParaRPr>
            </a:p>
          </p:txBody>
        </p:sp>
        <p:sp>
          <p:nvSpPr>
            <p:cNvPr id="7" name="Freeform 6"/>
            <p:cNvSpPr/>
            <p:nvPr/>
          </p:nvSpPr>
          <p:spPr>
            <a:xfrm rot="16249510">
              <a:off x="5451781" y="2933103"/>
              <a:ext cx="626225" cy="25332"/>
            </a:xfrm>
            <a:custGeom>
              <a:avLst/>
              <a:gdLst>
                <a:gd name="connsiteX0" fmla="*/ 0 w 626225"/>
                <a:gd name="connsiteY0" fmla="*/ 12666 h 25332"/>
                <a:gd name="connsiteX1" fmla="*/ 626225 w 626225"/>
                <a:gd name="connsiteY1" fmla="*/ 12666 h 25332"/>
              </a:gdLst>
              <a:ahLst/>
              <a:cxnLst>
                <a:cxn ang="0">
                  <a:pos x="connsiteX0" y="connsiteY0"/>
                </a:cxn>
                <a:cxn ang="0">
                  <a:pos x="connsiteX1" y="connsiteY1"/>
                </a:cxn>
              </a:cxnLst>
              <a:rect l="l" t="t" r="r" b="b"/>
              <a:pathLst>
                <a:path w="626225" h="25332">
                  <a:moveTo>
                    <a:pt x="0" y="12666"/>
                  </a:moveTo>
                  <a:lnTo>
                    <a:pt x="626225" y="12666"/>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310156" tIns="-2989" rIns="310157" bIns="-2991" numCol="1" spcCol="1270" anchor="ctr" anchorCtr="0">
              <a:noAutofit/>
            </a:bodyPr>
            <a:lstStyle/>
            <a:p>
              <a:pPr lvl="0" algn="ctr" defTabSz="889000">
                <a:lnSpc>
                  <a:spcPct val="90000"/>
                </a:lnSpc>
                <a:spcBef>
                  <a:spcPct val="0"/>
                </a:spcBef>
                <a:spcAft>
                  <a:spcPct val="35000"/>
                </a:spcAft>
              </a:pPr>
              <a:endParaRPr lang="en-GB" sz="2800" b="1" kern="1200">
                <a:effectLst>
                  <a:outerShdw blurRad="38100" dist="38100" dir="2700000" algn="tl">
                    <a:srgbClr val="000000">
                      <a:alpha val="43137"/>
                    </a:srgbClr>
                  </a:outerShdw>
                </a:effectLst>
              </a:endParaRPr>
            </a:p>
          </p:txBody>
        </p:sp>
        <p:sp>
          <p:nvSpPr>
            <p:cNvPr id="8" name="Freeform 7"/>
            <p:cNvSpPr/>
            <p:nvPr/>
          </p:nvSpPr>
          <p:spPr>
            <a:xfrm>
              <a:off x="4892585" y="1196142"/>
              <a:ext cx="1774325" cy="1436595"/>
            </a:xfrm>
            <a:custGeom>
              <a:avLst/>
              <a:gdLst>
                <a:gd name="connsiteX0" fmla="*/ 0 w 1774325"/>
                <a:gd name="connsiteY0" fmla="*/ 718298 h 1436595"/>
                <a:gd name="connsiteX1" fmla="*/ 887163 w 1774325"/>
                <a:gd name="connsiteY1" fmla="*/ 0 h 1436595"/>
                <a:gd name="connsiteX2" fmla="*/ 1774326 w 1774325"/>
                <a:gd name="connsiteY2" fmla="*/ 718298 h 1436595"/>
                <a:gd name="connsiteX3" fmla="*/ 887163 w 1774325"/>
                <a:gd name="connsiteY3" fmla="*/ 1436596 h 1436595"/>
                <a:gd name="connsiteX4" fmla="*/ 0 w 1774325"/>
                <a:gd name="connsiteY4" fmla="*/ 718298 h 143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325" h="1436595">
                  <a:moveTo>
                    <a:pt x="0" y="718298"/>
                  </a:moveTo>
                  <a:cubicBezTo>
                    <a:pt x="0" y="321593"/>
                    <a:pt x="397196" y="0"/>
                    <a:pt x="887163" y="0"/>
                  </a:cubicBezTo>
                  <a:cubicBezTo>
                    <a:pt x="1377130" y="0"/>
                    <a:pt x="1774326" y="321593"/>
                    <a:pt x="1774326" y="718298"/>
                  </a:cubicBezTo>
                  <a:cubicBezTo>
                    <a:pt x="1774326" y="1115003"/>
                    <a:pt x="1377130" y="1436596"/>
                    <a:pt x="887163" y="1436596"/>
                  </a:cubicBezTo>
                  <a:cubicBezTo>
                    <a:pt x="397196" y="1436596"/>
                    <a:pt x="0" y="1115003"/>
                    <a:pt x="0" y="718298"/>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2544" tIns="223084" rIns="272544" bIns="223084" numCol="1" spcCol="1270" anchor="ctr" anchorCtr="0">
              <a:noAutofit/>
            </a:bodyPr>
            <a:lstStyle/>
            <a:p>
              <a:pPr lvl="0" algn="ctr" defTabSz="889000">
                <a:lnSpc>
                  <a:spcPct val="90000"/>
                </a:lnSpc>
                <a:spcBef>
                  <a:spcPct val="0"/>
                </a:spcBef>
                <a:spcAft>
                  <a:spcPct val="35000"/>
                </a:spcAft>
              </a:pPr>
              <a:r>
                <a:rPr lang="en-US" sz="2800" b="1" kern="1200" dirty="0">
                  <a:effectLst>
                    <a:outerShdw blurRad="38100" dist="38100" dir="2700000" algn="tl">
                      <a:srgbClr val="000000">
                        <a:alpha val="43137"/>
                      </a:srgbClr>
                    </a:outerShdw>
                  </a:effectLst>
                </a:rPr>
                <a:t>Resource control</a:t>
              </a:r>
              <a:endParaRPr lang="en-GB" sz="2800" b="1" kern="1200" dirty="0">
                <a:effectLst>
                  <a:outerShdw blurRad="38100" dist="38100" dir="2700000" algn="tl">
                    <a:srgbClr val="000000">
                      <a:alpha val="43137"/>
                    </a:srgbClr>
                  </a:outerShdw>
                </a:effectLst>
              </a:endParaRPr>
            </a:p>
          </p:txBody>
        </p:sp>
        <p:sp>
          <p:nvSpPr>
            <p:cNvPr id="9" name="Freeform 8"/>
            <p:cNvSpPr/>
            <p:nvPr/>
          </p:nvSpPr>
          <p:spPr>
            <a:xfrm rot="19432733">
              <a:off x="6273700" y="3367521"/>
              <a:ext cx="588483" cy="25332"/>
            </a:xfrm>
            <a:custGeom>
              <a:avLst/>
              <a:gdLst>
                <a:gd name="connsiteX0" fmla="*/ 0 w 588483"/>
                <a:gd name="connsiteY0" fmla="*/ 12666 h 25332"/>
                <a:gd name="connsiteX1" fmla="*/ 588483 w 588483"/>
                <a:gd name="connsiteY1" fmla="*/ 12666 h 25332"/>
              </a:gdLst>
              <a:ahLst/>
              <a:cxnLst>
                <a:cxn ang="0">
                  <a:pos x="connsiteX0" y="connsiteY0"/>
                </a:cxn>
                <a:cxn ang="0">
                  <a:pos x="connsiteX1" y="connsiteY1"/>
                </a:cxn>
              </a:cxnLst>
              <a:rect l="l" t="t" r="r" b="b"/>
              <a:pathLst>
                <a:path w="588483" h="25332">
                  <a:moveTo>
                    <a:pt x="0" y="12666"/>
                  </a:moveTo>
                  <a:lnTo>
                    <a:pt x="588483" y="12666"/>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92229" tIns="-2045" rIns="292229" bIns="-2048" numCol="1" spcCol="1270" anchor="ctr" anchorCtr="0">
              <a:noAutofit/>
            </a:bodyPr>
            <a:lstStyle/>
            <a:p>
              <a:pPr lvl="0" algn="ctr" defTabSz="889000">
                <a:lnSpc>
                  <a:spcPct val="90000"/>
                </a:lnSpc>
                <a:spcBef>
                  <a:spcPct val="0"/>
                </a:spcBef>
                <a:spcAft>
                  <a:spcPct val="35000"/>
                </a:spcAft>
              </a:pPr>
              <a:endParaRPr lang="en-GB" sz="2800" b="1" kern="1200">
                <a:effectLst>
                  <a:outerShdw blurRad="38100" dist="38100" dir="2700000" algn="tl">
                    <a:srgbClr val="000000">
                      <a:alpha val="43137"/>
                    </a:srgbClr>
                  </a:outerShdw>
                </a:effectLst>
              </a:endParaRPr>
            </a:p>
          </p:txBody>
        </p:sp>
        <p:sp>
          <p:nvSpPr>
            <p:cNvPr id="10" name="Freeform 9"/>
            <p:cNvSpPr/>
            <p:nvPr/>
          </p:nvSpPr>
          <p:spPr>
            <a:xfrm>
              <a:off x="6577443" y="2007525"/>
              <a:ext cx="1774325" cy="1436595"/>
            </a:xfrm>
            <a:custGeom>
              <a:avLst/>
              <a:gdLst>
                <a:gd name="connsiteX0" fmla="*/ 0 w 1774325"/>
                <a:gd name="connsiteY0" fmla="*/ 718298 h 1436595"/>
                <a:gd name="connsiteX1" fmla="*/ 887163 w 1774325"/>
                <a:gd name="connsiteY1" fmla="*/ 0 h 1436595"/>
                <a:gd name="connsiteX2" fmla="*/ 1774326 w 1774325"/>
                <a:gd name="connsiteY2" fmla="*/ 718298 h 1436595"/>
                <a:gd name="connsiteX3" fmla="*/ 887163 w 1774325"/>
                <a:gd name="connsiteY3" fmla="*/ 1436596 h 1436595"/>
                <a:gd name="connsiteX4" fmla="*/ 0 w 1774325"/>
                <a:gd name="connsiteY4" fmla="*/ 718298 h 143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325" h="1436595">
                  <a:moveTo>
                    <a:pt x="0" y="718298"/>
                  </a:moveTo>
                  <a:cubicBezTo>
                    <a:pt x="0" y="321593"/>
                    <a:pt x="397196" y="0"/>
                    <a:pt x="887163" y="0"/>
                  </a:cubicBezTo>
                  <a:cubicBezTo>
                    <a:pt x="1377130" y="0"/>
                    <a:pt x="1774326" y="321593"/>
                    <a:pt x="1774326" y="718298"/>
                  </a:cubicBezTo>
                  <a:cubicBezTo>
                    <a:pt x="1774326" y="1115003"/>
                    <a:pt x="1377130" y="1436596"/>
                    <a:pt x="887163" y="1436596"/>
                  </a:cubicBezTo>
                  <a:cubicBezTo>
                    <a:pt x="397196" y="1436596"/>
                    <a:pt x="0" y="1115003"/>
                    <a:pt x="0" y="718298"/>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72544" tIns="223084" rIns="272544" bIns="223084" numCol="1" spcCol="1270" anchor="ctr" anchorCtr="0">
              <a:noAutofit/>
            </a:bodyPr>
            <a:lstStyle/>
            <a:p>
              <a:pPr lvl="0" algn="ctr" defTabSz="889000">
                <a:lnSpc>
                  <a:spcPct val="90000"/>
                </a:lnSpc>
                <a:spcBef>
                  <a:spcPct val="0"/>
                </a:spcBef>
                <a:spcAft>
                  <a:spcPct val="35000"/>
                </a:spcAft>
              </a:pPr>
              <a:r>
                <a:rPr lang="en-US" sz="2800" b="1" kern="1200" dirty="0">
                  <a:effectLst>
                    <a:outerShdw blurRad="38100" dist="38100" dir="2700000" algn="tl">
                      <a:srgbClr val="000000">
                        <a:alpha val="43137"/>
                      </a:srgbClr>
                    </a:outerShdw>
                  </a:effectLst>
                </a:rPr>
                <a:t>Coercion</a:t>
              </a:r>
              <a:endParaRPr lang="en-GB" sz="2800" b="1" kern="1200" dirty="0">
                <a:effectLst>
                  <a:outerShdw blurRad="38100" dist="38100" dir="2700000" algn="tl">
                    <a:srgbClr val="000000">
                      <a:alpha val="43137"/>
                    </a:srgbClr>
                  </a:outerShdw>
                </a:effectLst>
              </a:endParaRPr>
            </a:p>
          </p:txBody>
        </p:sp>
        <p:sp>
          <p:nvSpPr>
            <p:cNvPr id="11" name="Freeform 10"/>
            <p:cNvSpPr/>
            <p:nvPr/>
          </p:nvSpPr>
          <p:spPr>
            <a:xfrm rot="901491">
              <a:off x="6433254" y="4230449"/>
              <a:ext cx="615890" cy="25332"/>
            </a:xfrm>
            <a:custGeom>
              <a:avLst/>
              <a:gdLst>
                <a:gd name="connsiteX0" fmla="*/ 0 w 615890"/>
                <a:gd name="connsiteY0" fmla="*/ 12666 h 25332"/>
                <a:gd name="connsiteX1" fmla="*/ 615890 w 615890"/>
                <a:gd name="connsiteY1" fmla="*/ 12666 h 25332"/>
              </a:gdLst>
              <a:ahLst/>
              <a:cxnLst>
                <a:cxn ang="0">
                  <a:pos x="connsiteX0" y="connsiteY0"/>
                </a:cxn>
                <a:cxn ang="0">
                  <a:pos x="connsiteX1" y="connsiteY1"/>
                </a:cxn>
              </a:cxnLst>
              <a:rect l="l" t="t" r="r" b="b"/>
              <a:pathLst>
                <a:path w="615890" h="25332">
                  <a:moveTo>
                    <a:pt x="0" y="12666"/>
                  </a:moveTo>
                  <a:lnTo>
                    <a:pt x="615890" y="12666"/>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305248" tIns="-2731" rIns="305248" bIns="-2732" numCol="1" spcCol="1270" anchor="ctr" anchorCtr="0">
              <a:noAutofit/>
            </a:bodyPr>
            <a:lstStyle/>
            <a:p>
              <a:pPr lvl="0" algn="ctr" defTabSz="889000">
                <a:lnSpc>
                  <a:spcPct val="90000"/>
                </a:lnSpc>
                <a:spcBef>
                  <a:spcPct val="0"/>
                </a:spcBef>
                <a:spcAft>
                  <a:spcPct val="35000"/>
                </a:spcAft>
              </a:pPr>
              <a:endParaRPr lang="en-GB" sz="2800" b="1" kern="1200">
                <a:effectLst>
                  <a:outerShdw blurRad="38100" dist="38100" dir="2700000" algn="tl">
                    <a:srgbClr val="000000">
                      <a:alpha val="43137"/>
                    </a:srgbClr>
                  </a:outerShdw>
                </a:effectLst>
              </a:endParaRPr>
            </a:p>
          </p:txBody>
        </p:sp>
        <p:sp>
          <p:nvSpPr>
            <p:cNvPr id="12" name="Freeform 11"/>
            <p:cNvSpPr/>
            <p:nvPr/>
          </p:nvSpPr>
          <p:spPr>
            <a:xfrm>
              <a:off x="6993549" y="3830678"/>
              <a:ext cx="1774325" cy="1436595"/>
            </a:xfrm>
            <a:custGeom>
              <a:avLst/>
              <a:gdLst>
                <a:gd name="connsiteX0" fmla="*/ 0 w 1774325"/>
                <a:gd name="connsiteY0" fmla="*/ 718298 h 1436595"/>
                <a:gd name="connsiteX1" fmla="*/ 887163 w 1774325"/>
                <a:gd name="connsiteY1" fmla="*/ 0 h 1436595"/>
                <a:gd name="connsiteX2" fmla="*/ 1774326 w 1774325"/>
                <a:gd name="connsiteY2" fmla="*/ 718298 h 1436595"/>
                <a:gd name="connsiteX3" fmla="*/ 887163 w 1774325"/>
                <a:gd name="connsiteY3" fmla="*/ 1436596 h 1436595"/>
                <a:gd name="connsiteX4" fmla="*/ 0 w 1774325"/>
                <a:gd name="connsiteY4" fmla="*/ 718298 h 143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325" h="1436595">
                  <a:moveTo>
                    <a:pt x="0" y="718298"/>
                  </a:moveTo>
                  <a:cubicBezTo>
                    <a:pt x="0" y="321593"/>
                    <a:pt x="397196" y="0"/>
                    <a:pt x="887163" y="0"/>
                  </a:cubicBezTo>
                  <a:cubicBezTo>
                    <a:pt x="1377130" y="0"/>
                    <a:pt x="1774326" y="321593"/>
                    <a:pt x="1774326" y="718298"/>
                  </a:cubicBezTo>
                  <a:cubicBezTo>
                    <a:pt x="1774326" y="1115003"/>
                    <a:pt x="1377130" y="1436596"/>
                    <a:pt x="887163" y="1436596"/>
                  </a:cubicBezTo>
                  <a:cubicBezTo>
                    <a:pt x="397196" y="1436596"/>
                    <a:pt x="0" y="1115003"/>
                    <a:pt x="0" y="718298"/>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72544" tIns="223084" rIns="272544" bIns="223084" numCol="1" spcCol="1270" anchor="ctr" anchorCtr="0">
              <a:noAutofit/>
            </a:bodyPr>
            <a:lstStyle/>
            <a:p>
              <a:pPr lvl="0" algn="ctr" defTabSz="889000">
                <a:lnSpc>
                  <a:spcPct val="90000"/>
                </a:lnSpc>
                <a:spcBef>
                  <a:spcPct val="0"/>
                </a:spcBef>
                <a:spcAft>
                  <a:spcPct val="35000"/>
                </a:spcAft>
              </a:pPr>
              <a:r>
                <a:rPr lang="en-US" sz="2800" b="1" kern="1200" dirty="0">
                  <a:effectLst>
                    <a:outerShdw blurRad="38100" dist="38100" dir="2700000" algn="tl">
                      <a:srgbClr val="000000">
                        <a:alpha val="43137"/>
                      </a:srgbClr>
                    </a:outerShdw>
                  </a:effectLst>
                </a:rPr>
                <a:t>Expert</a:t>
              </a:r>
              <a:endParaRPr lang="en-GB" sz="2800" b="1" kern="1200" dirty="0">
                <a:effectLst>
                  <a:outerShdw blurRad="38100" dist="38100" dir="2700000" algn="tl">
                    <a:srgbClr val="000000">
                      <a:alpha val="43137"/>
                    </a:srgbClr>
                  </a:outerShdw>
                </a:effectLst>
              </a:endParaRPr>
            </a:p>
          </p:txBody>
        </p:sp>
        <p:sp>
          <p:nvSpPr>
            <p:cNvPr id="13" name="Freeform 12"/>
            <p:cNvSpPr/>
            <p:nvPr/>
          </p:nvSpPr>
          <p:spPr>
            <a:xfrm rot="3857143">
              <a:off x="5864767" y="4924985"/>
              <a:ext cx="695724" cy="25332"/>
            </a:xfrm>
            <a:custGeom>
              <a:avLst/>
              <a:gdLst>
                <a:gd name="connsiteX0" fmla="*/ 0 w 695724"/>
                <a:gd name="connsiteY0" fmla="*/ 12666 h 25332"/>
                <a:gd name="connsiteX1" fmla="*/ 695724 w 695724"/>
                <a:gd name="connsiteY1" fmla="*/ 12666 h 25332"/>
              </a:gdLst>
              <a:ahLst/>
              <a:cxnLst>
                <a:cxn ang="0">
                  <a:pos x="connsiteX0" y="connsiteY0"/>
                </a:cxn>
                <a:cxn ang="0">
                  <a:pos x="connsiteX1" y="connsiteY1"/>
                </a:cxn>
              </a:cxnLst>
              <a:rect l="l" t="t" r="r" b="b"/>
              <a:pathLst>
                <a:path w="695724" h="25332">
                  <a:moveTo>
                    <a:pt x="0" y="12666"/>
                  </a:moveTo>
                  <a:lnTo>
                    <a:pt x="695724" y="12666"/>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343169" tIns="-4728" rIns="343168" bIns="-4727" numCol="1" spcCol="1270" anchor="ctr" anchorCtr="0">
              <a:noAutofit/>
            </a:bodyPr>
            <a:lstStyle/>
            <a:p>
              <a:pPr lvl="0" algn="ctr" defTabSz="889000">
                <a:lnSpc>
                  <a:spcPct val="90000"/>
                </a:lnSpc>
                <a:spcBef>
                  <a:spcPct val="0"/>
                </a:spcBef>
                <a:spcAft>
                  <a:spcPct val="35000"/>
                </a:spcAft>
              </a:pPr>
              <a:endParaRPr lang="en-GB" sz="2800" b="1" kern="1200">
                <a:effectLst>
                  <a:outerShdw blurRad="38100" dist="38100" dir="2700000" algn="tl">
                    <a:srgbClr val="000000">
                      <a:alpha val="43137"/>
                    </a:srgbClr>
                  </a:outerShdw>
                </a:effectLst>
              </a:endParaRPr>
            </a:p>
          </p:txBody>
        </p:sp>
        <p:sp>
          <p:nvSpPr>
            <p:cNvPr id="14" name="Freeform 13"/>
            <p:cNvSpPr/>
            <p:nvPr/>
          </p:nvSpPr>
          <p:spPr>
            <a:xfrm>
              <a:off x="5813913" y="5200359"/>
              <a:ext cx="1742289" cy="1436595"/>
            </a:xfrm>
            <a:custGeom>
              <a:avLst/>
              <a:gdLst>
                <a:gd name="connsiteX0" fmla="*/ 0 w 1742289"/>
                <a:gd name="connsiteY0" fmla="*/ 718298 h 1436595"/>
                <a:gd name="connsiteX1" fmla="*/ 871145 w 1742289"/>
                <a:gd name="connsiteY1" fmla="*/ 0 h 1436595"/>
                <a:gd name="connsiteX2" fmla="*/ 1742290 w 1742289"/>
                <a:gd name="connsiteY2" fmla="*/ 718298 h 1436595"/>
                <a:gd name="connsiteX3" fmla="*/ 871145 w 1742289"/>
                <a:gd name="connsiteY3" fmla="*/ 1436596 h 1436595"/>
                <a:gd name="connsiteX4" fmla="*/ 0 w 1742289"/>
                <a:gd name="connsiteY4" fmla="*/ 718298 h 143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289" h="1436595">
                  <a:moveTo>
                    <a:pt x="0" y="718298"/>
                  </a:moveTo>
                  <a:cubicBezTo>
                    <a:pt x="0" y="321593"/>
                    <a:pt x="390025" y="0"/>
                    <a:pt x="871145" y="0"/>
                  </a:cubicBezTo>
                  <a:cubicBezTo>
                    <a:pt x="1352265" y="0"/>
                    <a:pt x="1742290" y="321593"/>
                    <a:pt x="1742290" y="718298"/>
                  </a:cubicBezTo>
                  <a:cubicBezTo>
                    <a:pt x="1742290" y="1115003"/>
                    <a:pt x="1352265" y="1436596"/>
                    <a:pt x="871145" y="1436596"/>
                  </a:cubicBezTo>
                  <a:cubicBezTo>
                    <a:pt x="390025" y="1436596"/>
                    <a:pt x="0" y="1115003"/>
                    <a:pt x="0" y="718298"/>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7852" tIns="223084" rIns="267852" bIns="223084" numCol="1" spcCol="1270" anchor="ctr" anchorCtr="0">
              <a:noAutofit/>
            </a:bodyPr>
            <a:lstStyle/>
            <a:p>
              <a:pPr lvl="0" algn="ctr" defTabSz="889000">
                <a:lnSpc>
                  <a:spcPct val="90000"/>
                </a:lnSpc>
                <a:spcBef>
                  <a:spcPct val="0"/>
                </a:spcBef>
                <a:spcAft>
                  <a:spcPct val="35000"/>
                </a:spcAft>
              </a:pPr>
              <a:r>
                <a:rPr lang="en-US" sz="2800" b="1" kern="1200" dirty="0">
                  <a:effectLst>
                    <a:outerShdw blurRad="38100" dist="38100" dir="2700000" algn="tl">
                      <a:srgbClr val="000000">
                        <a:alpha val="43137"/>
                      </a:srgbClr>
                    </a:outerShdw>
                  </a:effectLst>
                </a:rPr>
                <a:t>Information</a:t>
              </a:r>
              <a:endParaRPr lang="en-GB" sz="2800" b="1" kern="1200" dirty="0">
                <a:effectLst>
                  <a:outerShdw blurRad="38100" dist="38100" dir="2700000" algn="tl">
                    <a:srgbClr val="000000">
                      <a:alpha val="43137"/>
                    </a:srgbClr>
                  </a:outerShdw>
                </a:effectLst>
              </a:endParaRPr>
            </a:p>
          </p:txBody>
        </p:sp>
        <p:sp>
          <p:nvSpPr>
            <p:cNvPr id="15" name="Freeform 14"/>
            <p:cNvSpPr/>
            <p:nvPr/>
          </p:nvSpPr>
          <p:spPr>
            <a:xfrm rot="17742857">
              <a:off x="4940887" y="4924167"/>
              <a:ext cx="693913" cy="25333"/>
            </a:xfrm>
            <a:custGeom>
              <a:avLst/>
              <a:gdLst>
                <a:gd name="connsiteX0" fmla="*/ 0 w 693912"/>
                <a:gd name="connsiteY0" fmla="*/ 12666 h 25332"/>
                <a:gd name="connsiteX1" fmla="*/ 693912 w 693912"/>
                <a:gd name="connsiteY1" fmla="*/ 12666 h 25332"/>
              </a:gdLst>
              <a:ahLst/>
              <a:cxnLst>
                <a:cxn ang="0">
                  <a:pos x="connsiteX0" y="connsiteY0"/>
                </a:cxn>
                <a:cxn ang="0">
                  <a:pos x="connsiteX1" y="connsiteY1"/>
                </a:cxn>
              </a:cxnLst>
              <a:rect l="l" t="t" r="r" b="b"/>
              <a:pathLst>
                <a:path w="693912" h="25332">
                  <a:moveTo>
                    <a:pt x="693912" y="12666"/>
                  </a:moveTo>
                  <a:lnTo>
                    <a:pt x="0" y="12666"/>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342307" tIns="-4681" rIns="342310" bIns="-4682" numCol="1" spcCol="1270" anchor="ctr" anchorCtr="0">
              <a:noAutofit/>
            </a:bodyPr>
            <a:lstStyle/>
            <a:p>
              <a:pPr lvl="0" algn="ctr" defTabSz="889000">
                <a:lnSpc>
                  <a:spcPct val="90000"/>
                </a:lnSpc>
                <a:spcBef>
                  <a:spcPct val="0"/>
                </a:spcBef>
                <a:spcAft>
                  <a:spcPct val="35000"/>
                </a:spcAft>
              </a:pPr>
              <a:endParaRPr lang="en-GB" sz="2800" b="1" kern="1200">
                <a:effectLst>
                  <a:outerShdw blurRad="38100" dist="38100" dir="2700000" algn="tl">
                    <a:srgbClr val="000000">
                      <a:alpha val="43137"/>
                    </a:srgbClr>
                  </a:outerShdw>
                </a:effectLst>
              </a:endParaRPr>
            </a:p>
          </p:txBody>
        </p:sp>
        <p:sp>
          <p:nvSpPr>
            <p:cNvPr id="16" name="Freeform 15"/>
            <p:cNvSpPr/>
            <p:nvPr/>
          </p:nvSpPr>
          <p:spPr>
            <a:xfrm>
              <a:off x="3927860" y="5200359"/>
              <a:ext cx="1774325" cy="1436595"/>
            </a:xfrm>
            <a:custGeom>
              <a:avLst/>
              <a:gdLst>
                <a:gd name="connsiteX0" fmla="*/ 0 w 1774325"/>
                <a:gd name="connsiteY0" fmla="*/ 718298 h 1436595"/>
                <a:gd name="connsiteX1" fmla="*/ 887163 w 1774325"/>
                <a:gd name="connsiteY1" fmla="*/ 0 h 1436595"/>
                <a:gd name="connsiteX2" fmla="*/ 1774326 w 1774325"/>
                <a:gd name="connsiteY2" fmla="*/ 718298 h 1436595"/>
                <a:gd name="connsiteX3" fmla="*/ 887163 w 1774325"/>
                <a:gd name="connsiteY3" fmla="*/ 1436596 h 1436595"/>
                <a:gd name="connsiteX4" fmla="*/ 0 w 1774325"/>
                <a:gd name="connsiteY4" fmla="*/ 718298 h 143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325" h="1436595">
                  <a:moveTo>
                    <a:pt x="0" y="718298"/>
                  </a:moveTo>
                  <a:cubicBezTo>
                    <a:pt x="0" y="321593"/>
                    <a:pt x="397196" y="0"/>
                    <a:pt x="887163" y="0"/>
                  </a:cubicBezTo>
                  <a:cubicBezTo>
                    <a:pt x="1377130" y="0"/>
                    <a:pt x="1774326" y="321593"/>
                    <a:pt x="1774326" y="718298"/>
                  </a:cubicBezTo>
                  <a:cubicBezTo>
                    <a:pt x="1774326" y="1115003"/>
                    <a:pt x="1377130" y="1436596"/>
                    <a:pt x="887163" y="1436596"/>
                  </a:cubicBezTo>
                  <a:cubicBezTo>
                    <a:pt x="397196" y="1436596"/>
                    <a:pt x="0" y="1115003"/>
                    <a:pt x="0" y="718298"/>
                  </a:cubicBez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72544" tIns="223084" rIns="272544" bIns="223084" numCol="1" spcCol="1270" anchor="ctr" anchorCtr="0">
              <a:noAutofit/>
            </a:bodyPr>
            <a:lstStyle/>
            <a:p>
              <a:pPr lvl="0" algn="ctr" defTabSz="889000">
                <a:lnSpc>
                  <a:spcPct val="90000"/>
                </a:lnSpc>
                <a:spcBef>
                  <a:spcPct val="0"/>
                </a:spcBef>
                <a:spcAft>
                  <a:spcPct val="35000"/>
                </a:spcAft>
              </a:pPr>
              <a:r>
                <a:rPr lang="en-US" sz="2800" b="1" kern="1200" dirty="0">
                  <a:effectLst>
                    <a:outerShdw blurRad="38100" dist="38100" dir="2700000" algn="tl">
                      <a:srgbClr val="000000">
                        <a:alpha val="43137"/>
                      </a:srgbClr>
                    </a:outerShdw>
                  </a:effectLst>
                </a:rPr>
                <a:t>Charm/</a:t>
              </a:r>
            </a:p>
            <a:p>
              <a:pPr lvl="0" algn="ctr" defTabSz="889000">
                <a:lnSpc>
                  <a:spcPct val="90000"/>
                </a:lnSpc>
                <a:spcBef>
                  <a:spcPct val="0"/>
                </a:spcBef>
                <a:spcAft>
                  <a:spcPct val="35000"/>
                </a:spcAft>
              </a:pPr>
              <a:r>
                <a:rPr lang="en-US" sz="2800" b="1" kern="1200" dirty="0">
                  <a:effectLst>
                    <a:outerShdw blurRad="38100" dist="38100" dir="2700000" algn="tl">
                      <a:srgbClr val="000000">
                        <a:alpha val="43137"/>
                      </a:srgbClr>
                    </a:outerShdw>
                  </a:effectLst>
                </a:rPr>
                <a:t>Charisma</a:t>
              </a:r>
              <a:endParaRPr lang="en-GB" sz="2800" b="1" kern="1200" dirty="0">
                <a:effectLst>
                  <a:outerShdw blurRad="38100" dist="38100" dir="2700000" algn="tl">
                    <a:srgbClr val="000000">
                      <a:alpha val="43137"/>
                    </a:srgbClr>
                  </a:outerShdw>
                </a:effectLst>
              </a:endParaRPr>
            </a:p>
          </p:txBody>
        </p:sp>
        <p:sp>
          <p:nvSpPr>
            <p:cNvPr id="17" name="Freeform 16"/>
            <p:cNvSpPr/>
            <p:nvPr/>
          </p:nvSpPr>
          <p:spPr>
            <a:xfrm rot="20828571">
              <a:off x="4495927" y="4186644"/>
              <a:ext cx="560855" cy="25333"/>
            </a:xfrm>
            <a:custGeom>
              <a:avLst/>
              <a:gdLst>
                <a:gd name="connsiteX0" fmla="*/ 0 w 560855"/>
                <a:gd name="connsiteY0" fmla="*/ 12666 h 25332"/>
                <a:gd name="connsiteX1" fmla="*/ 560855 w 560855"/>
                <a:gd name="connsiteY1" fmla="*/ 12666 h 25332"/>
              </a:gdLst>
              <a:ahLst/>
              <a:cxnLst>
                <a:cxn ang="0">
                  <a:pos x="connsiteX0" y="connsiteY0"/>
                </a:cxn>
                <a:cxn ang="0">
                  <a:pos x="connsiteX1" y="connsiteY1"/>
                </a:cxn>
              </a:cxnLst>
              <a:rect l="l" t="t" r="r" b="b"/>
              <a:pathLst>
                <a:path w="560855" h="25332">
                  <a:moveTo>
                    <a:pt x="560855" y="12666"/>
                  </a:moveTo>
                  <a:lnTo>
                    <a:pt x="0" y="12666"/>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79105" tIns="-1355" rIns="279107" bIns="-1355" numCol="1" spcCol="1270" anchor="ctr" anchorCtr="0">
              <a:noAutofit/>
            </a:bodyPr>
            <a:lstStyle/>
            <a:p>
              <a:pPr lvl="0" algn="ctr" defTabSz="889000">
                <a:lnSpc>
                  <a:spcPct val="90000"/>
                </a:lnSpc>
                <a:spcBef>
                  <a:spcPct val="0"/>
                </a:spcBef>
                <a:spcAft>
                  <a:spcPct val="35000"/>
                </a:spcAft>
              </a:pPr>
              <a:endParaRPr lang="en-GB" sz="2800" b="1" kern="1200">
                <a:effectLst>
                  <a:outerShdw blurRad="38100" dist="38100" dir="2700000" algn="tl">
                    <a:srgbClr val="000000">
                      <a:alpha val="43137"/>
                    </a:srgbClr>
                  </a:outerShdw>
                </a:effectLst>
              </a:endParaRPr>
            </a:p>
          </p:txBody>
        </p:sp>
        <p:sp>
          <p:nvSpPr>
            <p:cNvPr id="18" name="Freeform 17"/>
            <p:cNvSpPr/>
            <p:nvPr/>
          </p:nvSpPr>
          <p:spPr>
            <a:xfrm>
              <a:off x="2761912" y="3738307"/>
              <a:ext cx="1774325" cy="1436595"/>
            </a:xfrm>
            <a:custGeom>
              <a:avLst/>
              <a:gdLst>
                <a:gd name="connsiteX0" fmla="*/ 0 w 1774325"/>
                <a:gd name="connsiteY0" fmla="*/ 718298 h 1436595"/>
                <a:gd name="connsiteX1" fmla="*/ 887163 w 1774325"/>
                <a:gd name="connsiteY1" fmla="*/ 0 h 1436595"/>
                <a:gd name="connsiteX2" fmla="*/ 1774326 w 1774325"/>
                <a:gd name="connsiteY2" fmla="*/ 718298 h 1436595"/>
                <a:gd name="connsiteX3" fmla="*/ 887163 w 1774325"/>
                <a:gd name="connsiteY3" fmla="*/ 1436596 h 1436595"/>
                <a:gd name="connsiteX4" fmla="*/ 0 w 1774325"/>
                <a:gd name="connsiteY4" fmla="*/ 718298 h 143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325" h="1436595">
                  <a:moveTo>
                    <a:pt x="0" y="718298"/>
                  </a:moveTo>
                  <a:cubicBezTo>
                    <a:pt x="0" y="321593"/>
                    <a:pt x="397196" y="0"/>
                    <a:pt x="887163" y="0"/>
                  </a:cubicBezTo>
                  <a:cubicBezTo>
                    <a:pt x="1377130" y="0"/>
                    <a:pt x="1774326" y="321593"/>
                    <a:pt x="1774326" y="718298"/>
                  </a:cubicBezTo>
                  <a:cubicBezTo>
                    <a:pt x="1774326" y="1115003"/>
                    <a:pt x="1377130" y="1436596"/>
                    <a:pt x="887163" y="1436596"/>
                  </a:cubicBezTo>
                  <a:cubicBezTo>
                    <a:pt x="397196" y="1436596"/>
                    <a:pt x="0" y="1115003"/>
                    <a:pt x="0" y="718298"/>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2544" tIns="223084" rIns="272544" bIns="223084" numCol="1" spcCol="1270" anchor="ctr" anchorCtr="0">
              <a:noAutofit/>
            </a:bodyPr>
            <a:lstStyle/>
            <a:p>
              <a:pPr lvl="0" algn="ctr" defTabSz="889000">
                <a:lnSpc>
                  <a:spcPct val="90000"/>
                </a:lnSpc>
                <a:spcBef>
                  <a:spcPct val="0"/>
                </a:spcBef>
                <a:spcAft>
                  <a:spcPct val="35000"/>
                </a:spcAft>
              </a:pPr>
              <a:r>
                <a:rPr lang="en-US" sz="2800" b="1" kern="1200" dirty="0">
                  <a:effectLst>
                    <a:outerShdw blurRad="38100" dist="38100" dir="2700000" algn="tl">
                      <a:srgbClr val="000000">
                        <a:alpha val="43137"/>
                      </a:srgbClr>
                    </a:outerShdw>
                  </a:effectLst>
                </a:rPr>
                <a:t>Legitimate</a:t>
              </a:r>
              <a:endParaRPr lang="en-GB" sz="2800" b="1" kern="1200" dirty="0">
                <a:effectLst>
                  <a:outerShdw blurRad="38100" dist="38100" dir="2700000" algn="tl">
                    <a:srgbClr val="000000">
                      <a:alpha val="43137"/>
                    </a:srgbClr>
                  </a:outerShdw>
                </a:effectLst>
              </a:endParaRPr>
            </a:p>
          </p:txBody>
        </p:sp>
        <p:sp>
          <p:nvSpPr>
            <p:cNvPr id="19" name="Freeform 18"/>
            <p:cNvSpPr/>
            <p:nvPr/>
          </p:nvSpPr>
          <p:spPr>
            <a:xfrm rot="23825309">
              <a:off x="4743682" y="3385863"/>
              <a:ext cx="482134" cy="25333"/>
            </a:xfrm>
            <a:custGeom>
              <a:avLst/>
              <a:gdLst>
                <a:gd name="connsiteX0" fmla="*/ 0 w 482134"/>
                <a:gd name="connsiteY0" fmla="*/ 12666 h 25332"/>
                <a:gd name="connsiteX1" fmla="*/ 482134 w 482134"/>
                <a:gd name="connsiteY1" fmla="*/ 12666 h 25332"/>
              </a:gdLst>
              <a:ahLst/>
              <a:cxnLst>
                <a:cxn ang="0">
                  <a:pos x="connsiteX0" y="connsiteY0"/>
                </a:cxn>
                <a:cxn ang="0">
                  <a:pos x="connsiteX1" y="connsiteY1"/>
                </a:cxn>
              </a:cxnLst>
              <a:rect l="l" t="t" r="r" b="b"/>
              <a:pathLst>
                <a:path w="482134" h="25332">
                  <a:moveTo>
                    <a:pt x="482134" y="12666"/>
                  </a:moveTo>
                  <a:lnTo>
                    <a:pt x="0" y="12666"/>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41714" tIns="613" rIns="241713" bIns="613" numCol="1" spcCol="1270" anchor="ctr" anchorCtr="0">
              <a:noAutofit/>
            </a:bodyPr>
            <a:lstStyle/>
            <a:p>
              <a:pPr lvl="0" algn="ctr" defTabSz="889000">
                <a:lnSpc>
                  <a:spcPct val="90000"/>
                </a:lnSpc>
                <a:spcBef>
                  <a:spcPct val="0"/>
                </a:spcBef>
                <a:spcAft>
                  <a:spcPct val="35000"/>
                </a:spcAft>
              </a:pPr>
              <a:endParaRPr lang="en-GB" sz="2800" b="1" kern="1200">
                <a:effectLst>
                  <a:outerShdw blurRad="38100" dist="38100" dir="2700000" algn="tl">
                    <a:srgbClr val="000000">
                      <a:alpha val="43137"/>
                    </a:srgbClr>
                  </a:outerShdw>
                </a:effectLst>
              </a:endParaRPr>
            </a:p>
          </p:txBody>
        </p:sp>
        <p:sp>
          <p:nvSpPr>
            <p:cNvPr id="20" name="Freeform 19"/>
            <p:cNvSpPr/>
            <p:nvPr/>
          </p:nvSpPr>
          <p:spPr>
            <a:xfrm>
              <a:off x="3067594" y="2007529"/>
              <a:ext cx="2054619" cy="1436595"/>
            </a:xfrm>
            <a:custGeom>
              <a:avLst/>
              <a:gdLst>
                <a:gd name="connsiteX0" fmla="*/ 0 w 2054619"/>
                <a:gd name="connsiteY0" fmla="*/ 718298 h 1436595"/>
                <a:gd name="connsiteX1" fmla="*/ 1027310 w 2054619"/>
                <a:gd name="connsiteY1" fmla="*/ 0 h 1436595"/>
                <a:gd name="connsiteX2" fmla="*/ 2054620 w 2054619"/>
                <a:gd name="connsiteY2" fmla="*/ 718298 h 1436595"/>
                <a:gd name="connsiteX3" fmla="*/ 1027310 w 2054619"/>
                <a:gd name="connsiteY3" fmla="*/ 1436596 h 1436595"/>
                <a:gd name="connsiteX4" fmla="*/ 0 w 2054619"/>
                <a:gd name="connsiteY4" fmla="*/ 718298 h 143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619" h="1436595">
                  <a:moveTo>
                    <a:pt x="0" y="718298"/>
                  </a:moveTo>
                  <a:cubicBezTo>
                    <a:pt x="0" y="321593"/>
                    <a:pt x="459942" y="0"/>
                    <a:pt x="1027310" y="0"/>
                  </a:cubicBezTo>
                  <a:cubicBezTo>
                    <a:pt x="1594678" y="0"/>
                    <a:pt x="2054620" y="321593"/>
                    <a:pt x="2054620" y="718298"/>
                  </a:cubicBezTo>
                  <a:cubicBezTo>
                    <a:pt x="2054620" y="1115003"/>
                    <a:pt x="1594678" y="1436596"/>
                    <a:pt x="1027310" y="1436596"/>
                  </a:cubicBezTo>
                  <a:cubicBezTo>
                    <a:pt x="459942" y="1436596"/>
                    <a:pt x="0" y="1115003"/>
                    <a:pt x="0" y="718298"/>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3592" tIns="223084" rIns="313592" bIns="223084" numCol="1" spcCol="1270" anchor="ctr" anchorCtr="0">
              <a:noAutofit/>
            </a:bodyPr>
            <a:lstStyle/>
            <a:p>
              <a:pPr lvl="0" algn="ctr" defTabSz="889000">
                <a:lnSpc>
                  <a:spcPct val="90000"/>
                </a:lnSpc>
                <a:spcBef>
                  <a:spcPct val="0"/>
                </a:spcBef>
                <a:spcAft>
                  <a:spcPct val="35000"/>
                </a:spcAft>
              </a:pPr>
              <a:r>
                <a:rPr lang="en-US" sz="2800" b="1" kern="1200" dirty="0">
                  <a:effectLst>
                    <a:outerShdw blurRad="38100" dist="38100" dir="2700000" algn="tl">
                      <a:srgbClr val="000000">
                        <a:alpha val="43137"/>
                      </a:srgbClr>
                    </a:outerShdw>
                  </a:effectLst>
                </a:rPr>
                <a:t>Alliances/</a:t>
              </a:r>
              <a:br>
                <a:rPr lang="en-US" sz="2800" b="1" kern="1200" dirty="0">
                  <a:effectLst>
                    <a:outerShdw blurRad="38100" dist="38100" dir="2700000" algn="tl">
                      <a:srgbClr val="000000">
                        <a:alpha val="43137"/>
                      </a:srgbClr>
                    </a:outerShdw>
                  </a:effectLst>
                </a:rPr>
              </a:br>
              <a:r>
                <a:rPr lang="en-US" sz="2800" b="1" kern="1200" dirty="0">
                  <a:effectLst>
                    <a:outerShdw blurRad="38100" dist="38100" dir="2700000" algn="tl">
                      <a:srgbClr val="000000">
                        <a:alpha val="43137"/>
                      </a:srgbClr>
                    </a:outerShdw>
                  </a:effectLst>
                </a:rPr>
                <a:t>Connections</a:t>
              </a:r>
              <a:endParaRPr lang="en-GB" sz="2800" b="1" kern="1200" dirty="0">
                <a:effectLst>
                  <a:outerShdw blurRad="38100" dist="38100" dir="2700000" algn="tl">
                    <a:srgbClr val="000000">
                      <a:alpha val="43137"/>
                    </a:srgbClr>
                  </a:outerShdw>
                </a:effectLst>
              </a:endParaRPr>
            </a:p>
          </p:txBody>
        </p:sp>
      </p:grpSp>
      <p:sp>
        <p:nvSpPr>
          <p:cNvPr id="2" name="Title 1"/>
          <p:cNvSpPr>
            <a:spLocks noGrp="1"/>
          </p:cNvSpPr>
          <p:nvPr>
            <p:ph type="title"/>
          </p:nvPr>
        </p:nvSpPr>
        <p:spPr>
          <a:noFill/>
        </p:spPr>
        <p:txBody>
          <a:bodyPr/>
          <a:lstStyle/>
          <a:p>
            <a:r>
              <a:rPr lang="en-US" dirty="0"/>
              <a:t>Sources of Power</a:t>
            </a:r>
            <a:endParaRPr lang="en-GB" dirty="0"/>
          </a:p>
        </p:txBody>
      </p:sp>
      <p:sp>
        <p:nvSpPr>
          <p:cNvPr id="4" name="AutoShape 2" descr="data:image/jpeg;base64,/9j/4AAQSkZJRgABAQAAAQABAAD/2wCEAAkGBhIRERMSERAWFRASERQVFRYWEg8WFBUVGBcVFxUQEhQYGyYgGBokGhIUHy8gIycpLCwsFSAxNTAqNScrLCkBCQoKDgwOGg8PGikkHyQsLiwsLCwpLCwwLDYsKjQsLCwsLCwsLCwpLCwsLCksLSwsLCwsKSwsKSwsLCwsLCkpLP/AABEIANYA7AMBIgACEQEDEQH/xAAcAAEAAgIDAQAAAAAAAAAAAAAABgcEBQECAwj/xABBEAABAwEFBAcEBgoCAwAAAAABAAIDEQQFBiExEkFRYRMiMnGBkaEHQlKxFCMzYnLBFUNTgpKiwtHh8AgkF1Sy/8QAGgEAAgMBAQAAAAAAAAAAAAAAAAECAwQFBv/EADIRAAICAQEFBgUEAgMAAAAAAAABAgMRBBIhMUFRBRMyYdHwcZGhweEUUoHxIrEVI0L/2gAMAwEAAhEDEQA/ALxREQAREQAREQARaXFWL7NdsJmtMlBoxgzkkd8LG7/kN6orFHtzt9pJbZiLLDXLZo6YjPtSEUG7Jo8SngWT6Nc8DUgd5XDJmu0cD3EFfG1svOebOaeWQnXblkd8yvCzzOjNY3uYeLXuafQo3BvPtNF8r4f9q152MjZtTpYx+rnrI09zidseBV34B9rNlvOkTh0Frp9k5wIflUmF3vd2R5Ix0DJOUREhhERABERABFpL9xTHZ+qBty/CDk3m87u7VQu34ktE3alLW/CyrR6ZnxKpsuhDc+JFyLMfM0auA7yAuWvB0IPcQqfdnrmu0chaatJB4gkHzCo/VroR2y4EVc3bjC0RUDndIzg/Xwfr51U2ui+4rS2sZ6w7TT2m9/Ec1ortjPgSUsmwREVpIIiIAIiIAIiIAIiIALW4jv8AisNmltMx+ribWgpVx0axtd5JAHetkqS/5FX6a2Wxtd1etPIKnOnVjB5ZvPgE0JlW4oxRPeNodaLQ7rHJjATsxs3RsHzO9alESGEREAF2ilc1wcxxa9pDmuaSHNIzDmkaFdUQB9Neyb2gfpOzFkx/7lnoJdBttPZmA50oeY7lO18qey2/jZL0sz60ZK/oJObZMhXudslfVab6iXQIiJDC0eKr9+jxgM+1kqG/dG9/9ufct4qxxLbjLaZDXJp2G9zcvnU+Kpus2IZRGTNY5xJJJqSaknUniVwiLklYREQAXvYra+F4kjNHN8jxaRvC8ETTaeUBa103m20RNkbvyI3tcNWlZig2ArcRK+I6PbtD8TdfQ+inK69c9uKkWReUERFYSCIiACIiACIiAC+bvb2T+ls//Vip3bUn5r6RVHf8ibjIfZrW0dUh0LzTQ9plf5h4poTKbUjw9cVntMLektEcMn0vZe98rQ7oejFAyNzgCTIaVpx3Ciji4LUhljf+PbDHGx81sfsTdh+1BGM5GBgaakFxY4muYoCcsqYVowfdxBLLxDHFooDJZnMadlx6ztuurBXm8KEPeSAC4kNqGgkkNB1DQdPBdNkcEATm1YMu5rJC28wXRtkP2llcHODInNa1tQTQyOBzz2cqUUHBXGyOC7IAybqr08Gz2unip37baL7LZoO5fKXszuM2u87MylWxvEr+TWZiv72yvq5PkLmEREhnBVRWjtvrrtu+ZVvKrsQWMxWiRu4u2h3Oz/v5LJql/hkhM1yzbqijc8iUgN2dSaZ7TRx4ErCRc9PDIG1F1w77QAdlpPZIzBqAQdQQAhuyEAHp6kgZAx5Ehxoetl2QO9wWqRS2l0Ge9tY0SPDOwHu2aGvVrlnvyXgiKAjcYRJ+lx0+9Xu2SrKUDwJYy6Z0m5jaeLv8D1U8XU06xWicOAREWgmEREAEREAEREAFqMVYdjt9lls0o6sjcjva4ZtcOYIBW3RAHx5iHD01hndBO2j2nI0ye3c9v+5LWr6zxjgezXlFsTt6w7Lxk9p4gqh8T+xy32RxMbPpEVciygeB95pyPgfBPGeAs44kERetpsUkWUkT2H7zHt+YXnEwuNGtLjwa1xPojDDJwuWMLiGtBLnEAACpJOgA4qR3F7OrwtjgI7M5jT78gLAPA9Y+Su3AHsggsBE0x6a0/EQNlnJjd3zRjqGehz7H8AG77OZZh/2pwC77jfdjHnnzKsNEQwQRESGFHcX3GZmCRg+sjGnxN3hSJEmlJYYmslOkIp9f2EGykvio2TePdd/YqGWy6pYjSSMjnSo81zLNPKPDeiprBiIiBUYYgvSz2d0jgxgq5xoAs67sPTzHqsIb8TsgpzceHI7MK9qQ6uPyHBaatNKTzLciSWT2uK6hZ4gz3tXHiStiiLpFoREQAREQAREQARFg22+7PD9rPGw8C9tfLVNLPADORaMY2sNafSmfzfOi2NivaGb7KZj/AMLmk+Sbi1yAy1wQuUUQMWa64X9qJp/dC6R3LA3MQsH7oWaiAOrIwMgAByC7Io7fuLWxExxUfIMifdb/AHPJV2WwqjtTeEW1VTtlswWWb+WVrRVzg1o1JIA8ytTaMXWZmXSF5+40n109VBLZbpJjtSvLjz0HcNAvBca3tZ5/64/P0XqdyrsZYzbL5er9CbOx3Dujk8mD+pekWN7OdRI3vaCP5SVBUVC7Uv6L5P1NL7Io6v5/gs+xXvDN9nK1x4Vo7+E5rMVSfNb66cXSxUbJWSPn2x3Hf3FbaO1ISeLFjz5fg5+o7InBZrefLn+Serq9gORAI5rysdtZMwPjdtNPpyI3Fe666eTjNY3Mw5LngdrE3+ELtFdcLezE0fuhZSIEcALlF1kkDRVxAA3kgDzQB2RaefGFiYaOtUdeTtr5VXEGMLE80bao683bPzoglsSxnBuUXWOUOFWkEHeCCPMLsgiEREAFhXvfEVljMsrqNGg3uO5rRvKy5JA0FxNAASTwA1KpbFOIXWycvr9U2ojbwb8XedVZXDaY0smZf+PLRaSWscYodzWnrEfffr4CgUaRFrSS3IsSSC5a4ggg0I0IyI7iuETGS3D3tDngIbOTNDpU/aNHEO97uPmrPsNvjnjbJE4OY4ZEfI8DyVBqS4GxKbLOGOP1EpAcNzXHISD5Hl3KmytPeiEo43ot9EWJe1vEEL5D7oyHFxyA81kbSWWRSbeEaLFmISysERo8jruGrQfdHM+ihi7SSFxLnGrnEkniTqV1XktVqZXz2nw5I9po9LHT17K482ERFlNgREQAREQBn3Pe77NJtNzae23c4fkeasey2lsjGvYatcKgqqVKcEXnRzoHHJ1XM5H3m+WfgV2OzdU1LupcHw9+9/xOF2rpE499HiuPqTJEUax3iU2SCjD9fLVrPuj3pPDdzK77eN552EXOSiuLMXF2PmWUmKECSca17Ef4qankqyvO+JrS7anlc88CeqPwtGQWITXMmpOZJ1J4lcLJOxyPQUaWFS6vqERFWajMuy95rM7aglcw8AeqfxNORVmYRx+y0kRTgMnOhHYk/DXR3JVOgNMxkRod4PEKyFjiZb9NC1dH1PohFGcB4lNrg2ZD9fFRr/vD3ZPGmfMKTLWnneefnFwk4viiNe0K3mKxPAOcpbH4HtegKqBWj7Umn6LGdwmFf4SquWyrwjgEQqSzXxY3uDnQuJaGgdRgGTqlxAcK7hQ/Cc81Y3gmRpFIJbysTnBzoHEuLS8naqddsto/LlrlkvOW22PYcGQkPLXBpLSQCS4g5ycAwA7s9UtryA0aIikBd2FLeZrHC8mrtgB3e3qk+i1WPLV1Yo+Li4+GQ+a9vZ2wiwR13ueR3bRWsx076+Mbui/qK4naMtmmePh83g0dnRUtTBP3hEcREXkj2YRSC7rSWWaJxm6NrbS6vbO03ZBLA0A11ORyzXj9Che5jyHgWmeRrA0sAjaHUBILTU1IyFMlpdG5YfJP54+7wZP1OG011+mfssmlRbuG44yAS5wDJpI5nVZRoYCQ5o2ctqm8nxXZuH2B4je5wfWZzusynRxkgOALci47ySMiUlprHvx79v8A30G9XWvfv3jqaJFuY7sgJP1jiBZ3yODJI3FrmEVaXbNCCCKaLVWjY2j0e1sZU2i0u0FakZa1Vc63DiWwtU3hZPNZF32no5Y3j3Xg+FaH0Kx0KVcnGSkuTHZFTg4vmi2wVTvtEt5ltz216sQaweVXep9FbtlNWM/C35BUni5hFutNf2pPnQhewu8J5Hs9J2/wahEWbdlqazbqS1zmANeI2SFp22k9RxAzaHNrzWQ7jeDCRb9tsu/9g/VvxU2do1FOk12aAmuZ4Lzs9vsmyA+HtbBeGscKO2Xh+y90pqNtzSBQZZGqljzK+8f7WaRFnXnPA7o+hjLDsdcEkjayrs1JyrteBCwVEmnlZJL7PLeYrdGK9WUOYfKrfUequNUbhJpNts9P2o9Kq8lrq8JxO0Elb/BpsX3X9IskjAOsBtN725qlSF9Bqrsd4RMTzPE2sTzVwHunee5bKZcmYovBDERFpLAiIgAu8MRe4NaKucQAOZXRWF7P8IkEWmZtKfZtP/2VGUlFZFJ4JrctgEEEUQ9xgB79/qo3jyDrRP3EOb+amK1GKLv6azuAHWZ1h4ajyXK1VbtqlHm/7LNJaqrozfBP8FdogReOPcHuba4xiLLYDi4dVtanU7Wq9LNekkbQ1pFA4ubVrXFjjq5hIyKxEU1OSeU2QdcWsNI9m2x4Y9gd1ZSC8cSDUGvevU3rKZBLt/WAAVoNAKbJGhCxESU5Ln79tg64Pkvf9IzRe8lSRsirCygjYGhpzLQKZVWEiIlJy4scYRjwQXeGIuc1o1c4DzK6Ld4Ru/pJw4jqxdY9+4K7TVu22MfMo1dqqplLy/onzG0AHAAKq/addRjtImA6srQCfvD/AB8lay1mIbkZa4XRO1ObTwduK9dKO0sHjaLe6mpFFIsu9Lrks8hjlbRwOu4jiFiLE008M9JGSksrgEREiQRFl3XdclokEcTauJ8AOJTSbeERlJRWXwJP7MbqMlpMxHUiaaH7zv8AHzVrLWYeuNlkgbE3XVx4u3lbNbYx2Vg83fb3s3ILrJGHAgioOoK7IpFJBr/9mzHkvs7thxz2T2fDgobbcI2uI9aEkcW5hXWitjbJDTaKHF0T/sX/AMJWwsODLXKcoi0cXZK5tgcB5Lspd8+g9pkOw97PI4SHzHpJBoPdHgpgBTIaLlFS5OXEiEREgK/xRchgkL2j6p5r+E7wtIrWtNmbI0seKtIzCgl94YfAS5gLouWre9cPXaBtuypfFfdHoez+0UkqrX8H9maREqi4Z6AIiIAIi97HYnyu2Y2lx9BzJU4QlN7MVlkLLI1x2pvCPOGFz3BrRVzjQBWPcV0izxBmrjm48Sse4MOts42ndaU6nhyC3K9NotGqFl+J+8Hk9frXqZYj4V9fMIiLec01t9YfhtTNmVue528dxVdXv7NJ4yTCRIzho5WuijKKlxLqr51eFlDzYftLDR0D/KvySHD9peaNgf5UV7lo4IGjgodzHzNX/IW9F9fUqm6PZpPIQZiI2cNXKxLkw9DZGbMTc97t57ytminGKjwMtt87fEwiIpFIREQAREQAREQAXhabayPtuA5bz3AZlau9r9oSyI5jJzuHJvPn/o0ZkqSSak6kkknvO9aq9O5LMjPZeo7kSJ+IWbmOPg0fM1XDcRN3xu/kP5qO7aba0fpoFHfyJZZ72ifkHUPB2R8K6+CyyFCC9Z93306OgcS6Phq5vNp/LyVNmlxviWw1HKRsLxwpBLmBsO4t/MLQ2nA8o7D2uHPIqaxShwDmmrSKgjeuy5lumqt8cUdKrVXVeCTS+hXhwnafgHmF6RYNtB1DW95U/RZ12dp1/wCfq/U0vtPUteL6L0ItYsDNGcry7kMgpFZLEyIbMbQ0ch817rrJIGgucaNAqSdAOJWuuqFaxBJGKy2djzNtnZa+3X9BDk+QbXwjrO8QNPFRW/cWPlJZCSyLSoyc7x3D1+SjqrneluW8Si2TiTHUI0jkPgwf1LtDjiA9pr28y1pHoVBUVX6iXkS2EWlYrzimFY5Gu5A5jvacwspVLHIWkOaSHDQgkEdxCmGHcWFxEU56xya/Sp+F/Pmrq7lLc+JBxaJUiIryIREQAREQAREQAREQAWsv+8eijo00e/Ich7zv93kLZqH4ptFZ9ncxgHicz+Xkr6Ibc0mU3T2YZNeHp0ix+kXapyFDU6c66UXWwczJ7baba8HOoaHIhcdIjAZMjbTpFjl6dIjAZJFhq8aP6InquqW8nakeIz8OakyrqC07DmuGrXA+RVigrm6qGzLK5nQ009qOOgREWQ0hQ/G17Gos7TlQOk5/C38/JTBVbedoMk0jz7z3eVaD0AVN0tmO4lFZZioi7MYSaAEk6AZlYC46ouXtINCKEbjkVwgAiIgCwMKXuZotlxrJHQE7yPdd6U8FvFAMGWjZtIbuexwPh1h8ip+ujXLaimUNYeAiIrBBERABERABERABQbFQpaXc2tPpT8lOVF8bWElrZgOz1Xdx0Pn81p00lGxZM+pjmt4Iv0i2EF87IaNiuzs51HukGumWi03SJ0i6zgpcTlKbjwNz+mdOoMi0nTOnu6aHXzXZt9gGvRCuWdRuNdwWk6ROkUe6j0Jd7Lqbn9Mj9mO8kE9kNr2dcvVYU0+05zgKVJNOFdyw+kTpFJQS4CdjfEymmpAGpIHnkrOYMh3KvsL2IyztNOpH1nf0jz+SsJc3WSTko9DoaSP+Ll1CIixGw4Kqm0s2XvB1D3D1KtdV9i27zHOXAdWXrDv94fn4qi+OYkoveaRe1kn2HtfSuya04rxRYS420V9NAzj0Bpmw1O007LurkMjppUju6/pvSkYbkAdnZGWy4EA7OXarv0WrRS25CwERFEZuMJx1tUfIOP8AKR+asRRLA13kbcxGvVb3bz/vBS1dCqOIIok8sIiK0QREQAREQAREQAXSaEPaWuFWuFCOS7ogCtcQXC+zOJFTET1XcOTlqOkVvTQteC1wBadQVFb0wExxLoXbB+E5t8OC6VOsWMWfM512kec1/IhfSJ0i2s+DLU3RgcORXSPCNrP6qneVs7+r9yMfcW/tZrekWRYbI+Z4ZG2pPkOZKkF3+z9xNZpKDg3XzUuu+644G7MbQOJ3nvKzW6yKWIb2aatJJvM9yPK5bobZ4wwZuObjxK2CIuW228s6aSSwgiIkMLBvi622iMsdrq08DxWciAKst1gfC8skFCNOBHELGVp267o5m7MjQR6jmCotbsDOGcLwRwdr5rJPT84lin1Iqi2smF7SP1Ve4hd4cKWl36uneQqu5n0JbaNOtnclxvtD9KRg9Z35Dmt9d2B2ggzP2vujIeJUnggaxoaxoDRoAr66Mb5EHPPAWeztjaGNFGtFAF6Ii0kAiIgAiIgAiIgAiIgAiIgAiIgAiIgAiIgAiIgAiIgAiIgAiIgAiIgAiIgAiIgAiIgAiIgD/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4337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e-DE" sz="4600" dirty="0"/>
              <a:t>Module 2: REDD+ in Climate Change Context</a:t>
            </a:r>
            <a:endParaRPr lang="en-US" sz="4600" dirty="0"/>
          </a:p>
        </p:txBody>
      </p:sp>
      <p:sp>
        <p:nvSpPr>
          <p:cNvPr id="3" name="Subtitle 2"/>
          <p:cNvSpPr>
            <a:spLocks noGrp="1"/>
          </p:cNvSpPr>
          <p:nvPr>
            <p:ph type="subTitle" idx="1"/>
          </p:nvPr>
        </p:nvSpPr>
        <p:spPr>
          <a:xfrm>
            <a:off x="122831" y="4006262"/>
            <a:ext cx="11941790" cy="2334829"/>
          </a:xfrm>
        </p:spPr>
        <p:txBody>
          <a:bodyPr>
            <a:noAutofit/>
          </a:bodyPr>
          <a:lstStyle/>
          <a:p>
            <a:r>
              <a:rPr lang="de-DE" sz="3400" dirty="0"/>
              <a:t>SECTION IV: </a:t>
            </a:r>
            <a:r>
              <a:rPr lang="en-US" sz="3400" dirty="0"/>
              <a:t>DEVELOPING REDD+ STRATEGIES AND ACTION PLANS</a:t>
            </a:r>
          </a:p>
          <a:p>
            <a:pPr>
              <a:lnSpc>
                <a:spcPct val="150000"/>
              </a:lnSpc>
            </a:pPr>
            <a:r>
              <a:rPr lang="en-US" sz="3600" dirty="0">
                <a:solidFill>
                  <a:srgbClr val="FFC000"/>
                </a:solidFill>
              </a:rPr>
              <a:t>4.1.	Negotiation in REDD+</a:t>
            </a:r>
          </a:p>
        </p:txBody>
      </p:sp>
    </p:spTree>
    <p:extLst>
      <p:ext uri="{BB962C8B-B14F-4D97-AF65-F5344CB8AC3E}">
        <p14:creationId xmlns:p14="http://schemas.microsoft.com/office/powerpoint/2010/main" val="404951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Power and Influence</a:t>
            </a:r>
            <a:endParaRPr lang="en-GB" dirty="0"/>
          </a:p>
        </p:txBody>
      </p:sp>
      <p:graphicFrame>
        <p:nvGraphicFramePr>
          <p:cNvPr id="7" name="Diagram 6"/>
          <p:cNvGraphicFramePr/>
          <p:nvPr>
            <p:extLst>
              <p:ext uri="{D42A27DB-BD31-4B8C-83A1-F6EECF244321}">
                <p14:modId xmlns:p14="http://schemas.microsoft.com/office/powerpoint/2010/main" val="258993583"/>
              </p:ext>
            </p:extLst>
          </p:nvPr>
        </p:nvGraphicFramePr>
        <p:xfrm>
          <a:off x="3369124" y="1625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3369124" y="5731726"/>
            <a:ext cx="6087110" cy="808773"/>
          </a:xfrm>
          <a:prstGeom prst="rect">
            <a:avLst/>
          </a:prstGeom>
          <a:solidFill>
            <a:srgbClr val="66FFFF"/>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400" b="1" dirty="0">
                <a:ln w="3175">
                  <a:solidFill>
                    <a:schemeClr val="tx2">
                      <a:lumMod val="50000"/>
                    </a:schemeClr>
                  </a:solidFill>
                </a:ln>
              </a:rPr>
              <a:t>Influence</a:t>
            </a:r>
            <a:endParaRPr lang="en-GB" sz="3400" b="1" dirty="0">
              <a:ln w="3175">
                <a:solidFill>
                  <a:schemeClr val="tx2">
                    <a:lumMod val="50000"/>
                  </a:schemeClr>
                </a:solidFill>
              </a:ln>
            </a:endParaRPr>
          </a:p>
        </p:txBody>
      </p:sp>
      <p:sp>
        <p:nvSpPr>
          <p:cNvPr id="9" name="Rectangle 8"/>
          <p:cNvSpPr/>
          <p:nvPr/>
        </p:nvSpPr>
        <p:spPr>
          <a:xfrm rot="16200000">
            <a:off x="776206" y="3295650"/>
            <a:ext cx="3746500" cy="685800"/>
          </a:xfrm>
          <a:prstGeom prst="rect">
            <a:avLst/>
          </a:prstGeom>
          <a:solidFill>
            <a:srgbClr val="FF99FF"/>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400" b="1" dirty="0">
                <a:ln w="3175">
                  <a:solidFill>
                    <a:schemeClr val="tx2"/>
                  </a:solidFill>
                </a:ln>
              </a:rPr>
              <a:t>Importance</a:t>
            </a:r>
            <a:endParaRPr lang="en-GB" sz="3400" b="1" dirty="0">
              <a:ln w="3175">
                <a:solidFill>
                  <a:schemeClr val="tx2"/>
                </a:solidFill>
              </a:ln>
            </a:endParaRPr>
          </a:p>
        </p:txBody>
      </p:sp>
    </p:spTree>
    <p:extLst>
      <p:ext uri="{BB962C8B-B14F-4D97-AF65-F5344CB8AC3E}">
        <p14:creationId xmlns:p14="http://schemas.microsoft.com/office/powerpoint/2010/main" val="973376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Power and Influence</a:t>
            </a:r>
            <a:endParaRPr lang="en-GB"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1287450"/>
            <a:ext cx="7937241" cy="54551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96776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09600" indent="-609600"/>
            <a:r>
              <a:rPr lang="en-US" altLang="en-US" sz="2800" dirty="0"/>
              <a:t>Strengthen local organizations</a:t>
            </a:r>
          </a:p>
          <a:p>
            <a:pPr marL="609600" indent="-609600"/>
            <a:r>
              <a:rPr lang="en-US" altLang="en-US" sz="2800" dirty="0"/>
              <a:t>Develop common vision and goal</a:t>
            </a:r>
          </a:p>
          <a:p>
            <a:pPr marL="609600" indent="-609600"/>
            <a:r>
              <a:rPr lang="en-US" altLang="en-US" sz="2800" dirty="0"/>
              <a:t>Bring forward “irrefutable" information</a:t>
            </a:r>
          </a:p>
          <a:p>
            <a:pPr marL="609600" indent="-609600"/>
            <a:r>
              <a:rPr lang="en-US" altLang="en-US" sz="2800" dirty="0"/>
              <a:t>Gain broader legitimacy </a:t>
            </a:r>
          </a:p>
          <a:p>
            <a:pPr marL="609600" indent="-609600"/>
            <a:r>
              <a:rPr lang="en-US" altLang="en-US" sz="2800" dirty="0"/>
              <a:t>Introduce new actors (NGOs, media, technical experts)</a:t>
            </a:r>
          </a:p>
          <a:p>
            <a:pPr marL="609600" indent="-609600"/>
            <a:r>
              <a:rPr lang="en-US" altLang="en-US" sz="2800" dirty="0"/>
              <a:t>Build new coalitions</a:t>
            </a:r>
          </a:p>
          <a:p>
            <a:endParaRPr lang="en-GB" sz="2800" dirty="0"/>
          </a:p>
        </p:txBody>
      </p:sp>
      <p:sp>
        <p:nvSpPr>
          <p:cNvPr id="2" name="Title 1"/>
          <p:cNvSpPr>
            <a:spLocks noGrp="1"/>
          </p:cNvSpPr>
          <p:nvPr>
            <p:ph type="title"/>
          </p:nvPr>
        </p:nvSpPr>
        <p:spPr>
          <a:noFill/>
        </p:spPr>
        <p:txBody>
          <a:bodyPr/>
          <a:lstStyle/>
          <a:p>
            <a:r>
              <a:rPr lang="en-US" dirty="0"/>
              <a:t>Power Building Tactics</a:t>
            </a:r>
            <a:endParaRPr lang="en-GB" dirty="0"/>
          </a:p>
        </p:txBody>
      </p:sp>
      <p:pic>
        <p:nvPicPr>
          <p:cNvPr id="5122" name="Picture 2" descr="https://encrypted-tbn3.gstatic.com/images?q=tbn:ANd9GcSEISPcKa58CppRhWmIFYTKNQSTrZ1LiIiRHn1uFP0V3Un_nebWZ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08802" y="2628900"/>
            <a:ext cx="3759198" cy="2819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42398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a:t>A Mediator is a…</a:t>
            </a:r>
          </a:p>
          <a:p>
            <a:pPr lvl="1"/>
            <a:r>
              <a:rPr lang="en-US"/>
              <a:t>Third party who helps the parties in a dispute jointly to develop an acceptable, voluntary and non-coerced solution to their conflict. </a:t>
            </a:r>
          </a:p>
          <a:p>
            <a:endParaRPr lang="en-US" dirty="0"/>
          </a:p>
        </p:txBody>
      </p:sp>
      <p:sp>
        <p:nvSpPr>
          <p:cNvPr id="2" name="Title 1"/>
          <p:cNvSpPr>
            <a:spLocks noGrp="1"/>
          </p:cNvSpPr>
          <p:nvPr>
            <p:ph type="title"/>
          </p:nvPr>
        </p:nvSpPr>
        <p:spPr/>
        <p:txBody>
          <a:bodyPr/>
          <a:lstStyle/>
          <a:p>
            <a:r>
              <a:rPr lang="en-US"/>
              <a:t>The Role of a Mediator</a:t>
            </a:r>
            <a:endParaRPr lang="en-GB" dirty="0"/>
          </a:p>
        </p:txBody>
      </p:sp>
      <p:pic>
        <p:nvPicPr>
          <p:cNvPr id="9218" name="Picture 2" descr="https://encrypted-tbn0.gstatic.com/images?q=tbn:ANd9GcQkfBAmoJnTE8XId6jT9Pp23qpRZooI_Rnchn-E9gLvSVF_ffwEH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5649" y="3701267"/>
            <a:ext cx="3820583" cy="2714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15907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a:t>A </a:t>
            </a:r>
            <a:r>
              <a:rPr lang="en-US" b="1" dirty="0"/>
              <a:t>good mediator </a:t>
            </a:r>
            <a:r>
              <a:rPr lang="en-US" dirty="0"/>
              <a:t>can:</a:t>
            </a:r>
          </a:p>
          <a:p>
            <a:r>
              <a:rPr lang="en-US" dirty="0"/>
              <a:t>Help balance power</a:t>
            </a:r>
          </a:p>
          <a:p>
            <a:r>
              <a:rPr lang="en-US" dirty="0"/>
              <a:t>Play an important catalytic role in keeping the process moving</a:t>
            </a:r>
          </a:p>
          <a:p>
            <a:r>
              <a:rPr lang="en-US" dirty="0"/>
              <a:t>Help stakeholders define the issues and focus on interests over positions</a:t>
            </a:r>
          </a:p>
          <a:p>
            <a:r>
              <a:rPr lang="en-US" dirty="0"/>
              <a:t>Guide communication</a:t>
            </a:r>
          </a:p>
          <a:p>
            <a:r>
              <a:rPr lang="en-US" dirty="0"/>
              <a:t>Help stakeholders reach their goals</a:t>
            </a:r>
          </a:p>
          <a:p>
            <a:pPr marL="0" indent="0">
              <a:buNone/>
            </a:pPr>
            <a:endParaRPr lang="en-US" dirty="0"/>
          </a:p>
        </p:txBody>
      </p:sp>
      <p:sp>
        <p:nvSpPr>
          <p:cNvPr id="2" name="Title 1"/>
          <p:cNvSpPr>
            <a:spLocks noGrp="1"/>
          </p:cNvSpPr>
          <p:nvPr>
            <p:ph type="title"/>
          </p:nvPr>
        </p:nvSpPr>
        <p:spPr>
          <a:noFill/>
        </p:spPr>
        <p:txBody>
          <a:bodyPr/>
          <a:lstStyle/>
          <a:p>
            <a:r>
              <a:rPr lang="en-US" dirty="0"/>
              <a:t>The Benefits of a Mediator</a:t>
            </a:r>
            <a:endParaRPr lang="en-GB" dirty="0"/>
          </a:p>
        </p:txBody>
      </p:sp>
      <p:pic>
        <p:nvPicPr>
          <p:cNvPr id="10242" name="Picture 2" descr="https://encrypted-tbn1.gstatic.com/images?q=tbn:ANd9GcS4FzgMjY-m8fboauDHQLuwnHIdYXlRvJt8S4ibXBM4KmovjKDX_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84897" y="4133837"/>
            <a:ext cx="3505200" cy="25964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91064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696479854"/>
              </p:ext>
            </p:extLst>
          </p:nvPr>
        </p:nvGraphicFramePr>
        <p:xfrm>
          <a:off x="-352079" y="1471960"/>
          <a:ext cx="12377854" cy="4861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noFill/>
        </p:spPr>
        <p:txBody>
          <a:bodyPr>
            <a:normAutofit/>
          </a:bodyPr>
          <a:lstStyle/>
          <a:p>
            <a:r>
              <a:rPr lang="en-US" sz="3300" dirty="0"/>
              <a:t>Negotiations &amp; Building Agreements</a:t>
            </a:r>
            <a:endParaRPr lang="en-GB" sz="3300" dirty="0"/>
          </a:p>
        </p:txBody>
      </p:sp>
    </p:spTree>
    <p:extLst>
      <p:ext uri="{BB962C8B-B14F-4D97-AF65-F5344CB8AC3E}">
        <p14:creationId xmlns:p14="http://schemas.microsoft.com/office/powerpoint/2010/main" val="211291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1" dirty="0"/>
              <a:t>Outcomes:</a:t>
            </a:r>
          </a:p>
          <a:p>
            <a:r>
              <a:rPr lang="en-US" dirty="0"/>
              <a:t>The right stakeholders can attend</a:t>
            </a:r>
          </a:p>
          <a:p>
            <a:r>
              <a:rPr lang="en-US" dirty="0"/>
              <a:t>A safe &amp; secure venue is agreed upon</a:t>
            </a:r>
          </a:p>
          <a:p>
            <a:r>
              <a:rPr lang="en-US" dirty="0"/>
              <a:t>Agenda circulated and accepted</a:t>
            </a:r>
          </a:p>
          <a:p>
            <a:r>
              <a:rPr lang="en-US" dirty="0"/>
              <a:t>Trust is being built in the process</a:t>
            </a:r>
          </a:p>
          <a:p>
            <a:endParaRPr lang="en-US" dirty="0"/>
          </a:p>
        </p:txBody>
      </p:sp>
      <p:sp>
        <p:nvSpPr>
          <p:cNvPr id="2" name="Title 1"/>
          <p:cNvSpPr>
            <a:spLocks noGrp="1"/>
          </p:cNvSpPr>
          <p:nvPr>
            <p:ph type="title"/>
          </p:nvPr>
        </p:nvSpPr>
        <p:spPr>
          <a:noFill/>
        </p:spPr>
        <p:txBody>
          <a:bodyPr/>
          <a:lstStyle/>
          <a:p>
            <a:r>
              <a:rPr lang="en-US" dirty="0"/>
              <a:t>1. Setting The Stage</a:t>
            </a:r>
            <a:endParaRPr lang="en-GB" dirty="0"/>
          </a:p>
        </p:txBody>
      </p:sp>
      <p:sp>
        <p:nvSpPr>
          <p:cNvPr id="5" name="TextBox 4"/>
          <p:cNvSpPr txBox="1"/>
          <p:nvPr/>
        </p:nvSpPr>
        <p:spPr>
          <a:xfrm>
            <a:off x="7805855" y="5040351"/>
            <a:ext cx="3590692" cy="461665"/>
          </a:xfrm>
          <a:prstGeom prst="rect">
            <a:avLst/>
          </a:prstGeom>
          <a:noFill/>
        </p:spPr>
        <p:txBody>
          <a:bodyPr wrap="square" rtlCol="0">
            <a:spAutoFit/>
          </a:bodyPr>
          <a:lstStyle/>
          <a:p>
            <a:r>
              <a:rPr lang="de-DE" sz="2400" dirty="0"/>
              <a:t>To insert Bangladesh photo</a:t>
            </a:r>
            <a:endParaRPr lang="en-US" sz="2400" dirty="0"/>
          </a:p>
        </p:txBody>
      </p:sp>
    </p:spTree>
    <p:extLst>
      <p:ext uri="{BB962C8B-B14F-4D97-AF65-F5344CB8AC3E}">
        <p14:creationId xmlns:p14="http://schemas.microsoft.com/office/powerpoint/2010/main" val="4185476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a:bodyPr>
          <a:lstStyle/>
          <a:p>
            <a:pPr marL="0" indent="0">
              <a:buNone/>
            </a:pPr>
            <a:r>
              <a:rPr lang="en-US" b="1" dirty="0"/>
              <a:t>Outcomes:</a:t>
            </a:r>
          </a:p>
          <a:p>
            <a:r>
              <a:rPr lang="en-US" dirty="0"/>
              <a:t>Roles and responsibilities understood</a:t>
            </a:r>
          </a:p>
          <a:p>
            <a:r>
              <a:rPr lang="en-US" dirty="0"/>
              <a:t>Time is allowed for those at the negotiation meeting(s) to communicate with their constituents</a:t>
            </a:r>
          </a:p>
          <a:p>
            <a:r>
              <a:rPr lang="en-US" dirty="0"/>
              <a:t>Paths of communication are opened.</a:t>
            </a:r>
          </a:p>
          <a:p>
            <a:r>
              <a:rPr lang="en-US" dirty="0"/>
              <a:t>Stakeholders can present their ‘case’</a:t>
            </a:r>
          </a:p>
          <a:p>
            <a:pPr marL="0" indent="0">
              <a:buNone/>
            </a:pPr>
            <a:endParaRPr lang="en-US" dirty="0"/>
          </a:p>
        </p:txBody>
      </p:sp>
      <p:sp>
        <p:nvSpPr>
          <p:cNvPr id="2" name="Title 1"/>
          <p:cNvSpPr>
            <a:spLocks noGrp="1"/>
          </p:cNvSpPr>
          <p:nvPr>
            <p:ph type="title"/>
          </p:nvPr>
        </p:nvSpPr>
        <p:spPr>
          <a:noFill/>
        </p:spPr>
        <p:txBody>
          <a:bodyPr/>
          <a:lstStyle/>
          <a:p>
            <a:r>
              <a:rPr lang="en-US" dirty="0"/>
              <a:t>2. Providing Space </a:t>
            </a:r>
            <a:endParaRPr lang="en-GB" dirty="0"/>
          </a:p>
        </p:txBody>
      </p:sp>
    </p:spTree>
    <p:extLst>
      <p:ext uri="{BB962C8B-B14F-4D97-AF65-F5344CB8AC3E}">
        <p14:creationId xmlns:p14="http://schemas.microsoft.com/office/powerpoint/2010/main" val="818069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en-US" b="1" dirty="0"/>
              <a:t>Outcomes:</a:t>
            </a:r>
          </a:p>
          <a:p>
            <a:r>
              <a:rPr lang="en-US" dirty="0"/>
              <a:t>Goals and objectives are reviewed</a:t>
            </a:r>
          </a:p>
          <a:p>
            <a:r>
              <a:rPr lang="en-US" dirty="0"/>
              <a:t>Conflicting issues/needs are explored</a:t>
            </a:r>
          </a:p>
          <a:p>
            <a:r>
              <a:rPr lang="en-US" dirty="0"/>
              <a:t>Common ground and goals are defined</a:t>
            </a:r>
          </a:p>
          <a:p>
            <a:endParaRPr lang="en-US" dirty="0"/>
          </a:p>
        </p:txBody>
      </p:sp>
      <p:sp>
        <p:nvSpPr>
          <p:cNvPr id="2" name="Title 1"/>
          <p:cNvSpPr>
            <a:spLocks noGrp="1"/>
          </p:cNvSpPr>
          <p:nvPr>
            <p:ph type="title"/>
          </p:nvPr>
        </p:nvSpPr>
        <p:spPr>
          <a:noFill/>
        </p:spPr>
        <p:txBody>
          <a:bodyPr/>
          <a:lstStyle/>
          <a:p>
            <a:r>
              <a:rPr lang="en-US" dirty="0"/>
              <a:t>3. Finding Common Ground</a:t>
            </a:r>
            <a:endParaRPr lang="en-GB" dirty="0"/>
          </a:p>
        </p:txBody>
      </p:sp>
      <p:sp>
        <p:nvSpPr>
          <p:cNvPr id="6" name="TextBox 5"/>
          <p:cNvSpPr txBox="1"/>
          <p:nvPr/>
        </p:nvSpPr>
        <p:spPr>
          <a:xfrm>
            <a:off x="7404411" y="5531004"/>
            <a:ext cx="3590692" cy="461665"/>
          </a:xfrm>
          <a:prstGeom prst="rect">
            <a:avLst/>
          </a:prstGeom>
          <a:noFill/>
        </p:spPr>
        <p:txBody>
          <a:bodyPr wrap="square" rtlCol="0">
            <a:spAutoFit/>
          </a:bodyPr>
          <a:lstStyle/>
          <a:p>
            <a:r>
              <a:rPr lang="de-DE" sz="2400" dirty="0"/>
              <a:t>To insert Bangladesh photo</a:t>
            </a:r>
            <a:endParaRPr lang="en-US" sz="2400" dirty="0"/>
          </a:p>
        </p:txBody>
      </p:sp>
    </p:spTree>
    <p:extLst>
      <p:ext uri="{BB962C8B-B14F-4D97-AF65-F5344CB8AC3E}">
        <p14:creationId xmlns:p14="http://schemas.microsoft.com/office/powerpoint/2010/main" val="1548878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Outcomes:</a:t>
            </a:r>
          </a:p>
          <a:p>
            <a:r>
              <a:rPr lang="en-US" dirty="0"/>
              <a:t>Agree on criteria to assess options</a:t>
            </a:r>
          </a:p>
          <a:p>
            <a:r>
              <a:rPr lang="en-US" dirty="0"/>
              <a:t>Assess all options</a:t>
            </a:r>
          </a:p>
          <a:p>
            <a:r>
              <a:rPr lang="en-US" dirty="0"/>
              <a:t>Select option(s) that best meet the goal(s) and that all stakeholders can move forward with.</a:t>
            </a:r>
          </a:p>
          <a:p>
            <a:endParaRPr lang="en-US" dirty="0"/>
          </a:p>
        </p:txBody>
      </p:sp>
      <p:sp>
        <p:nvSpPr>
          <p:cNvPr id="2" name="Title 1"/>
          <p:cNvSpPr>
            <a:spLocks noGrp="1"/>
          </p:cNvSpPr>
          <p:nvPr>
            <p:ph type="title"/>
          </p:nvPr>
        </p:nvSpPr>
        <p:spPr>
          <a:noFill/>
        </p:spPr>
        <p:txBody>
          <a:bodyPr/>
          <a:lstStyle/>
          <a:p>
            <a:r>
              <a:rPr lang="en-US" dirty="0"/>
              <a:t>4. Assessing Options</a:t>
            </a:r>
            <a:endParaRPr lang="en-GB" dirty="0"/>
          </a:p>
        </p:txBody>
      </p:sp>
    </p:spTree>
    <p:extLst>
      <p:ext uri="{BB962C8B-B14F-4D97-AF65-F5344CB8AC3E}">
        <p14:creationId xmlns:p14="http://schemas.microsoft.com/office/powerpoint/2010/main" val="142568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2807871" y="2754690"/>
            <a:ext cx="6834947" cy="1325563"/>
          </a:xfrm>
        </p:spPr>
        <p:txBody>
          <a:bodyPr>
            <a:normAutofit/>
          </a:bodyPr>
          <a:lstStyle/>
          <a:p>
            <a:pPr algn="ctr"/>
            <a:r>
              <a:rPr lang="de-DE" dirty="0"/>
              <a:t> REDD+ in Climate Change Context (REDD+)</a:t>
            </a:r>
            <a:endParaRPr lang="en-US" dirty="0"/>
          </a:p>
        </p:txBody>
      </p:sp>
      <p:sp>
        <p:nvSpPr>
          <p:cNvPr id="4" name="Rectangle 3"/>
          <p:cNvSpPr/>
          <p:nvPr/>
        </p:nvSpPr>
        <p:spPr>
          <a:xfrm>
            <a:off x="1761564" y="200203"/>
            <a:ext cx="10082093" cy="6831101"/>
          </a:xfrm>
          <a:prstGeom prst="rect">
            <a:avLst/>
          </a:prstGeom>
        </p:spPr>
        <p:txBody>
          <a:bodyPr wrap="square">
            <a:spAutoFit/>
          </a:bodyPr>
          <a:lstStyle/>
          <a:p>
            <a:pPr marL="400050" lvl="0" indent="-400050">
              <a:lnSpc>
                <a:spcPct val="105000"/>
              </a:lnSpc>
              <a:spcBef>
                <a:spcPts val="600"/>
              </a:spcBef>
              <a:buFont typeface="+mj-lt"/>
              <a:buAutoNum type="romanUcPeriod"/>
            </a:pPr>
            <a:r>
              <a:rPr lang="en-US" sz="2200" b="1" dirty="0">
                <a:solidFill>
                  <a:schemeClr val="bg2">
                    <a:lumMod val="10000"/>
                  </a:schemeClr>
                </a:solidFill>
              </a:rPr>
              <a:t>ENABLING ENVIRONMENT OF REDD+</a:t>
            </a:r>
            <a:endParaRPr lang="en-US" sz="2200" dirty="0">
              <a:solidFill>
                <a:schemeClr val="bg2">
                  <a:lumMod val="10000"/>
                </a:schemeClr>
              </a:solidFill>
            </a:endParaRPr>
          </a:p>
          <a:p>
            <a:pPr lvl="1">
              <a:lnSpc>
                <a:spcPct val="105000"/>
              </a:lnSpc>
            </a:pPr>
            <a:r>
              <a:rPr lang="en-US" dirty="0"/>
              <a:t>1.1. Forests, Forest Carbon and Climate Change</a:t>
            </a:r>
          </a:p>
          <a:p>
            <a:pPr lvl="1">
              <a:lnSpc>
                <a:spcPct val="105000"/>
              </a:lnSpc>
            </a:pPr>
            <a:r>
              <a:rPr lang="en-US" dirty="0"/>
              <a:t>1.2.	Fundamentals of REDD+ and the UNFCCC</a:t>
            </a:r>
          </a:p>
          <a:p>
            <a:pPr lvl="1">
              <a:lnSpc>
                <a:spcPct val="105000"/>
              </a:lnSpc>
            </a:pPr>
            <a:r>
              <a:rPr lang="en-US" dirty="0"/>
              <a:t>1.3.	Stakeholder Engagement</a:t>
            </a:r>
          </a:p>
          <a:p>
            <a:pPr marL="400050" lvl="0" indent="-400050">
              <a:lnSpc>
                <a:spcPct val="105000"/>
              </a:lnSpc>
              <a:spcBef>
                <a:spcPts val="600"/>
              </a:spcBef>
              <a:buFont typeface="+mj-lt"/>
              <a:buAutoNum type="romanUcPeriod"/>
            </a:pPr>
            <a:r>
              <a:rPr lang="en-US" sz="2200" b="1" dirty="0">
                <a:solidFill>
                  <a:schemeClr val="bg2">
                    <a:lumMod val="10000"/>
                  </a:schemeClr>
                </a:solidFill>
              </a:rPr>
              <a:t>ASSESSING CURRENT CONDITIONS OF REDD+</a:t>
            </a:r>
            <a:endParaRPr lang="en-US" sz="2200" dirty="0">
              <a:solidFill>
                <a:schemeClr val="bg2">
                  <a:lumMod val="10000"/>
                </a:schemeClr>
              </a:solidFill>
            </a:endParaRPr>
          </a:p>
          <a:p>
            <a:pPr lvl="1">
              <a:lnSpc>
                <a:spcPct val="105000"/>
              </a:lnSpc>
            </a:pPr>
            <a:r>
              <a:rPr lang="en-US" dirty="0"/>
              <a:t>2.1.	Drivers of Deforestation and Forest Degradation</a:t>
            </a:r>
          </a:p>
          <a:p>
            <a:pPr lvl="1">
              <a:lnSpc>
                <a:spcPct val="105000"/>
              </a:lnSpc>
            </a:pPr>
            <a:r>
              <a:rPr lang="en-US" dirty="0"/>
              <a:t>2.2.	Fundamentals of Forest (Emission) Reference Levels</a:t>
            </a:r>
          </a:p>
          <a:p>
            <a:pPr lvl="1">
              <a:lnSpc>
                <a:spcPct val="105000"/>
              </a:lnSpc>
            </a:pPr>
            <a:r>
              <a:rPr lang="en-US" dirty="0"/>
              <a:t>2.3.	National Forest Monitoring Systems (NFMS) for REDD+</a:t>
            </a:r>
          </a:p>
          <a:p>
            <a:pPr marL="400050" lvl="0" indent="-400050">
              <a:lnSpc>
                <a:spcPct val="105000"/>
              </a:lnSpc>
              <a:spcBef>
                <a:spcPts val="600"/>
              </a:spcBef>
              <a:buFont typeface="+mj-lt"/>
              <a:buAutoNum type="romanUcPeriod"/>
            </a:pPr>
            <a:r>
              <a:rPr lang="en-US" sz="2200" b="1" dirty="0">
                <a:solidFill>
                  <a:schemeClr val="bg2">
                    <a:lumMod val="10000"/>
                  </a:schemeClr>
                </a:solidFill>
              </a:rPr>
              <a:t>ANALYZING FUTURE OPTIONS FOR REDD+</a:t>
            </a:r>
            <a:endParaRPr lang="en-US" sz="2200" dirty="0">
              <a:solidFill>
                <a:schemeClr val="bg2">
                  <a:lumMod val="10000"/>
                </a:schemeClr>
              </a:solidFill>
            </a:endParaRPr>
          </a:p>
          <a:p>
            <a:pPr lvl="1">
              <a:lnSpc>
                <a:spcPct val="105000"/>
              </a:lnSpc>
            </a:pPr>
            <a:r>
              <a:rPr lang="en-US" dirty="0"/>
              <a:t>3.1.	Policies and Measures for REDD+ Implementation</a:t>
            </a:r>
          </a:p>
          <a:p>
            <a:pPr lvl="1">
              <a:lnSpc>
                <a:spcPct val="105000"/>
              </a:lnSpc>
            </a:pPr>
            <a:r>
              <a:rPr lang="en-US" dirty="0"/>
              <a:t>3.2.	REDD+ Safeguards under the UNFCCC</a:t>
            </a:r>
          </a:p>
          <a:p>
            <a:pPr lvl="1">
              <a:lnSpc>
                <a:spcPct val="105000"/>
              </a:lnSpc>
            </a:pPr>
            <a:r>
              <a:rPr lang="en-US" dirty="0"/>
              <a:t>3.3.	The Costs and Benefits of REDD+</a:t>
            </a:r>
          </a:p>
          <a:p>
            <a:pPr marL="400050" lvl="0" indent="-400050">
              <a:lnSpc>
                <a:spcPct val="105000"/>
              </a:lnSpc>
              <a:spcBef>
                <a:spcPts val="600"/>
              </a:spcBef>
              <a:buFont typeface="+mj-lt"/>
              <a:buAutoNum type="romanUcPeriod"/>
            </a:pPr>
            <a:r>
              <a:rPr lang="en-US" sz="2200" b="1" dirty="0">
                <a:solidFill>
                  <a:schemeClr val="bg2">
                    <a:lumMod val="10000"/>
                  </a:schemeClr>
                </a:solidFill>
              </a:rPr>
              <a:t>DEVELOPING REDD+ STRATEGIES AND ACTION PLANS</a:t>
            </a:r>
            <a:endParaRPr lang="en-US" sz="2200" dirty="0">
              <a:solidFill>
                <a:schemeClr val="bg2">
                  <a:lumMod val="10000"/>
                </a:schemeClr>
              </a:solidFill>
            </a:endParaRPr>
          </a:p>
          <a:p>
            <a:pPr lvl="1">
              <a:lnSpc>
                <a:spcPct val="105000"/>
              </a:lnSpc>
            </a:pPr>
            <a:r>
              <a:rPr lang="en-US" b="1" dirty="0">
                <a:solidFill>
                  <a:srgbClr val="FF0000"/>
                </a:solidFill>
              </a:rPr>
              <a:t>4.1.	</a:t>
            </a:r>
            <a:r>
              <a:rPr lang="en-US" b="1">
                <a:solidFill>
                  <a:srgbClr val="FF0000"/>
                </a:solidFill>
              </a:rPr>
              <a:t>Negotiation in REDD+</a:t>
            </a:r>
            <a:endParaRPr lang="en-US" b="1" dirty="0">
              <a:solidFill>
                <a:srgbClr val="FF0000"/>
              </a:solidFill>
            </a:endParaRPr>
          </a:p>
          <a:p>
            <a:pPr lvl="1">
              <a:lnSpc>
                <a:spcPct val="105000"/>
              </a:lnSpc>
            </a:pPr>
            <a:r>
              <a:rPr lang="en-US" dirty="0">
                <a:solidFill>
                  <a:schemeClr val="bg2">
                    <a:lumMod val="10000"/>
                  </a:schemeClr>
                </a:solidFill>
              </a:rPr>
              <a:t>4.2.	National Strategies and Action Plans</a:t>
            </a:r>
          </a:p>
          <a:p>
            <a:pPr lvl="1">
              <a:lnSpc>
                <a:spcPct val="105000"/>
              </a:lnSpc>
            </a:pPr>
            <a:r>
              <a:rPr lang="en-US" dirty="0">
                <a:solidFill>
                  <a:schemeClr val="bg2">
                    <a:lumMod val="10000"/>
                  </a:schemeClr>
                </a:solidFill>
              </a:rPr>
              <a:t>4.3.	Approaches for Incentive Allocation System</a:t>
            </a:r>
          </a:p>
          <a:p>
            <a:pPr marL="400050" lvl="0" indent="-400050">
              <a:lnSpc>
                <a:spcPct val="105000"/>
              </a:lnSpc>
              <a:spcBef>
                <a:spcPts val="600"/>
              </a:spcBef>
              <a:buFont typeface="+mj-lt"/>
              <a:buAutoNum type="romanUcPeriod"/>
            </a:pPr>
            <a:r>
              <a:rPr lang="en-US" sz="2200" b="1" dirty="0">
                <a:solidFill>
                  <a:schemeClr val="bg2">
                    <a:lumMod val="10000"/>
                  </a:schemeClr>
                </a:solidFill>
              </a:rPr>
              <a:t>MONITORING, EVALUATION AND ADAPTATION</a:t>
            </a:r>
            <a:endParaRPr lang="en-US" sz="2200" dirty="0">
              <a:solidFill>
                <a:schemeClr val="bg2">
                  <a:lumMod val="10000"/>
                </a:schemeClr>
              </a:solidFill>
            </a:endParaRPr>
          </a:p>
          <a:p>
            <a:pPr lvl="1">
              <a:lnSpc>
                <a:spcPct val="105000"/>
              </a:lnSpc>
            </a:pPr>
            <a:r>
              <a:rPr lang="en-US" dirty="0">
                <a:solidFill>
                  <a:schemeClr val="bg2">
                    <a:lumMod val="10000"/>
                  </a:schemeClr>
                </a:solidFill>
              </a:rPr>
              <a:t>5.1.	Establish M&amp;E Framework for REDD+ Action Plan</a:t>
            </a:r>
          </a:p>
          <a:p>
            <a:pPr lvl="1">
              <a:lnSpc>
                <a:spcPct val="105000"/>
              </a:lnSpc>
            </a:pPr>
            <a:r>
              <a:rPr lang="en-US" dirty="0">
                <a:solidFill>
                  <a:schemeClr val="bg2">
                    <a:lumMod val="10000"/>
                  </a:schemeClr>
                </a:solidFill>
              </a:rPr>
              <a:t>5.2.	Monitor and Measure Implementation Progress</a:t>
            </a:r>
          </a:p>
          <a:p>
            <a:pPr lvl="1">
              <a:lnSpc>
                <a:spcPct val="105000"/>
              </a:lnSpc>
            </a:pPr>
            <a:r>
              <a:rPr lang="en-US" dirty="0">
                <a:solidFill>
                  <a:schemeClr val="bg2">
                    <a:lumMod val="10000"/>
                  </a:schemeClr>
                </a:solidFill>
              </a:rPr>
              <a:t>5.3.	Evaluate, Report and Adapt </a:t>
            </a:r>
          </a:p>
          <a:p>
            <a:pPr lvl="1">
              <a:lnSpc>
                <a:spcPct val="105000"/>
              </a:lnSpc>
            </a:pPr>
            <a:endParaRPr lang="en-US" dirty="0"/>
          </a:p>
        </p:txBody>
      </p:sp>
      <p:sp>
        <p:nvSpPr>
          <p:cNvPr id="5" name="Right Arrow 4"/>
          <p:cNvSpPr>
            <a:spLocks noChangeArrowheads="1"/>
          </p:cNvSpPr>
          <p:nvPr/>
        </p:nvSpPr>
        <p:spPr bwMode="auto">
          <a:xfrm>
            <a:off x="1761564" y="4493461"/>
            <a:ext cx="385763" cy="242888"/>
          </a:xfrm>
          <a:prstGeom prst="rightArrow">
            <a:avLst>
              <a:gd name="adj1" fmla="val 50000"/>
              <a:gd name="adj2" fmla="val 49993"/>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2617731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buNone/>
            </a:pPr>
            <a:r>
              <a:rPr lang="en-US" b="1" dirty="0"/>
              <a:t>Outcomes:</a:t>
            </a:r>
          </a:p>
          <a:p>
            <a:r>
              <a:rPr lang="en-US" sz="2400" dirty="0"/>
              <a:t>Consider implementation challenges</a:t>
            </a:r>
          </a:p>
          <a:p>
            <a:r>
              <a:rPr lang="en-US" sz="2400" dirty="0"/>
              <a:t>Confirm commitment and mandates to implement</a:t>
            </a:r>
          </a:p>
          <a:p>
            <a:r>
              <a:rPr lang="en-US" sz="2400" dirty="0"/>
              <a:t>Draft and review agreement</a:t>
            </a:r>
          </a:p>
          <a:p>
            <a:r>
              <a:rPr lang="en-US" sz="2400" dirty="0"/>
              <a:t>Make agreement public</a:t>
            </a:r>
          </a:p>
          <a:p>
            <a:endParaRPr lang="en-US" dirty="0"/>
          </a:p>
        </p:txBody>
      </p:sp>
      <p:sp>
        <p:nvSpPr>
          <p:cNvPr id="2" name="Title 1"/>
          <p:cNvSpPr>
            <a:spLocks noGrp="1"/>
          </p:cNvSpPr>
          <p:nvPr>
            <p:ph type="title"/>
          </p:nvPr>
        </p:nvSpPr>
        <p:spPr>
          <a:noFill/>
        </p:spPr>
        <p:txBody>
          <a:bodyPr>
            <a:normAutofit/>
          </a:bodyPr>
          <a:lstStyle/>
          <a:p>
            <a:r>
              <a:rPr lang="en-US" dirty="0"/>
              <a:t>5. Reaching and Designing Agreement</a:t>
            </a:r>
            <a:endParaRPr lang="en-GB" dirty="0"/>
          </a:p>
        </p:txBody>
      </p:sp>
      <p:sp>
        <p:nvSpPr>
          <p:cNvPr id="9" name="TextBox 8"/>
          <p:cNvSpPr txBox="1"/>
          <p:nvPr/>
        </p:nvSpPr>
        <p:spPr>
          <a:xfrm>
            <a:off x="7582830" y="4142614"/>
            <a:ext cx="3590692" cy="461665"/>
          </a:xfrm>
          <a:prstGeom prst="rect">
            <a:avLst/>
          </a:prstGeom>
          <a:noFill/>
        </p:spPr>
        <p:txBody>
          <a:bodyPr wrap="square" rtlCol="0">
            <a:spAutoFit/>
          </a:bodyPr>
          <a:lstStyle/>
          <a:p>
            <a:r>
              <a:rPr lang="de-DE" sz="2400" dirty="0"/>
              <a:t>To insert Bangladesh photo</a:t>
            </a:r>
            <a:endParaRPr lang="en-US" sz="2400" dirty="0"/>
          </a:p>
        </p:txBody>
      </p:sp>
    </p:spTree>
    <p:extLst>
      <p:ext uri="{BB962C8B-B14F-4D97-AF65-F5344CB8AC3E}">
        <p14:creationId xmlns:p14="http://schemas.microsoft.com/office/powerpoint/2010/main" val="2079943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The Negotiation Process: </a:t>
            </a:r>
            <a:r>
              <a:rPr lang="en-US" b="1" dirty="0"/>
              <a:t>3</a:t>
            </a:r>
            <a:r>
              <a:rPr lang="en-US" dirty="0"/>
              <a:t> Critical Elements </a:t>
            </a:r>
            <a:endParaRPr lang="en-GB" dirty="0"/>
          </a:p>
        </p:txBody>
      </p:sp>
      <p:graphicFrame>
        <p:nvGraphicFramePr>
          <p:cNvPr id="4" name="Diagram 3"/>
          <p:cNvGraphicFramePr/>
          <p:nvPr>
            <p:extLst>
              <p:ext uri="{D42A27DB-BD31-4B8C-83A1-F6EECF244321}">
                <p14:modId xmlns:p14="http://schemas.microsoft.com/office/powerpoint/2010/main" val="2580447316"/>
              </p:ext>
            </p:extLst>
          </p:nvPr>
        </p:nvGraphicFramePr>
        <p:xfrm>
          <a:off x="1524001" y="2057400"/>
          <a:ext cx="912533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5379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8"/>
          <p:cNvSpPr>
            <a:spLocks noGrp="1"/>
          </p:cNvSpPr>
          <p:nvPr>
            <p:ph idx="1"/>
          </p:nvPr>
        </p:nvSpPr>
        <p:spPr/>
        <p:txBody>
          <a:bodyPr wrap="square">
            <a:spAutoFit/>
          </a:bodyPr>
          <a:lstStyle/>
          <a:p>
            <a:pPr lvl="0"/>
            <a:r>
              <a:rPr lang="en-GB" sz="2200" dirty="0"/>
              <a:t>Complex and difficult – no capacity to support a negotiated process</a:t>
            </a:r>
          </a:p>
          <a:p>
            <a:pPr lvl="0"/>
            <a:r>
              <a:rPr lang="en-US" sz="2200" dirty="0"/>
              <a:t>Influential stakeholders dominate</a:t>
            </a:r>
            <a:endParaRPr lang="en-GB" sz="2200" dirty="0"/>
          </a:p>
          <a:p>
            <a:pPr lvl="0"/>
            <a:r>
              <a:rPr lang="en-GB" sz="2200" dirty="0"/>
              <a:t>Power imbalances can not be overcome.</a:t>
            </a:r>
          </a:p>
          <a:p>
            <a:pPr lvl="0"/>
            <a:r>
              <a:rPr lang="en-GB" sz="2200" dirty="0"/>
              <a:t>Can be time and resource consuming</a:t>
            </a:r>
          </a:p>
          <a:p>
            <a:pPr lvl="0"/>
            <a:r>
              <a:rPr lang="en-GB" sz="2200" dirty="0"/>
              <a:t>Deep rooted and structural problems can not be overcome </a:t>
            </a:r>
          </a:p>
          <a:p>
            <a:pPr lvl="0"/>
            <a:r>
              <a:rPr lang="en-GB" sz="2200" dirty="0"/>
              <a:t>Authority for approval and implementation is contradictory &amp;  complex.</a:t>
            </a:r>
          </a:p>
          <a:p>
            <a:pPr marL="0" indent="0">
              <a:buNone/>
            </a:pPr>
            <a:endParaRPr lang="en-GB" sz="2200" dirty="0"/>
          </a:p>
        </p:txBody>
      </p:sp>
      <p:sp>
        <p:nvSpPr>
          <p:cNvPr id="8194" name="Title 1"/>
          <p:cNvSpPr>
            <a:spLocks noGrp="1"/>
          </p:cNvSpPr>
          <p:nvPr>
            <p:ph type="title"/>
          </p:nvPr>
        </p:nvSpPr>
        <p:spPr>
          <a:noFill/>
        </p:spPr>
        <p:txBody>
          <a:bodyPr>
            <a:normAutofit/>
          </a:bodyPr>
          <a:lstStyle/>
          <a:p>
            <a:r>
              <a:rPr lang="en-US"/>
              <a:t>Negotiation Challenges</a:t>
            </a:r>
          </a:p>
        </p:txBody>
      </p:sp>
      <p:pic>
        <p:nvPicPr>
          <p:cNvPr id="4098" name="Picture 2" descr="C:\Users\pham thanh nam\Documents\SNV\Capacity building\LUP and CC\Jan 2014\Pic\REDD+ complex.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7151" y="2133600"/>
            <a:ext cx="3234092" cy="3429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09853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There is significant history in negotiating land use agreements across Asia. </a:t>
            </a:r>
          </a:p>
          <a:p>
            <a:r>
              <a:rPr lang="en-US" sz="2400" dirty="0"/>
              <a:t>Skills and knowledge in REDD+ are emerging</a:t>
            </a:r>
            <a:endParaRPr lang="en-GB" sz="2400" dirty="0"/>
          </a:p>
        </p:txBody>
      </p:sp>
      <p:sp>
        <p:nvSpPr>
          <p:cNvPr id="8194" name="Title 1"/>
          <p:cNvSpPr>
            <a:spLocks noGrp="1"/>
          </p:cNvSpPr>
          <p:nvPr>
            <p:ph type="title"/>
          </p:nvPr>
        </p:nvSpPr>
        <p:spPr>
          <a:noFill/>
        </p:spPr>
        <p:txBody>
          <a:bodyPr>
            <a:normAutofit/>
          </a:bodyPr>
          <a:lstStyle/>
          <a:p>
            <a:r>
              <a:rPr lang="en-US"/>
              <a:t>Negotiation Opportunities</a:t>
            </a:r>
          </a:p>
        </p:txBody>
      </p:sp>
      <p:sp>
        <p:nvSpPr>
          <p:cNvPr id="3" name="TextBox 2"/>
          <p:cNvSpPr txBox="1"/>
          <p:nvPr/>
        </p:nvSpPr>
        <p:spPr>
          <a:xfrm>
            <a:off x="5553308" y="5040351"/>
            <a:ext cx="3590692" cy="461665"/>
          </a:xfrm>
          <a:prstGeom prst="rect">
            <a:avLst/>
          </a:prstGeom>
          <a:noFill/>
        </p:spPr>
        <p:txBody>
          <a:bodyPr wrap="square" rtlCol="0">
            <a:spAutoFit/>
          </a:bodyPr>
          <a:lstStyle/>
          <a:p>
            <a:r>
              <a:rPr lang="de-DE" sz="2400" dirty="0"/>
              <a:t>To insert Bangladesh photo</a:t>
            </a:r>
            <a:endParaRPr lang="en-US" sz="2400" dirty="0"/>
          </a:p>
        </p:txBody>
      </p:sp>
    </p:spTree>
    <p:extLst>
      <p:ext uri="{BB962C8B-B14F-4D97-AF65-F5344CB8AC3E}">
        <p14:creationId xmlns:p14="http://schemas.microsoft.com/office/powerpoint/2010/main" val="583902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Aft>
                <a:spcPts val="600"/>
              </a:spcAft>
              <a:buNone/>
            </a:pPr>
            <a:r>
              <a:rPr lang="en-US" dirty="0"/>
              <a:t>Divide class into three groups of stakeholders: </a:t>
            </a:r>
          </a:p>
          <a:p>
            <a:pPr lvl="1">
              <a:spcAft>
                <a:spcPts val="600"/>
              </a:spcAft>
            </a:pPr>
            <a:r>
              <a:rPr lang="en-US" dirty="0"/>
              <a:t>Governments</a:t>
            </a:r>
          </a:p>
          <a:p>
            <a:pPr lvl="1">
              <a:spcAft>
                <a:spcPts val="600"/>
              </a:spcAft>
            </a:pPr>
            <a:r>
              <a:rPr lang="en-US" dirty="0"/>
              <a:t>People living in the hydropower dam area that would be negatively impacted by construction</a:t>
            </a:r>
          </a:p>
          <a:p>
            <a:pPr lvl="1">
              <a:spcAft>
                <a:spcPts val="600"/>
              </a:spcAft>
            </a:pPr>
            <a:r>
              <a:rPr lang="en-US" dirty="0"/>
              <a:t>Hydropower Company </a:t>
            </a:r>
          </a:p>
          <a:p>
            <a:pPr lvl="1">
              <a:spcAft>
                <a:spcPts val="600"/>
              </a:spcAft>
            </a:pPr>
            <a:r>
              <a:rPr lang="en-US" dirty="0"/>
              <a:t>Each group to define what they must get from a negotiated process.</a:t>
            </a:r>
          </a:p>
          <a:p>
            <a:pPr>
              <a:spcAft>
                <a:spcPts val="600"/>
              </a:spcAft>
            </a:pPr>
            <a:endParaRPr lang="en-US" dirty="0"/>
          </a:p>
        </p:txBody>
      </p:sp>
      <p:sp>
        <p:nvSpPr>
          <p:cNvPr id="21507" name="Title 4"/>
          <p:cNvSpPr>
            <a:spLocks noGrp="1"/>
          </p:cNvSpPr>
          <p:nvPr>
            <p:ph type="title"/>
          </p:nvPr>
        </p:nvSpPr>
        <p:spPr>
          <a:noFill/>
        </p:spPr>
        <p:txBody>
          <a:bodyPr/>
          <a:lstStyle/>
          <a:p>
            <a:r>
              <a:rPr lang="en-US" sz="4000" b="1" dirty="0"/>
              <a:t>Class Exercise</a:t>
            </a:r>
          </a:p>
        </p:txBody>
      </p:sp>
      <p:sp>
        <p:nvSpPr>
          <p:cNvPr id="9" name="Content Placeholder 2"/>
          <p:cNvSpPr txBox="1">
            <a:spLocks/>
          </p:cNvSpPr>
          <p:nvPr/>
        </p:nvSpPr>
        <p:spPr>
          <a:xfrm>
            <a:off x="1941514" y="3352800"/>
            <a:ext cx="6364287" cy="30114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dirty="0"/>
          </a:p>
        </p:txBody>
      </p:sp>
    </p:spTree>
    <p:extLst>
      <p:ext uri="{BB962C8B-B14F-4D97-AF65-F5344CB8AC3E}">
        <p14:creationId xmlns:p14="http://schemas.microsoft.com/office/powerpoint/2010/main" val="3434216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p:cNvPicPr>
            <a:picLocks noChangeAspect="1"/>
          </p:cNvPicPr>
          <p:nvPr/>
        </p:nvPicPr>
        <p:blipFill rotWithShape="1">
          <a:blip r:embed="rId3" cstate="email">
            <a:extLst>
              <a:ext uri="{28A0092B-C50C-407E-A947-70E740481C1C}">
                <a14:useLocalDpi xmlns:a14="http://schemas.microsoft.com/office/drawing/2010/main"/>
              </a:ext>
            </a:extLst>
          </a:blip>
          <a:srcRect r="5556" b="6819"/>
          <a:stretch/>
        </p:blipFill>
        <p:spPr bwMode="auto">
          <a:xfrm>
            <a:off x="825389" y="1453492"/>
            <a:ext cx="5022961" cy="5267983"/>
          </a:xfrm>
          <a:prstGeom prst="rect">
            <a:avLst/>
          </a:prstGeom>
          <a:noFill/>
          <a:ln w="9525">
            <a:noFill/>
            <a:miter lim="800000"/>
            <a:headEnd/>
            <a:tailEnd/>
          </a:ln>
        </p:spPr>
      </p:pic>
      <p:sp>
        <p:nvSpPr>
          <p:cNvPr id="17413" name="Title 4"/>
          <p:cNvSpPr>
            <a:spLocks noGrp="1"/>
          </p:cNvSpPr>
          <p:nvPr>
            <p:ph type="title"/>
          </p:nvPr>
        </p:nvSpPr>
        <p:spPr>
          <a:noFill/>
        </p:spPr>
        <p:txBody>
          <a:bodyPr>
            <a:normAutofit/>
          </a:bodyPr>
          <a:lstStyle/>
          <a:p>
            <a:r>
              <a:rPr lang="en-US" b="1" dirty="0"/>
              <a:t>Class Exercise</a:t>
            </a:r>
          </a:p>
        </p:txBody>
      </p:sp>
      <p:sp>
        <p:nvSpPr>
          <p:cNvPr id="2" name="Content Placeholder 1"/>
          <p:cNvSpPr>
            <a:spLocks noGrp="1"/>
          </p:cNvSpPr>
          <p:nvPr>
            <p:ph sz="half" idx="4294967295"/>
          </p:nvPr>
        </p:nvSpPr>
        <p:spPr>
          <a:xfrm>
            <a:off x="6475141" y="1825625"/>
            <a:ext cx="5181600" cy="4895850"/>
          </a:xfrm>
        </p:spPr>
        <p:txBody>
          <a:bodyPr/>
          <a:lstStyle/>
          <a:p>
            <a:pPr>
              <a:defRPr/>
            </a:pPr>
            <a:r>
              <a:rPr lang="en-US" dirty="0">
                <a:solidFill>
                  <a:schemeClr val="accent6">
                    <a:lumMod val="75000"/>
                  </a:schemeClr>
                </a:solidFill>
              </a:rPr>
              <a:t>Scenario 1</a:t>
            </a:r>
            <a:r>
              <a:rPr lang="en-US" dirty="0"/>
              <a:t>: Historic worst case </a:t>
            </a:r>
          </a:p>
          <a:p>
            <a:pPr>
              <a:defRPr/>
            </a:pPr>
            <a:r>
              <a:rPr lang="en-US" dirty="0">
                <a:solidFill>
                  <a:schemeClr val="tx2">
                    <a:lumMod val="60000"/>
                    <a:lumOff val="40000"/>
                  </a:schemeClr>
                </a:solidFill>
              </a:rPr>
              <a:t>Scenario 2</a:t>
            </a:r>
            <a:r>
              <a:rPr lang="en-US" dirty="0"/>
              <a:t>: Achieving all the goals fixed </a:t>
            </a:r>
            <a:r>
              <a:rPr lang="en-US" b="1" dirty="0"/>
              <a:t>without</a:t>
            </a:r>
            <a:r>
              <a:rPr lang="en-US" dirty="0"/>
              <a:t> hydroelectric plant</a:t>
            </a:r>
            <a:endParaRPr lang="en-US" dirty="0">
              <a:solidFill>
                <a:schemeClr val="accent2"/>
              </a:solidFill>
            </a:endParaRPr>
          </a:p>
          <a:p>
            <a:pPr>
              <a:defRPr/>
            </a:pPr>
            <a:r>
              <a:rPr lang="en-US" dirty="0">
                <a:solidFill>
                  <a:srgbClr val="C00000"/>
                </a:solidFill>
              </a:rPr>
              <a:t>Scenario 3: </a:t>
            </a:r>
            <a:r>
              <a:rPr lang="en-US" dirty="0"/>
              <a:t>Achieving all the goals fixed </a:t>
            </a:r>
            <a:r>
              <a:rPr lang="en-US" b="1" dirty="0"/>
              <a:t>with</a:t>
            </a:r>
            <a:r>
              <a:rPr lang="en-US" dirty="0"/>
              <a:t> hydroelectric plant </a:t>
            </a:r>
          </a:p>
          <a:p>
            <a:endParaRPr lang="en-US" dirty="0"/>
          </a:p>
        </p:txBody>
      </p:sp>
    </p:spTree>
    <p:extLst>
      <p:ext uri="{BB962C8B-B14F-4D97-AF65-F5344CB8AC3E}">
        <p14:creationId xmlns:p14="http://schemas.microsoft.com/office/powerpoint/2010/main" val="3676046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a:noFill/>
        </p:spPr>
        <p:txBody>
          <a:bodyPr/>
          <a:lstStyle/>
          <a:p>
            <a:r>
              <a:rPr lang="en-US" b="1" dirty="0"/>
              <a:t>TAKE HOME MESSAGE</a:t>
            </a:r>
            <a:endParaRPr lang="en-GB" b="1" dirty="0"/>
          </a:p>
        </p:txBody>
      </p:sp>
      <p:pic>
        <p:nvPicPr>
          <p:cNvPr id="4" name="Picture 2"/>
          <p:cNvPicPr>
            <a:picLocks noChangeAspect="1" noChangeArrowheads="1"/>
          </p:cNvPicPr>
          <p:nvPr/>
        </p:nvPicPr>
        <p:blipFill>
          <a:blip r:embed="rId3" cstate="print"/>
          <a:srcRect/>
          <a:stretch>
            <a:fillRect/>
          </a:stretch>
        </p:blipFill>
        <p:spPr bwMode="auto">
          <a:xfrm>
            <a:off x="1820070" y="1363723"/>
            <a:ext cx="8551863" cy="5253038"/>
          </a:xfrm>
          <a:prstGeom prst="rect">
            <a:avLst/>
          </a:prstGeom>
          <a:noFill/>
          <a:ln w="9525">
            <a:noFill/>
            <a:miter lim="800000"/>
            <a:headEnd/>
            <a:tailEnd/>
          </a:ln>
        </p:spPr>
      </p:pic>
    </p:spTree>
    <p:extLst>
      <p:ext uri="{BB962C8B-B14F-4D97-AF65-F5344CB8AC3E}">
        <p14:creationId xmlns:p14="http://schemas.microsoft.com/office/powerpoint/2010/main" val="595193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Content Placeholder 8"/>
          <p:cNvSpPr>
            <a:spLocks noGrp="1"/>
          </p:cNvSpPr>
          <p:nvPr>
            <p:ph idx="1"/>
          </p:nvPr>
        </p:nvSpPr>
        <p:spPr>
          <a:xfrm>
            <a:off x="473529" y="1290367"/>
            <a:ext cx="11266714" cy="3924151"/>
          </a:xfrm>
        </p:spPr>
        <p:txBody>
          <a:bodyPr wrap="square">
            <a:spAutoFit/>
          </a:bodyPr>
          <a:lstStyle/>
          <a:p>
            <a:pPr>
              <a:spcBef>
                <a:spcPct val="0"/>
              </a:spcBef>
              <a:spcAft>
                <a:spcPts val="0"/>
              </a:spcAft>
              <a:defRPr/>
            </a:pPr>
            <a:r>
              <a:rPr lang="de-DE" sz="1800" dirty="0"/>
              <a:t>USAID. 2015. USAID LEAF‘s </a:t>
            </a:r>
            <a:r>
              <a:rPr lang="en-US" sz="1800" i="1" dirty="0"/>
              <a:t>Climate Change Curriculum</a:t>
            </a:r>
            <a:r>
              <a:rPr lang="en-US" sz="1800" dirty="0"/>
              <a:t>. USAID Lowering Emissions in Asia Forests Program (USAID LEAF). </a:t>
            </a:r>
            <a:r>
              <a:rPr lang="en-US" sz="1800" dirty="0" err="1"/>
              <a:t>Winrock</a:t>
            </a:r>
            <a:r>
              <a:rPr lang="en-US" sz="1800" dirty="0"/>
              <a:t> International and US Forest Service. Bangkok, Thailand.</a:t>
            </a:r>
          </a:p>
          <a:p>
            <a:pPr marL="0" lvl="0" indent="0">
              <a:spcBef>
                <a:spcPct val="0"/>
              </a:spcBef>
              <a:spcAft>
                <a:spcPts val="0"/>
              </a:spcAft>
              <a:buNone/>
              <a:defRPr/>
            </a:pPr>
            <a:endParaRPr lang="en-US" sz="1800" dirty="0"/>
          </a:p>
          <a:p>
            <a:pPr marL="171450" indent="-171450">
              <a:spcBef>
                <a:spcPct val="0"/>
              </a:spcBef>
              <a:spcAft>
                <a:spcPts val="0"/>
              </a:spcAft>
              <a:defRPr/>
            </a:pPr>
            <a:r>
              <a:rPr lang="en-GB" sz="1800" dirty="0"/>
              <a:t>Engel, A. and </a:t>
            </a:r>
            <a:r>
              <a:rPr lang="en-GB" sz="1800" dirty="0" err="1"/>
              <a:t>Korf</a:t>
            </a:r>
            <a:r>
              <a:rPr lang="en-GB" sz="1800" dirty="0"/>
              <a:t>, B. 2005. </a:t>
            </a:r>
            <a:r>
              <a:rPr lang="en-GB" sz="1800" i="1" dirty="0"/>
              <a:t>Negotiation and mediation techniques for natural resource management</a:t>
            </a:r>
            <a:r>
              <a:rPr lang="en-GB" sz="1800" dirty="0"/>
              <a:t>. FAO Rome </a:t>
            </a:r>
            <a:br>
              <a:rPr lang="en-GB" sz="1800" dirty="0"/>
            </a:br>
            <a:r>
              <a:rPr lang="en-US" sz="1800" dirty="0">
                <a:hlinkClick r:id="rId3"/>
              </a:rPr>
              <a:t>http://www.fao.org/docrep/008/a0032e/a0032e00.htm</a:t>
            </a:r>
            <a:endParaRPr lang="en-US" sz="1800" dirty="0"/>
          </a:p>
          <a:p>
            <a:pPr marL="0" indent="0">
              <a:spcBef>
                <a:spcPct val="0"/>
              </a:spcBef>
              <a:spcAft>
                <a:spcPts val="0"/>
              </a:spcAft>
              <a:buNone/>
              <a:defRPr/>
            </a:pPr>
            <a:endParaRPr lang="en-GB" sz="1800" dirty="0"/>
          </a:p>
          <a:p>
            <a:pPr>
              <a:spcBef>
                <a:spcPct val="0"/>
              </a:spcBef>
              <a:spcAft>
                <a:spcPts val="0"/>
              </a:spcAft>
              <a:defRPr/>
            </a:pPr>
            <a:r>
              <a:rPr lang="en-US" sz="1800" dirty="0"/>
              <a:t>UNDP. 2009</a:t>
            </a:r>
            <a:r>
              <a:rPr lang="en-US" sz="1800" i="1" dirty="0"/>
              <a:t>. Handbook on Planning, Monitoring and Evaluating for Development Results. </a:t>
            </a:r>
            <a:r>
              <a:rPr lang="en-US" sz="1800" dirty="0"/>
              <a:t>New York, USA.</a:t>
            </a:r>
            <a:br>
              <a:rPr lang="en-US" sz="1800" dirty="0"/>
            </a:br>
            <a:r>
              <a:rPr lang="en-US" sz="1800" dirty="0">
                <a:hlinkClick r:id="rId4"/>
              </a:rPr>
              <a:t>http://web.undp.org/evaluation/handbook/</a:t>
            </a:r>
            <a:r>
              <a:rPr lang="en-US" sz="1800" dirty="0"/>
              <a:t> </a:t>
            </a:r>
          </a:p>
          <a:p>
            <a:pPr marL="171450" indent="-171450">
              <a:spcBef>
                <a:spcPct val="0"/>
              </a:spcBef>
              <a:spcAft>
                <a:spcPts val="0"/>
              </a:spcAft>
              <a:defRPr/>
            </a:pPr>
            <a:endParaRPr lang="en-US" sz="1800" dirty="0"/>
          </a:p>
          <a:p>
            <a:pPr>
              <a:spcAft>
                <a:spcPts val="600"/>
              </a:spcAft>
            </a:pPr>
            <a:r>
              <a:rPr lang="en-US" sz="1800" dirty="0" err="1"/>
              <a:t>Worah</a:t>
            </a:r>
            <a:r>
              <a:rPr lang="en-US" sz="1800" dirty="0"/>
              <a:t>, S. 2008. </a:t>
            </a:r>
            <a:r>
              <a:rPr lang="en-US" sz="1800" i="1" dirty="0"/>
              <a:t>Participatory Management of Forests &amp; Protected Areas: </a:t>
            </a:r>
            <a:r>
              <a:rPr lang="en-GB" sz="1800" i="1" dirty="0"/>
              <a:t>A Trainers’ Manual</a:t>
            </a:r>
            <a:r>
              <a:rPr lang="en-GB" sz="1800" dirty="0"/>
              <a:t>. RECOFTC. Bangkok, Thailand</a:t>
            </a:r>
            <a:br>
              <a:rPr lang="en-GB" sz="1800" dirty="0"/>
            </a:br>
            <a:r>
              <a:rPr lang="en-GB" sz="1800" dirty="0">
                <a:hlinkClick r:id="rId5"/>
              </a:rPr>
              <a:t>http://www.recoftc.org/site/uploads/content/pdf/Participatory_management_web_58.pdf</a:t>
            </a:r>
            <a:endParaRPr lang="en-GB" sz="1800" dirty="0"/>
          </a:p>
          <a:p>
            <a:pPr marL="400050" lvl="1" indent="0">
              <a:spcAft>
                <a:spcPts val="600"/>
              </a:spcAft>
              <a:buNone/>
            </a:pPr>
            <a:endParaRPr lang="en-GB" sz="1800" dirty="0"/>
          </a:p>
        </p:txBody>
      </p:sp>
      <p:sp>
        <p:nvSpPr>
          <p:cNvPr id="24581" name="Title 4"/>
          <p:cNvSpPr>
            <a:spLocks noGrp="1"/>
          </p:cNvSpPr>
          <p:nvPr>
            <p:ph type="title"/>
          </p:nvPr>
        </p:nvSpPr>
        <p:spPr>
          <a:noFill/>
        </p:spPr>
        <p:txBody>
          <a:bodyPr>
            <a:normAutofit/>
          </a:bodyPr>
          <a:lstStyle/>
          <a:p>
            <a:pPr eaLnBrk="1" hangingPunct="1"/>
            <a:r>
              <a:rPr lang="en-US"/>
              <a:t>References</a:t>
            </a:r>
          </a:p>
        </p:txBody>
      </p:sp>
    </p:spTree>
    <p:extLst>
      <p:ext uri="{BB962C8B-B14F-4D97-AF65-F5344CB8AC3E}">
        <p14:creationId xmlns:p14="http://schemas.microsoft.com/office/powerpoint/2010/main" val="502154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737" y="1567542"/>
            <a:ext cx="10846319" cy="4949371"/>
          </a:xfrm>
        </p:spPr>
        <p:txBody>
          <a:bodyPr>
            <a:noAutofit/>
          </a:bodyPr>
          <a:lstStyle/>
          <a:p>
            <a:pPr marL="0" indent="0">
              <a:buNone/>
            </a:pPr>
            <a:r>
              <a:rPr lang="en-US" sz="2000" dirty="0"/>
              <a:t>The curriculum of USAID’s Climate-Resilient Ecosystems and Livelihoods (CREL) in Bangladesh is a free resource of teaching materials for university professors, teachers and climate change training experts.</a:t>
            </a:r>
          </a:p>
          <a:p>
            <a:pPr marL="0" indent="0">
              <a:buNone/>
            </a:pPr>
            <a:r>
              <a:rPr lang="en-US" sz="2000" dirty="0"/>
              <a:t>Reproduction of CREL’s curriculum </a:t>
            </a:r>
            <a:r>
              <a:rPr lang="de-DE" sz="2000" dirty="0"/>
              <a:t>materials </a:t>
            </a:r>
            <a:r>
              <a:rPr lang="en-US" sz="2000" dirty="0"/>
              <a:t>for educational or other non-commercial purposes is authorized without prior written permission from the copyright holder, provided the source is fully acknowledged.</a:t>
            </a:r>
          </a:p>
          <a:p>
            <a:pPr marL="0" indent="0">
              <a:buNone/>
            </a:pPr>
            <a:endParaRPr lang="de-DE" sz="2000" dirty="0"/>
          </a:p>
          <a:p>
            <a:pPr marL="0" indent="0">
              <a:buNone/>
            </a:pPr>
            <a:r>
              <a:rPr lang="de-DE" sz="2000" b="1" dirty="0"/>
              <a:t>Suggested citation</a:t>
            </a:r>
            <a:r>
              <a:rPr lang="de-DE" sz="2000" dirty="0"/>
              <a:t>: Winrock International. 2016. </a:t>
            </a:r>
            <a:r>
              <a:rPr lang="de-DE" sz="2000" i="1" dirty="0"/>
              <a:t>USAID‘s Climate-Resilient </a:t>
            </a:r>
            <a:r>
              <a:rPr lang="en-US" sz="2000" i="1" dirty="0"/>
              <a:t>Ecosystems and Livelihoods (CREL)</a:t>
            </a:r>
            <a:r>
              <a:rPr lang="en-US" sz="2000" dirty="0"/>
              <a:t>. </a:t>
            </a:r>
            <a:r>
              <a:rPr lang="en-US" sz="2000" dirty="0" err="1"/>
              <a:t>Winrock</a:t>
            </a:r>
            <a:r>
              <a:rPr lang="en-US" sz="2000" dirty="0"/>
              <a:t> International. Dhaka, Bangladesh. </a:t>
            </a:r>
          </a:p>
          <a:p>
            <a:pPr marL="0" indent="0">
              <a:buNone/>
            </a:pPr>
            <a:endParaRPr lang="de-DE" sz="2000" dirty="0"/>
          </a:p>
          <a:p>
            <a:pPr marL="0" indent="0">
              <a:buNone/>
            </a:pPr>
            <a:r>
              <a:rPr lang="en-US" sz="2000" b="1" dirty="0"/>
              <a:t>Disclaimer:</a:t>
            </a:r>
            <a:r>
              <a:rPr lang="en-US" sz="2000" dirty="0"/>
              <a:t> The CREL’s curriculum is made possible by the support of the American People through the United States Agency for International Development (USAID). The contents of the curriculum do not necessarily reflect the views of USAID or the US Government.</a:t>
            </a:r>
            <a:endParaRPr lang="en-US" sz="2000" b="1" dirty="0"/>
          </a:p>
        </p:txBody>
      </p:sp>
      <p:sp>
        <p:nvSpPr>
          <p:cNvPr id="3" name="Title 2"/>
          <p:cNvSpPr>
            <a:spLocks noGrp="1"/>
          </p:cNvSpPr>
          <p:nvPr>
            <p:ph type="title"/>
          </p:nvPr>
        </p:nvSpPr>
        <p:spPr/>
        <p:txBody>
          <a:bodyPr/>
          <a:lstStyle/>
          <a:p>
            <a:r>
              <a:rPr lang="en-US"/>
              <a:t>References and Resources</a:t>
            </a:r>
            <a:endParaRPr lang="en-US" dirty="0"/>
          </a:p>
        </p:txBody>
      </p:sp>
    </p:spTree>
    <p:extLst>
      <p:ext uri="{BB962C8B-B14F-4D97-AF65-F5344CB8AC3E}">
        <p14:creationId xmlns:p14="http://schemas.microsoft.com/office/powerpoint/2010/main" val="1995172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481711"/>
            <a:ext cx="9013371" cy="3641832"/>
          </a:xfrm>
        </p:spPr>
        <p:txBody>
          <a:bodyPr>
            <a:noAutofit/>
          </a:bodyPr>
          <a:lstStyle/>
          <a:p>
            <a:pPr algn="l"/>
            <a:r>
              <a:rPr lang="de-DE" sz="2400" dirty="0">
                <a:effectLst/>
              </a:rPr>
              <a:t>USAID</a:t>
            </a:r>
            <a:r>
              <a:rPr lang="de-DE" sz="2400" dirty="0">
                <a:effectLst/>
                <a:latin typeface="Calibri" panose="020F0502020204030204" pitchFamily="34" charset="0"/>
              </a:rPr>
              <a:t>'s Climate-Resilient Ecosystems and Livelihoods (CREL) Project</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Winrock International Headquarters</a:t>
            </a:r>
            <a:br>
              <a:rPr lang="de-DE" sz="2400" dirty="0">
                <a:effectLst/>
                <a:latin typeface="Calibri" panose="020F0502020204030204" pitchFamily="34" charset="0"/>
              </a:rPr>
            </a:br>
            <a:r>
              <a:rPr lang="de-DE" sz="2400" b="0" dirty="0">
                <a:effectLst/>
                <a:latin typeface="Calibri" panose="020F0502020204030204" pitchFamily="34" charset="0"/>
              </a:rPr>
              <a:t>2101 Riverfront Drive, Little Rock</a:t>
            </a:r>
            <a:br>
              <a:rPr lang="de-DE" sz="2400" b="0" dirty="0">
                <a:effectLst/>
                <a:latin typeface="Calibri" panose="020F0502020204030204" pitchFamily="34" charset="0"/>
              </a:rPr>
            </a:br>
            <a:r>
              <a:rPr lang="de-DE" sz="2400" b="0" dirty="0">
                <a:effectLst/>
                <a:latin typeface="Calibri" panose="020F0502020204030204" pitchFamily="34" charset="0"/>
              </a:rPr>
              <a:t>Arkansas 72202-1748 USA</a:t>
            </a:r>
            <a:br>
              <a:rPr lang="de-DE" sz="2400" b="0" dirty="0">
                <a:effectLst/>
                <a:latin typeface="Calibri" panose="020F0502020204030204" pitchFamily="34" charset="0"/>
              </a:rPr>
            </a:br>
            <a:r>
              <a:rPr lang="de-DE" sz="2400" b="0" dirty="0">
                <a:effectLst/>
                <a:latin typeface="Calibri" panose="020F0502020204030204" pitchFamily="34" charset="0"/>
              </a:rPr>
              <a:t>Tel: </a:t>
            </a:r>
            <a:r>
              <a:rPr lang="en-US" sz="2400" b="0" dirty="0">
                <a:effectLst/>
              </a:rPr>
              <a:t>1-501-280-3000</a:t>
            </a:r>
            <a:br>
              <a:rPr lang="en-US" sz="2400" b="0" dirty="0">
                <a:effectLst/>
              </a:rPr>
            </a:br>
            <a:r>
              <a:rPr lang="en-US" sz="2400" b="0" dirty="0">
                <a:effectLst/>
              </a:rPr>
              <a:t>Web: </a:t>
            </a:r>
            <a:r>
              <a:rPr lang="en-US" sz="2400" b="0" dirty="0">
                <a:effectLst/>
                <a:hlinkClick r:id="rId2"/>
              </a:rPr>
              <a:t>www.winrock.org</a:t>
            </a:r>
            <a:endParaRPr lang="en-US" sz="2400" dirty="0"/>
          </a:p>
        </p:txBody>
      </p:sp>
    </p:spTree>
    <p:extLst>
      <p:ext uri="{BB962C8B-B14F-4D97-AF65-F5344CB8AC3E}">
        <p14:creationId xmlns:p14="http://schemas.microsoft.com/office/powerpoint/2010/main" val="126735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050" y="0"/>
            <a:ext cx="11879263" cy="1079500"/>
          </a:xfrm>
        </p:spPr>
        <p:txBody>
          <a:bodyPr rtlCol="0">
            <a:normAutofit/>
          </a:bodyPr>
          <a:lstStyle/>
          <a:p>
            <a:pPr eaLnBrk="1" fontAlgn="auto" hangingPunct="1">
              <a:spcAft>
                <a:spcPts val="0"/>
              </a:spcAft>
              <a:defRPr/>
            </a:pPr>
            <a:r>
              <a:rPr lang="en-US" dirty="0"/>
              <a:t>Acknowledgements</a:t>
            </a:r>
          </a:p>
        </p:txBody>
      </p:sp>
      <p:graphicFrame>
        <p:nvGraphicFramePr>
          <p:cNvPr id="4" name="Table 3"/>
          <p:cNvGraphicFramePr>
            <a:graphicFrameLocks noGrp="1"/>
          </p:cNvGraphicFramePr>
          <p:nvPr>
            <p:extLst/>
          </p:nvPr>
        </p:nvGraphicFramePr>
        <p:xfrm>
          <a:off x="238540" y="1855322"/>
          <a:ext cx="4861494" cy="3657600"/>
        </p:xfrm>
        <a:graphic>
          <a:graphicData uri="http://schemas.openxmlformats.org/drawingml/2006/table">
            <a:tbl>
              <a:tblPr firstRow="1" bandRow="1">
                <a:tableStyleId>{5C22544A-7EE6-4342-B048-85BDC9FD1C3A}</a:tableStyleId>
              </a:tblPr>
              <a:tblGrid>
                <a:gridCol w="4861494">
                  <a:extLst>
                    <a:ext uri="{9D8B030D-6E8A-4147-A177-3AD203B41FA5}">
                      <a16:colId xmlns="" xmlns:a16="http://schemas.microsoft.com/office/drawing/2014/main" val="2152013341"/>
                    </a:ext>
                  </a:extLst>
                </a:gridCol>
              </a:tblGrid>
              <a:tr h="339242">
                <a:tc>
                  <a:txBody>
                    <a:bodyPr/>
                    <a:lstStyle/>
                    <a:p>
                      <a:r>
                        <a:rPr lang="en-US" dirty="0"/>
                        <a:t>UNIVERSITIES</a:t>
                      </a:r>
                      <a:endParaRPr lang="en-SG" dirty="0"/>
                    </a:p>
                  </a:txBody>
                  <a:tcPr>
                    <a:solidFill>
                      <a:schemeClr val="accent2">
                        <a:lumMod val="75000"/>
                      </a:schemeClr>
                    </a:solidFill>
                  </a:tcPr>
                </a:tc>
                <a:extLst>
                  <a:ext uri="{0D108BD9-81ED-4DB2-BD59-A6C34878D82A}">
                    <a16:rowId xmlns="" xmlns:a16="http://schemas.microsoft.com/office/drawing/2014/main" val="3951541938"/>
                  </a:ext>
                </a:extLst>
              </a:tr>
              <a:tr h="339242">
                <a:tc>
                  <a:txBody>
                    <a:bodyPr/>
                    <a:lstStyle/>
                    <a:p>
                      <a:r>
                        <a:rPr lang="en-US" sz="1800" b="1" kern="1200" dirty="0">
                          <a:solidFill>
                            <a:schemeClr val="dk1"/>
                          </a:solidFill>
                          <a:effectLst/>
                          <a:latin typeface="+mn-lt"/>
                          <a:ea typeface="+mn-ea"/>
                          <a:cs typeface="+mn-cs"/>
                        </a:rPr>
                        <a:t>Bangladesh Agricultural University </a:t>
                      </a:r>
                      <a:endParaRPr lang="en-SG" dirty="0"/>
                    </a:p>
                  </a:txBody>
                  <a:tcPr/>
                </a:tc>
                <a:extLst>
                  <a:ext uri="{0D108BD9-81ED-4DB2-BD59-A6C34878D82A}">
                    <a16:rowId xmlns="" xmlns:a16="http://schemas.microsoft.com/office/drawing/2014/main" val="361843141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University of </a:t>
                      </a:r>
                      <a:r>
                        <a:rPr lang="en-US" b="1" dirty="0"/>
                        <a:t>Chittagong</a:t>
                      </a:r>
                      <a:endParaRPr lang="en-SG" b="1" dirty="0"/>
                    </a:p>
                  </a:txBody>
                  <a:tcPr/>
                </a:tc>
                <a:extLst>
                  <a:ext uri="{0D108BD9-81ED-4DB2-BD59-A6C34878D82A}">
                    <a16:rowId xmlns="" xmlns:a16="http://schemas.microsoft.com/office/drawing/2014/main" val="1565770784"/>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Dhaka University</a:t>
                      </a:r>
                      <a:endParaRPr lang="en-SG" b="1" dirty="0"/>
                    </a:p>
                  </a:txBody>
                  <a:tcPr/>
                </a:tc>
                <a:extLst>
                  <a:ext uri="{0D108BD9-81ED-4DB2-BD59-A6C34878D82A}">
                    <a16:rowId xmlns="" xmlns:a16="http://schemas.microsoft.com/office/drawing/2014/main" val="121734228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Independent University, Bangladesh</a:t>
                      </a:r>
                      <a:endParaRPr lang="en-SG" b="1" dirty="0"/>
                    </a:p>
                  </a:txBody>
                  <a:tcPr/>
                </a:tc>
                <a:extLst>
                  <a:ext uri="{0D108BD9-81ED-4DB2-BD59-A6C34878D82A}">
                    <a16:rowId xmlns="" xmlns:a16="http://schemas.microsoft.com/office/drawing/2014/main" val="232038122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Khulna</a:t>
                      </a:r>
                      <a:r>
                        <a:rPr lang="en-US" b="1" baseline="0" dirty="0"/>
                        <a:t> University</a:t>
                      </a:r>
                      <a:endParaRPr lang="en-SG" b="1" dirty="0"/>
                    </a:p>
                  </a:txBody>
                  <a:tcPr/>
                </a:tc>
                <a:extLst>
                  <a:ext uri="{0D108BD9-81ED-4DB2-BD59-A6C34878D82A}">
                    <a16:rowId xmlns="" xmlns:a16="http://schemas.microsoft.com/office/drawing/2014/main" val="392130644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Noakhali</a:t>
                      </a:r>
                      <a:r>
                        <a:rPr lang="en-US" b="1" dirty="0"/>
                        <a:t> University of Science and Technology</a:t>
                      </a:r>
                      <a:endParaRPr lang="en-SG" b="1" dirty="0"/>
                    </a:p>
                  </a:txBody>
                  <a:tcPr/>
                </a:tc>
                <a:extLst>
                  <a:ext uri="{0D108BD9-81ED-4DB2-BD59-A6C34878D82A}">
                    <a16:rowId xmlns="" xmlns:a16="http://schemas.microsoft.com/office/drawing/2014/main" val="1131339479"/>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Shahjalal</a:t>
                      </a:r>
                      <a:r>
                        <a:rPr lang="en-US" b="1" baseline="0" dirty="0"/>
                        <a:t> University </a:t>
                      </a:r>
                      <a:r>
                        <a:rPr lang="en-US" b="1" dirty="0"/>
                        <a:t>of Science and Technology</a:t>
                      </a:r>
                      <a:endParaRPr lang="en-SG" b="1" dirty="0"/>
                    </a:p>
                  </a:txBody>
                  <a:tcPr/>
                </a:tc>
                <a:extLst>
                  <a:ext uri="{0D108BD9-81ED-4DB2-BD59-A6C34878D82A}">
                    <a16:rowId xmlns="" xmlns:a16="http://schemas.microsoft.com/office/drawing/2014/main" val="495297682"/>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Sher-e-Bangla</a:t>
                      </a:r>
                      <a:r>
                        <a:rPr lang="en-US" b="1" baseline="0" dirty="0"/>
                        <a:t> Agriculture University</a:t>
                      </a:r>
                      <a:endParaRPr lang="en-SG" b="1" dirty="0"/>
                    </a:p>
                  </a:txBody>
                  <a:tcPr/>
                </a:tc>
                <a:extLst>
                  <a:ext uri="{0D108BD9-81ED-4DB2-BD59-A6C34878D82A}">
                    <a16:rowId xmlns="" xmlns:a16="http://schemas.microsoft.com/office/drawing/2014/main" val="354190507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North South University</a:t>
                      </a:r>
                    </a:p>
                  </a:txBody>
                  <a:tcPr/>
                </a:tc>
                <a:extLst>
                  <a:ext uri="{0D108BD9-81ED-4DB2-BD59-A6C34878D82A}">
                    <a16:rowId xmlns="" xmlns:a16="http://schemas.microsoft.com/office/drawing/2014/main" val="10009"/>
                  </a:ext>
                </a:extLst>
              </a:tr>
            </a:tbl>
          </a:graphicData>
        </a:graphic>
      </p:graphicFrame>
      <p:graphicFrame>
        <p:nvGraphicFramePr>
          <p:cNvPr id="7" name="Table 6"/>
          <p:cNvGraphicFramePr>
            <a:graphicFrameLocks noGrp="1"/>
          </p:cNvGraphicFramePr>
          <p:nvPr>
            <p:extLst/>
          </p:nvPr>
        </p:nvGraphicFramePr>
        <p:xfrm>
          <a:off x="5370490" y="1198785"/>
          <a:ext cx="6556467" cy="2348478"/>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4155131984"/>
                    </a:ext>
                  </a:extLst>
                </a:gridCol>
                <a:gridCol w="3581447">
                  <a:extLst>
                    <a:ext uri="{9D8B030D-6E8A-4147-A177-3AD203B41FA5}">
                      <a16:colId xmlns="" xmlns:a16="http://schemas.microsoft.com/office/drawing/2014/main" val="2614824422"/>
                    </a:ext>
                  </a:extLst>
                </a:gridCol>
              </a:tblGrid>
              <a:tr h="319634">
                <a:tc>
                  <a:txBody>
                    <a:bodyPr/>
                    <a:lstStyle/>
                    <a:p>
                      <a:r>
                        <a:rPr lang="en-US" dirty="0"/>
                        <a:t>EXPERT</a:t>
                      </a:r>
                      <a:r>
                        <a:rPr lang="en-US" baseline="0" dirty="0"/>
                        <a:t> CONTRIBUTORS</a:t>
                      </a:r>
                      <a:endParaRPr lang="en-SG" dirty="0"/>
                    </a:p>
                  </a:txBody>
                  <a:tcPr>
                    <a:solidFill>
                      <a:schemeClr val="accent6"/>
                    </a:solidFill>
                  </a:tcPr>
                </a:tc>
                <a:tc>
                  <a:txBody>
                    <a:bodyPr/>
                    <a:lstStyle/>
                    <a:p>
                      <a:r>
                        <a:rPr lang="en-US" dirty="0"/>
                        <a:t>SPECIFIC INPUTS</a:t>
                      </a:r>
                      <a:endParaRPr lang="en-SG" dirty="0"/>
                    </a:p>
                  </a:txBody>
                  <a:tcPr>
                    <a:solidFill>
                      <a:schemeClr val="accent6"/>
                    </a:solidFill>
                  </a:tcPr>
                </a:tc>
                <a:extLst>
                  <a:ext uri="{0D108BD9-81ED-4DB2-BD59-A6C34878D82A}">
                    <a16:rowId xmlns="" xmlns:a16="http://schemas.microsoft.com/office/drawing/2014/main" val="588621041"/>
                  </a:ext>
                </a:extLst>
              </a:tr>
              <a:tr h="319634">
                <a:tc>
                  <a:txBody>
                    <a:bodyPr/>
                    <a:lstStyle/>
                    <a:p>
                      <a:r>
                        <a:rPr lang="en-US" sz="1800" b="0" i="0" kern="1200" dirty="0">
                          <a:solidFill>
                            <a:schemeClr val="dk1"/>
                          </a:solidFill>
                          <a:effectLst/>
                          <a:latin typeface="+mn-lt"/>
                          <a:ea typeface="+mn-ea"/>
                          <a:cs typeface="+mn-cs"/>
                        </a:rPr>
                        <a:t>Prof. (Dr.) </a:t>
                      </a:r>
                      <a:r>
                        <a:rPr lang="en-US" sz="1800" b="0" i="0" kern="1200" dirty="0" err="1">
                          <a:solidFill>
                            <a:schemeClr val="dk1"/>
                          </a:solidFill>
                          <a:effectLst/>
                          <a:latin typeface="+mn-lt"/>
                          <a:ea typeface="+mn-ea"/>
                          <a:cs typeface="+mn-cs"/>
                        </a:rPr>
                        <a:t>Manzoor</a:t>
                      </a:r>
                      <a:r>
                        <a:rPr lang="en-US" sz="1800" b="0" i="0" kern="1200" dirty="0">
                          <a:solidFill>
                            <a:schemeClr val="dk1"/>
                          </a:solidFill>
                          <a:effectLst/>
                          <a:latin typeface="+mn-lt"/>
                          <a:ea typeface="+mn-ea"/>
                          <a:cs typeface="+mn-cs"/>
                        </a:rPr>
                        <a:t> Rashid</a:t>
                      </a:r>
                      <a:endParaRPr lang="en-SG" dirty="0"/>
                    </a:p>
                  </a:txBody>
                  <a:tcPr/>
                </a:tc>
                <a:tc>
                  <a:txBody>
                    <a:bodyPr/>
                    <a:lstStyle/>
                    <a:p>
                      <a:r>
                        <a:rPr lang="en-US" sz="1800" b="0" i="0" kern="1200" dirty="0">
                          <a:solidFill>
                            <a:schemeClr val="dk1"/>
                          </a:solidFill>
                          <a:effectLst/>
                          <a:latin typeface="+mn-lt"/>
                          <a:ea typeface="+mn-ea"/>
                          <a:cs typeface="+mn-cs"/>
                        </a:rPr>
                        <a:t>Curriculum</a:t>
                      </a:r>
                      <a:r>
                        <a:rPr lang="en-US" sz="1800" b="0" i="0" kern="1200" baseline="0" dirty="0">
                          <a:solidFill>
                            <a:schemeClr val="dk1"/>
                          </a:solidFill>
                          <a:effectLst/>
                          <a:latin typeface="+mn-lt"/>
                          <a:ea typeface="+mn-ea"/>
                          <a:cs typeface="+mn-cs"/>
                        </a:rPr>
                        <a:t> Development for all topics</a:t>
                      </a:r>
                      <a:endParaRPr lang="en-SG" b="0" dirty="0"/>
                    </a:p>
                  </a:txBody>
                  <a:tcPr/>
                </a:tc>
                <a:extLst>
                  <a:ext uri="{0D108BD9-81ED-4DB2-BD59-A6C34878D82A}">
                    <a16:rowId xmlns="" xmlns:a16="http://schemas.microsoft.com/office/drawing/2014/main" val="126233955"/>
                  </a:ext>
                </a:extLst>
              </a:tr>
              <a:tr h="428238">
                <a:tc>
                  <a:txBody>
                    <a:bodyPr/>
                    <a:lstStyle/>
                    <a:p>
                      <a:r>
                        <a:rPr lang="en-US" dirty="0"/>
                        <a:t>Prof. (Dr.) Md. </a:t>
                      </a:r>
                      <a:r>
                        <a:rPr lang="en-US" dirty="0" err="1"/>
                        <a:t>Danesh</a:t>
                      </a:r>
                      <a:r>
                        <a:rPr lang="en-US" dirty="0"/>
                        <a:t> Miah</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REDD+, Forest</a:t>
                      </a:r>
                      <a:r>
                        <a:rPr lang="en-US" sz="1800" b="0" i="0" kern="1200" baseline="0" dirty="0">
                          <a:solidFill>
                            <a:schemeClr val="dk1"/>
                          </a:solidFill>
                          <a:effectLst/>
                          <a:latin typeface="+mn-lt"/>
                          <a:ea typeface="+mn-ea"/>
                          <a:cs typeface="+mn-cs"/>
                        </a:rPr>
                        <a:t> Carbon</a:t>
                      </a:r>
                      <a:endParaRPr lang="en-SG" b="0" dirty="0"/>
                    </a:p>
                  </a:txBody>
                  <a:tcPr/>
                </a:tc>
                <a:extLst>
                  <a:ext uri="{0D108BD9-81ED-4DB2-BD59-A6C34878D82A}">
                    <a16:rowId xmlns="" xmlns:a16="http://schemas.microsoft.com/office/drawing/2014/main" val="2857115431"/>
                  </a:ext>
                </a:extLst>
              </a:tr>
              <a:tr h="428238">
                <a:tc>
                  <a:txBody>
                    <a:bodyPr/>
                    <a:lstStyle/>
                    <a:p>
                      <a:r>
                        <a:rPr lang="en-US" sz="1800" b="0" i="0" kern="1200" dirty="0">
                          <a:solidFill>
                            <a:schemeClr val="dk1"/>
                          </a:solidFill>
                          <a:effectLst/>
                          <a:latin typeface="+mn-lt"/>
                          <a:ea typeface="+mn-ea"/>
                          <a:cs typeface="+mn-cs"/>
                        </a:rPr>
                        <a:t>Prof. (Dr.) Md. </a:t>
                      </a:r>
                      <a:r>
                        <a:rPr lang="en-US" sz="1800" b="0" i="0" kern="1200" dirty="0" err="1">
                          <a:solidFill>
                            <a:schemeClr val="dk1"/>
                          </a:solidFill>
                          <a:effectLst/>
                          <a:latin typeface="+mn-lt"/>
                          <a:ea typeface="+mn-ea"/>
                          <a:cs typeface="+mn-cs"/>
                        </a:rPr>
                        <a:t>Jakariya</a:t>
                      </a:r>
                      <a:r>
                        <a:rPr lang="en-US" sz="1800" b="0" i="0" kern="1200" dirty="0">
                          <a:solidFill>
                            <a:schemeClr val="dk1"/>
                          </a:solidFill>
                          <a:effectLst/>
                          <a:latin typeface="+mn-lt"/>
                          <a:ea typeface="+mn-ea"/>
                          <a:cs typeface="+mn-cs"/>
                        </a:rPr>
                        <a:t> </a:t>
                      </a:r>
                      <a:endParaRPr lang="en-SG" dirty="0"/>
                    </a:p>
                  </a:txBody>
                  <a:tcPr/>
                </a:tc>
                <a:tc>
                  <a:txBody>
                    <a:bodyPr/>
                    <a:lstStyle/>
                    <a:p>
                      <a:r>
                        <a:rPr lang="en-US" dirty="0"/>
                        <a:t>Community NR</a:t>
                      </a:r>
                      <a:r>
                        <a:rPr lang="en-US" baseline="0" dirty="0"/>
                        <a:t> Management, Climate Change, Natural Resources Management</a:t>
                      </a:r>
                      <a:endParaRPr lang="en-US" dirty="0"/>
                    </a:p>
                  </a:txBody>
                  <a:tcPr/>
                </a:tc>
                <a:extLst>
                  <a:ext uri="{0D108BD9-81ED-4DB2-BD59-A6C34878D82A}">
                    <a16:rowId xmlns="" xmlns:a16="http://schemas.microsoft.com/office/drawing/2014/main" val="10003"/>
                  </a:ext>
                </a:extLst>
              </a:tr>
            </a:tbl>
          </a:graphicData>
        </a:graphic>
      </p:graphicFrame>
      <p:sp>
        <p:nvSpPr>
          <p:cNvPr id="9" name="TextBox 8"/>
          <p:cNvSpPr txBox="1"/>
          <p:nvPr/>
        </p:nvSpPr>
        <p:spPr>
          <a:xfrm>
            <a:off x="238540" y="6288744"/>
            <a:ext cx="11509113" cy="369332"/>
          </a:xfrm>
          <a:prstGeom prst="rect">
            <a:avLst/>
          </a:prstGeom>
          <a:solidFill>
            <a:schemeClr val="bg1">
              <a:lumMod val="65000"/>
            </a:schemeClr>
          </a:solidFill>
        </p:spPr>
        <p:txBody>
          <a:bodyPr wrap="none" rtlCol="0">
            <a:spAutoFit/>
          </a:bodyPr>
          <a:lstStyle/>
          <a:p>
            <a:r>
              <a:rPr lang="en-US" b="1" dirty="0"/>
              <a:t>DESIGN, LAYOUT AND CONTENT DEVELOPMENT:  Ms. Chi Pham, Curriculum Development Expert, Bangkok, Thailand</a:t>
            </a:r>
            <a:endParaRPr lang="en-SG" b="1" dirty="0"/>
          </a:p>
        </p:txBody>
      </p:sp>
      <p:graphicFrame>
        <p:nvGraphicFramePr>
          <p:cNvPr id="2" name="Table 1"/>
          <p:cNvGraphicFramePr>
            <a:graphicFrameLocks noGrp="1"/>
          </p:cNvGraphicFramePr>
          <p:nvPr>
            <p:extLst/>
          </p:nvPr>
        </p:nvGraphicFramePr>
        <p:xfrm>
          <a:off x="5357236" y="3642695"/>
          <a:ext cx="6582973" cy="2590800"/>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60904169"/>
                    </a:ext>
                  </a:extLst>
                </a:gridCol>
                <a:gridCol w="3607953">
                  <a:extLst>
                    <a:ext uri="{9D8B030D-6E8A-4147-A177-3AD203B41FA5}">
                      <a16:colId xmlns="" xmlns:a16="http://schemas.microsoft.com/office/drawing/2014/main" val="515064804"/>
                    </a:ext>
                  </a:extLst>
                </a:gridCol>
              </a:tblGrid>
              <a:tr h="370840">
                <a:tc>
                  <a:txBody>
                    <a:bodyPr/>
                    <a:lstStyle/>
                    <a:p>
                      <a:r>
                        <a:rPr lang="en-US" dirty="0"/>
                        <a:t>CREL</a:t>
                      </a:r>
                      <a:r>
                        <a:rPr lang="en-US" baseline="0" dirty="0"/>
                        <a:t> STAFF</a:t>
                      </a:r>
                      <a:endParaRPr lang="en-SG" dirty="0"/>
                    </a:p>
                  </a:txBody>
                  <a:tcPr>
                    <a:solidFill>
                      <a:srgbClr val="7030A0"/>
                    </a:solidFill>
                  </a:tcPr>
                </a:tc>
                <a:tc>
                  <a:txBody>
                    <a:bodyPr/>
                    <a:lstStyle/>
                    <a:p>
                      <a:r>
                        <a:rPr lang="en-US" dirty="0"/>
                        <a:t>CREL STAFF</a:t>
                      </a:r>
                      <a:endParaRPr lang="en-SG" dirty="0"/>
                    </a:p>
                  </a:txBody>
                  <a:tcPr>
                    <a:solidFill>
                      <a:srgbClr val="7030A0"/>
                    </a:solidFill>
                  </a:tcPr>
                </a:tc>
                <a:extLst>
                  <a:ext uri="{0D108BD9-81ED-4DB2-BD59-A6C34878D82A}">
                    <a16:rowId xmlns="" xmlns:a16="http://schemas.microsoft.com/office/drawing/2014/main" val="2733548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John A Dorr</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Utpal Dutta</a:t>
                      </a:r>
                      <a:endParaRPr lang="en-SG" dirty="0"/>
                    </a:p>
                  </a:txBody>
                  <a:tcPr/>
                </a:tc>
                <a:extLst>
                  <a:ext uri="{0D108BD9-81ED-4DB2-BD59-A6C34878D82A}">
                    <a16:rowId xmlns="" xmlns:a16="http://schemas.microsoft.com/office/drawing/2014/main" val="2373039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Abu Mostafa Kamal Uddin</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Ruhul Mohaiman Chowdhury</a:t>
                      </a:r>
                      <a:endParaRPr lang="en-US" sz="1800" dirty="0">
                        <a:latin typeface="+mn-lt"/>
                      </a:endParaRPr>
                    </a:p>
                  </a:txBody>
                  <a:tcPr/>
                </a:tc>
                <a:extLst>
                  <a:ext uri="{0D108BD9-81ED-4DB2-BD59-A6C34878D82A}">
                    <a16:rowId xmlns="" xmlns:a16="http://schemas.microsoft.com/office/drawing/2014/main" val="2990890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Kevin  T. Kamp</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Rahima Khatun</a:t>
                      </a:r>
                      <a:endParaRPr lang="en-US" sz="1800" dirty="0">
                        <a:latin typeface="+mn-lt"/>
                      </a:endParaRPr>
                    </a:p>
                  </a:txBody>
                  <a:tcPr/>
                </a:tc>
                <a:extLst>
                  <a:ext uri="{0D108BD9-81ED-4DB2-BD59-A6C34878D82A}">
                    <a16:rowId xmlns="" xmlns:a16="http://schemas.microsoft.com/office/drawing/2014/main" val="21120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Paul Thompson</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mn-lt"/>
                          <a:ea typeface="Calibri" panose="020F0502020204030204" pitchFamily="34" charset="0"/>
                          <a:cs typeface="Times New Roman" panose="02020603050405020304" pitchFamily="18" charset="0"/>
                        </a:rPr>
                        <a:t>Sultana Razia Zummi</a:t>
                      </a:r>
                      <a:endParaRPr lang="en-US" sz="18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896663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Abdul</a:t>
                      </a:r>
                      <a:r>
                        <a:rPr lang="de-DE" sz="1800" baseline="0" dirty="0"/>
                        <a:t> Wahab</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Shams Uddin </a:t>
                      </a:r>
                      <a:endParaRPr lang="en-SG" dirty="0"/>
                    </a:p>
                  </a:txBody>
                  <a:tcPr/>
                </a:tc>
                <a:extLst>
                  <a:ext uri="{0D108BD9-81ED-4DB2-BD59-A6C34878D82A}">
                    <a16:rowId xmlns="" xmlns:a16="http://schemas.microsoft.com/office/drawing/2014/main" val="4130319332"/>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Shahzia </a:t>
                      </a:r>
                      <a:r>
                        <a:rPr lang="en-US" sz="1800" kern="1200" dirty="0" err="1">
                          <a:effectLst/>
                        </a:rPr>
                        <a:t>Mohsin</a:t>
                      </a:r>
                      <a:r>
                        <a:rPr lang="en-US" sz="1800" kern="1200" dirty="0">
                          <a:effectLst/>
                        </a:rPr>
                        <a:t> Khan</a:t>
                      </a:r>
                      <a:endParaRPr lang="en-US" sz="1800" dirty="0"/>
                    </a:p>
                  </a:txBody>
                  <a:tcPr/>
                </a:tc>
                <a:tc>
                  <a:txBody>
                    <a:bodyPr/>
                    <a:lstStyle/>
                    <a:p>
                      <a:endParaRPr lang="en-SG" dirty="0"/>
                    </a:p>
                  </a:txBody>
                  <a:tcPr/>
                </a:tc>
                <a:extLst>
                  <a:ext uri="{0D108BD9-81ED-4DB2-BD59-A6C34878D82A}">
                    <a16:rowId xmlns="" xmlns:a16="http://schemas.microsoft.com/office/drawing/2014/main" val="1770384977"/>
                  </a:ext>
                </a:extLst>
              </a:tr>
            </a:tbl>
          </a:graphicData>
        </a:graphic>
      </p:graphicFrame>
    </p:spTree>
    <p:extLst>
      <p:ext uri="{BB962C8B-B14F-4D97-AF65-F5344CB8AC3E}">
        <p14:creationId xmlns:p14="http://schemas.microsoft.com/office/powerpoint/2010/main" val="272826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i="1" dirty="0">
                <a:solidFill>
                  <a:schemeClr val="accent3">
                    <a:lumMod val="50000"/>
                  </a:schemeClr>
                </a:solidFill>
              </a:rPr>
              <a:t>At the end of this session, students will be able to:</a:t>
            </a:r>
          </a:p>
          <a:p>
            <a:r>
              <a:rPr lang="en-US" dirty="0"/>
              <a:t>Determine how to reach a consensus agreement on one scenario that is considered to provide the most benefits for the broadest range of stakeholders</a:t>
            </a:r>
          </a:p>
        </p:txBody>
      </p:sp>
      <p:sp>
        <p:nvSpPr>
          <p:cNvPr id="7173" name="Title 4"/>
          <p:cNvSpPr>
            <a:spLocks noGrp="1"/>
          </p:cNvSpPr>
          <p:nvPr>
            <p:ph type="title"/>
          </p:nvPr>
        </p:nvSpPr>
        <p:spPr>
          <a:xfrm>
            <a:off x="145775" y="0"/>
            <a:ext cx="11555895" cy="1080001"/>
          </a:xfrm>
          <a:noFill/>
        </p:spPr>
        <p:txBody>
          <a:bodyPr>
            <a:normAutofit/>
          </a:bodyPr>
          <a:lstStyle/>
          <a:p>
            <a:r>
              <a:rPr lang="en-US" dirty="0"/>
              <a:t>Learning Objectives</a:t>
            </a:r>
          </a:p>
        </p:txBody>
      </p:sp>
      <p:pic>
        <p:nvPicPr>
          <p:cNvPr id="1026" name="Picture 2" descr="C:\Users\pham thanh nam\AppData\Local\Microsoft\Windows\Temporary Internet Files\Content.IE5\0TGTEDBE\MP900435893[1].jpg"/>
          <p:cNvPicPr>
            <a:picLocks noGrp="1" noChangeAspect="1" noChangeArrowheads="1"/>
          </p:cNvPicPr>
          <p:nvPr>
            <p:ph sz="half" idx="4294967295"/>
          </p:nvPr>
        </p:nvPicPr>
        <p:blipFill rotWithShape="1">
          <a:blip r:embed="rId3" cstate="email">
            <a:extLst>
              <a:ext uri="{28A0092B-C50C-407E-A947-70E740481C1C}">
                <a14:useLocalDpi xmlns:a14="http://schemas.microsoft.com/office/drawing/2010/main"/>
              </a:ext>
            </a:extLst>
          </a:blip>
          <a:srcRect l="431" t="17802" r="-431" b="13614"/>
          <a:stretch/>
        </p:blipFill>
        <p:spPr bwMode="auto">
          <a:xfrm>
            <a:off x="7086600" y="3460898"/>
            <a:ext cx="4615070" cy="31651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4321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noFill/>
        </p:spPr>
        <p:txBody>
          <a:bodyPr>
            <a:normAutofit/>
          </a:bodyPr>
          <a:lstStyle/>
          <a:p>
            <a:r>
              <a:rPr lang="en-US" dirty="0"/>
              <a:t>Conflicts and Agreements</a:t>
            </a:r>
          </a:p>
        </p:txBody>
      </p:sp>
      <p:grpSp>
        <p:nvGrpSpPr>
          <p:cNvPr id="36" name="Group 35"/>
          <p:cNvGrpSpPr/>
          <p:nvPr/>
        </p:nvGrpSpPr>
        <p:grpSpPr>
          <a:xfrm>
            <a:off x="1523998" y="1542080"/>
            <a:ext cx="9144002" cy="4489350"/>
            <a:chOff x="-2" y="1542080"/>
            <a:chExt cx="9144002" cy="4489350"/>
          </a:xfrm>
        </p:grpSpPr>
        <p:grpSp>
          <p:nvGrpSpPr>
            <p:cNvPr id="39" name="Group 38"/>
            <p:cNvGrpSpPr/>
            <p:nvPr/>
          </p:nvGrpSpPr>
          <p:grpSpPr>
            <a:xfrm>
              <a:off x="1443994" y="1542080"/>
              <a:ext cx="5883800" cy="4489350"/>
              <a:chOff x="1331913" y="1036638"/>
              <a:chExt cx="6480175" cy="4929187"/>
            </a:xfrm>
          </p:grpSpPr>
          <p:pic>
            <p:nvPicPr>
              <p:cNvPr id="63" name="Imagen 12" descr="Pieza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052513"/>
                <a:ext cx="6478588" cy="491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 name="Imagen 4" descr="Pieza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036638"/>
                <a:ext cx="6480175" cy="491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 name="Imagen 5" descr="Pieza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1036638"/>
                <a:ext cx="6480175" cy="491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 name="Imagen 6" descr="Pieza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1036638"/>
                <a:ext cx="6480175" cy="491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 name="Imagen 7" descr="Pieza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1036638"/>
                <a:ext cx="6480175" cy="491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 name="Imagen 8" descr="Pieza5.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31913" y="1036638"/>
                <a:ext cx="6480175" cy="491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 name="Imagen 9" descr="Pieza6.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331913" y="1036638"/>
                <a:ext cx="6480175" cy="491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 name="Imagen 10" descr="Pieza7.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31913" y="1036638"/>
                <a:ext cx="6480175" cy="491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 name="Imagen 11" descr="Pieza8.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331913" y="1036638"/>
                <a:ext cx="6480175" cy="491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0" name="Group 39"/>
            <p:cNvGrpSpPr/>
            <p:nvPr/>
          </p:nvGrpSpPr>
          <p:grpSpPr>
            <a:xfrm>
              <a:off x="1445176" y="1542080"/>
              <a:ext cx="5882359" cy="4474892"/>
              <a:chOff x="1767604" y="1560786"/>
              <a:chExt cx="5882359" cy="4474892"/>
            </a:xfrm>
          </p:grpSpPr>
          <p:sp>
            <p:nvSpPr>
              <p:cNvPr id="61" name="Rectangle 60"/>
              <p:cNvSpPr/>
              <p:nvPr/>
            </p:nvSpPr>
            <p:spPr>
              <a:xfrm>
                <a:off x="1767604" y="1560786"/>
                <a:ext cx="5882359" cy="4474892"/>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p:cNvSpPr txBox="1"/>
              <p:nvPr/>
            </p:nvSpPr>
            <p:spPr>
              <a:xfrm>
                <a:off x="2956579" y="1759910"/>
                <a:ext cx="3794090" cy="461665"/>
              </a:xfrm>
              <a:prstGeom prst="rect">
                <a:avLst/>
              </a:prstGeom>
              <a:solidFill>
                <a:schemeClr val="tx1">
                  <a:lumMod val="65000"/>
                  <a:lumOff val="35000"/>
                  <a:alpha val="78000"/>
                </a:schemeClr>
              </a:solid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Who we are working with?</a:t>
                </a:r>
              </a:p>
            </p:txBody>
          </p:sp>
        </p:grpSp>
        <p:sp>
          <p:nvSpPr>
            <p:cNvPr id="41" name="TextBox 40"/>
            <p:cNvSpPr txBox="1"/>
            <p:nvPr/>
          </p:nvSpPr>
          <p:spPr>
            <a:xfrm>
              <a:off x="1736469" y="4393391"/>
              <a:ext cx="5306463" cy="461665"/>
            </a:xfrm>
            <a:prstGeom prst="rect">
              <a:avLst/>
            </a:prstGeom>
            <a:solidFill>
              <a:schemeClr val="tx1">
                <a:lumMod val="65000"/>
                <a:lumOff val="35000"/>
                <a:alpha val="83000"/>
              </a:schemeClr>
            </a:solid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Will there needs be met by the REDD+?</a:t>
              </a:r>
            </a:p>
          </p:txBody>
        </p:sp>
        <p:sp>
          <p:nvSpPr>
            <p:cNvPr id="42" name="TextBox 41"/>
            <p:cNvSpPr txBox="1"/>
            <p:nvPr/>
          </p:nvSpPr>
          <p:spPr>
            <a:xfrm>
              <a:off x="-1" y="2765251"/>
              <a:ext cx="1445436" cy="861774"/>
            </a:xfrm>
            <a:prstGeom prst="rect">
              <a:avLst/>
            </a:prstGeom>
            <a:solidFill>
              <a:schemeClr val="tx2">
                <a:lumMod val="60000"/>
                <a:lumOff val="40000"/>
                <a:alpha val="50000"/>
              </a:schemeClr>
            </a:solidFill>
            <a:effectLst>
              <a:softEdge rad="31750"/>
            </a:effectLst>
          </p:spPr>
          <p:txBody>
            <a:bodyPr wrap="square" rtlCol="0">
              <a:spAutoFit/>
            </a:bodyPr>
            <a:lstStyle/>
            <a:p>
              <a:pPr>
                <a:lnSpc>
                  <a:spcPts val="3000"/>
                </a:lnSpc>
              </a:pPr>
              <a:r>
                <a:rPr lang="en-GB" dirty="0">
                  <a:latin typeface="Verdana" pitchFamily="34" charset="0"/>
                </a:rPr>
                <a:t>Water </a:t>
              </a:r>
            </a:p>
            <a:p>
              <a:pPr>
                <a:lnSpc>
                  <a:spcPts val="3000"/>
                </a:lnSpc>
              </a:pPr>
              <a:r>
                <a:rPr lang="en-GB" dirty="0">
                  <a:latin typeface="Verdana" pitchFamily="34" charset="0"/>
                </a:rPr>
                <a:t>Quantity</a:t>
              </a:r>
            </a:p>
          </p:txBody>
        </p:sp>
        <p:sp>
          <p:nvSpPr>
            <p:cNvPr id="43" name="TextBox 42"/>
            <p:cNvSpPr txBox="1"/>
            <p:nvPr/>
          </p:nvSpPr>
          <p:spPr>
            <a:xfrm>
              <a:off x="7340494" y="1618354"/>
              <a:ext cx="1803506" cy="861774"/>
            </a:xfrm>
            <a:prstGeom prst="rect">
              <a:avLst/>
            </a:prstGeom>
            <a:solidFill>
              <a:schemeClr val="tx2">
                <a:lumMod val="60000"/>
                <a:lumOff val="40000"/>
                <a:alpha val="50000"/>
              </a:schemeClr>
            </a:solidFill>
            <a:effectLst>
              <a:softEdge rad="31750"/>
            </a:effectLst>
          </p:spPr>
          <p:txBody>
            <a:bodyPr wrap="square" rtlCol="0">
              <a:spAutoFit/>
            </a:bodyPr>
            <a:lstStyle/>
            <a:p>
              <a:pPr>
                <a:lnSpc>
                  <a:spcPts val="3000"/>
                </a:lnSpc>
              </a:pPr>
              <a:r>
                <a:rPr lang="en-GB" dirty="0">
                  <a:latin typeface="Verdana" pitchFamily="34" charset="0"/>
                </a:rPr>
                <a:t>Hunting &amp; NTFPs</a:t>
              </a:r>
            </a:p>
          </p:txBody>
        </p:sp>
        <p:sp>
          <p:nvSpPr>
            <p:cNvPr id="44" name="TextBox 43"/>
            <p:cNvSpPr txBox="1"/>
            <p:nvPr/>
          </p:nvSpPr>
          <p:spPr>
            <a:xfrm>
              <a:off x="7314836" y="5086030"/>
              <a:ext cx="1829164" cy="861774"/>
            </a:xfrm>
            <a:prstGeom prst="rect">
              <a:avLst/>
            </a:prstGeom>
            <a:solidFill>
              <a:srgbClr val="FFC000">
                <a:alpha val="50000"/>
              </a:srgbClr>
            </a:solidFill>
            <a:effectLst>
              <a:softEdge rad="31750"/>
            </a:effectLst>
          </p:spPr>
          <p:txBody>
            <a:bodyPr wrap="square" rtlCol="0">
              <a:spAutoFit/>
            </a:bodyPr>
            <a:lstStyle/>
            <a:p>
              <a:pPr>
                <a:lnSpc>
                  <a:spcPts val="3000"/>
                </a:lnSpc>
              </a:pPr>
              <a:r>
                <a:rPr lang="en-GB" sz="2000" dirty="0">
                  <a:latin typeface="Verdana" pitchFamily="34" charset="0"/>
                </a:rPr>
                <a:t>Climate </a:t>
              </a:r>
            </a:p>
            <a:p>
              <a:pPr>
                <a:lnSpc>
                  <a:spcPts val="3000"/>
                </a:lnSpc>
              </a:pPr>
              <a:r>
                <a:rPr lang="en-GB" sz="2000" dirty="0">
                  <a:latin typeface="Verdana" pitchFamily="34" charset="0"/>
                </a:rPr>
                <a:t>change</a:t>
              </a:r>
            </a:p>
          </p:txBody>
        </p:sp>
        <p:sp>
          <p:nvSpPr>
            <p:cNvPr id="45" name="TextBox 44"/>
            <p:cNvSpPr txBox="1"/>
            <p:nvPr/>
          </p:nvSpPr>
          <p:spPr>
            <a:xfrm>
              <a:off x="0" y="1618354"/>
              <a:ext cx="1445435" cy="861774"/>
            </a:xfrm>
            <a:prstGeom prst="rect">
              <a:avLst/>
            </a:prstGeom>
            <a:solidFill>
              <a:schemeClr val="tx2">
                <a:lumMod val="60000"/>
                <a:lumOff val="40000"/>
                <a:alpha val="50000"/>
              </a:schemeClr>
            </a:solidFill>
            <a:effectLst>
              <a:softEdge rad="31750"/>
            </a:effectLst>
          </p:spPr>
          <p:txBody>
            <a:bodyPr wrap="square" rtlCol="0">
              <a:spAutoFit/>
            </a:bodyPr>
            <a:lstStyle/>
            <a:p>
              <a:pPr>
                <a:lnSpc>
                  <a:spcPts val="3000"/>
                </a:lnSpc>
              </a:pPr>
              <a:r>
                <a:rPr lang="en-GB" dirty="0">
                  <a:latin typeface="Verdana" pitchFamily="34" charset="0"/>
                </a:rPr>
                <a:t>Timber </a:t>
              </a:r>
            </a:p>
            <a:p>
              <a:pPr>
                <a:lnSpc>
                  <a:spcPts val="3000"/>
                </a:lnSpc>
              </a:pPr>
              <a:r>
                <a:rPr lang="en-GB" dirty="0">
                  <a:latin typeface="Verdana" pitchFamily="34" charset="0"/>
                </a:rPr>
                <a:t>production</a:t>
              </a:r>
            </a:p>
          </p:txBody>
        </p:sp>
        <p:sp>
          <p:nvSpPr>
            <p:cNvPr id="46" name="TextBox 45"/>
            <p:cNvSpPr txBox="1"/>
            <p:nvPr/>
          </p:nvSpPr>
          <p:spPr>
            <a:xfrm>
              <a:off x="7315271" y="3885358"/>
              <a:ext cx="1828729" cy="861774"/>
            </a:xfrm>
            <a:prstGeom prst="rect">
              <a:avLst/>
            </a:prstGeom>
            <a:solidFill>
              <a:schemeClr val="tx2">
                <a:lumMod val="60000"/>
                <a:lumOff val="40000"/>
                <a:alpha val="50000"/>
              </a:schemeClr>
            </a:solidFill>
            <a:effectLst>
              <a:softEdge rad="31750"/>
            </a:effectLst>
          </p:spPr>
          <p:txBody>
            <a:bodyPr wrap="square" rtlCol="0">
              <a:spAutoFit/>
            </a:bodyPr>
            <a:lstStyle/>
            <a:p>
              <a:pPr>
                <a:lnSpc>
                  <a:spcPts val="3000"/>
                </a:lnSpc>
              </a:pPr>
              <a:r>
                <a:rPr lang="en-GB" dirty="0">
                  <a:latin typeface="Verdana" pitchFamily="34" charset="0"/>
                </a:rPr>
                <a:t>Conservation</a:t>
              </a:r>
            </a:p>
            <a:p>
              <a:pPr>
                <a:lnSpc>
                  <a:spcPts val="3000"/>
                </a:lnSpc>
              </a:pPr>
              <a:endParaRPr lang="en-GB" dirty="0">
                <a:latin typeface="Verdana" pitchFamily="34" charset="0"/>
              </a:endParaRPr>
            </a:p>
          </p:txBody>
        </p:sp>
        <p:sp>
          <p:nvSpPr>
            <p:cNvPr id="47" name="TextBox 46"/>
            <p:cNvSpPr txBox="1"/>
            <p:nvPr/>
          </p:nvSpPr>
          <p:spPr>
            <a:xfrm>
              <a:off x="-1" y="3885358"/>
              <a:ext cx="1445435" cy="861774"/>
            </a:xfrm>
            <a:prstGeom prst="rect">
              <a:avLst/>
            </a:prstGeom>
            <a:solidFill>
              <a:schemeClr val="tx2">
                <a:lumMod val="60000"/>
                <a:lumOff val="40000"/>
                <a:alpha val="50000"/>
              </a:schemeClr>
            </a:solidFill>
            <a:effectLst>
              <a:softEdge rad="31750"/>
            </a:effectLst>
          </p:spPr>
          <p:txBody>
            <a:bodyPr wrap="square" rtlCol="0">
              <a:spAutoFit/>
            </a:bodyPr>
            <a:lstStyle/>
            <a:p>
              <a:pPr>
                <a:lnSpc>
                  <a:spcPts val="3000"/>
                </a:lnSpc>
              </a:pPr>
              <a:r>
                <a:rPr lang="en-GB" dirty="0">
                  <a:latin typeface="Verdana" pitchFamily="34" charset="0"/>
                </a:rPr>
                <a:t>Spirit Forests</a:t>
              </a:r>
            </a:p>
          </p:txBody>
        </p:sp>
        <p:sp>
          <p:nvSpPr>
            <p:cNvPr id="48" name="TextBox 47"/>
            <p:cNvSpPr txBox="1"/>
            <p:nvPr/>
          </p:nvSpPr>
          <p:spPr>
            <a:xfrm>
              <a:off x="-2" y="5091159"/>
              <a:ext cx="1589809" cy="861774"/>
            </a:xfrm>
            <a:prstGeom prst="rect">
              <a:avLst/>
            </a:prstGeom>
            <a:solidFill>
              <a:schemeClr val="tx2">
                <a:lumMod val="60000"/>
                <a:lumOff val="40000"/>
                <a:alpha val="50000"/>
              </a:schemeClr>
            </a:solidFill>
            <a:effectLst>
              <a:softEdge rad="31750"/>
            </a:effectLst>
          </p:spPr>
          <p:txBody>
            <a:bodyPr wrap="square" rtlCol="0">
              <a:spAutoFit/>
            </a:bodyPr>
            <a:lstStyle/>
            <a:p>
              <a:pPr>
                <a:lnSpc>
                  <a:spcPts val="3000"/>
                </a:lnSpc>
              </a:pPr>
              <a:r>
                <a:rPr lang="en-GB" dirty="0">
                  <a:latin typeface="Verdana" pitchFamily="34" charset="0"/>
                </a:rPr>
                <a:t>Agriculture Expansion</a:t>
              </a:r>
            </a:p>
          </p:txBody>
        </p:sp>
        <p:grpSp>
          <p:nvGrpSpPr>
            <p:cNvPr id="49" name="Group 48"/>
            <p:cNvGrpSpPr/>
            <p:nvPr/>
          </p:nvGrpSpPr>
          <p:grpSpPr>
            <a:xfrm>
              <a:off x="1589807" y="1972036"/>
              <a:ext cx="5605647" cy="3878710"/>
              <a:chOff x="1938153" y="1990742"/>
              <a:chExt cx="5605647" cy="3878710"/>
            </a:xfrm>
          </p:grpSpPr>
          <p:sp>
            <p:nvSpPr>
              <p:cNvPr id="51" name="Oval 50"/>
              <p:cNvSpPr/>
              <p:nvPr/>
            </p:nvSpPr>
            <p:spPr>
              <a:xfrm>
                <a:off x="2541112" y="5290014"/>
                <a:ext cx="357824" cy="3048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p:cNvGrpSpPr/>
              <p:nvPr/>
            </p:nvGrpSpPr>
            <p:grpSpPr>
              <a:xfrm>
                <a:off x="1938153" y="1990742"/>
                <a:ext cx="5605647" cy="3878710"/>
                <a:chOff x="1938153" y="1990742"/>
                <a:chExt cx="5605647" cy="3878710"/>
              </a:xfrm>
            </p:grpSpPr>
            <p:sp>
              <p:nvSpPr>
                <p:cNvPr id="53" name="TextBox 52"/>
                <p:cNvSpPr txBox="1"/>
                <p:nvPr/>
              </p:nvSpPr>
              <p:spPr>
                <a:xfrm>
                  <a:off x="3021796" y="3203235"/>
                  <a:ext cx="3663657" cy="461665"/>
                </a:xfrm>
                <a:prstGeom prst="rect">
                  <a:avLst/>
                </a:prstGeom>
                <a:solidFill>
                  <a:schemeClr val="tx1">
                    <a:lumMod val="65000"/>
                    <a:lumOff val="35000"/>
                    <a:alpha val="80000"/>
                  </a:schemeClr>
                </a:solid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What are their needs?</a:t>
                  </a:r>
                </a:p>
              </p:txBody>
            </p:sp>
            <p:sp>
              <p:nvSpPr>
                <p:cNvPr id="54" name="Oval 53"/>
                <p:cNvSpPr/>
                <p:nvPr/>
              </p:nvSpPr>
              <p:spPr>
                <a:xfrm>
                  <a:off x="2362200" y="2590800"/>
                  <a:ext cx="357824" cy="3048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7096576" y="5564652"/>
                  <a:ext cx="357824" cy="3048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584732" y="2498834"/>
                  <a:ext cx="357824" cy="3048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2335688" y="3766410"/>
                  <a:ext cx="357824" cy="3048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1938153" y="1990742"/>
                  <a:ext cx="357824" cy="3048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7185976" y="3512500"/>
                  <a:ext cx="357824" cy="3048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3886200" y="5129731"/>
                  <a:ext cx="357824" cy="3048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0" name="TextBox 49"/>
            <p:cNvSpPr txBox="1"/>
            <p:nvPr/>
          </p:nvSpPr>
          <p:spPr>
            <a:xfrm>
              <a:off x="7315270" y="2765251"/>
              <a:ext cx="1828730" cy="861774"/>
            </a:xfrm>
            <a:prstGeom prst="rect">
              <a:avLst/>
            </a:prstGeom>
            <a:solidFill>
              <a:schemeClr val="tx2">
                <a:lumMod val="60000"/>
                <a:lumOff val="40000"/>
                <a:alpha val="50000"/>
              </a:schemeClr>
            </a:solidFill>
            <a:effectLst>
              <a:softEdge rad="31750"/>
            </a:effectLst>
          </p:spPr>
          <p:txBody>
            <a:bodyPr wrap="square" rtlCol="0">
              <a:spAutoFit/>
            </a:bodyPr>
            <a:lstStyle/>
            <a:p>
              <a:pPr>
                <a:lnSpc>
                  <a:spcPts val="3000"/>
                </a:lnSpc>
              </a:pPr>
              <a:r>
                <a:rPr lang="en-GB" dirty="0">
                  <a:latin typeface="Verdana" pitchFamily="34" charset="0"/>
                </a:rPr>
                <a:t>Infrastructure development</a:t>
              </a:r>
            </a:p>
          </p:txBody>
        </p:sp>
      </p:grpSp>
    </p:spTree>
    <p:extLst>
      <p:ext uri="{BB962C8B-B14F-4D97-AF65-F5344CB8AC3E}">
        <p14:creationId xmlns:p14="http://schemas.microsoft.com/office/powerpoint/2010/main" val="172878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Example: Negotiations and REDD+</a:t>
            </a:r>
            <a:endParaRPr lang="en-GB" dirty="0"/>
          </a:p>
        </p:txBody>
      </p:sp>
      <p:sp>
        <p:nvSpPr>
          <p:cNvPr id="7" name="TextBox 6"/>
          <p:cNvSpPr txBox="1"/>
          <p:nvPr/>
        </p:nvSpPr>
        <p:spPr>
          <a:xfrm>
            <a:off x="2199740" y="5439641"/>
            <a:ext cx="7696200" cy="1009251"/>
          </a:xfrm>
          <a:prstGeom prst="rect">
            <a:avLst/>
          </a:prstGeom>
          <a:noFill/>
        </p:spPr>
        <p:txBody>
          <a:bodyPr wrap="square" rtlCol="0">
            <a:spAutoFit/>
          </a:bodyPr>
          <a:lstStyle/>
          <a:p>
            <a:pPr>
              <a:lnSpc>
                <a:spcPct val="110000"/>
              </a:lnSpc>
              <a:spcBef>
                <a:spcPts val="300"/>
              </a:spcBef>
              <a:spcAft>
                <a:spcPts val="300"/>
              </a:spcAft>
            </a:pPr>
            <a:r>
              <a:rPr lang="en-US" sz="2500" dirty="0">
                <a:solidFill>
                  <a:srgbClr val="C00000"/>
                </a:solidFill>
              </a:rPr>
              <a:t>Which scenario is right?</a:t>
            </a:r>
          </a:p>
          <a:p>
            <a:pPr>
              <a:lnSpc>
                <a:spcPct val="110000"/>
              </a:lnSpc>
              <a:spcBef>
                <a:spcPts val="300"/>
              </a:spcBef>
              <a:spcAft>
                <a:spcPts val="300"/>
              </a:spcAft>
            </a:pPr>
            <a:r>
              <a:rPr lang="en-US" sz="2500" dirty="0">
                <a:solidFill>
                  <a:srgbClr val="C00000"/>
                </a:solidFill>
              </a:rPr>
              <a:t>How do we reach agreement on the best one?</a:t>
            </a:r>
            <a:endParaRPr lang="en-GB" sz="2500" dirty="0">
              <a:solidFill>
                <a:srgbClr val="C00000"/>
              </a:solidFill>
            </a:endParaRPr>
          </a:p>
        </p:txBody>
      </p:sp>
      <p:graphicFrame>
        <p:nvGraphicFramePr>
          <p:cNvPr id="8" name="Table 7"/>
          <p:cNvGraphicFramePr>
            <a:graphicFrameLocks noGrp="1"/>
          </p:cNvGraphicFramePr>
          <p:nvPr>
            <p:extLst/>
          </p:nvPr>
        </p:nvGraphicFramePr>
        <p:xfrm>
          <a:off x="1712260" y="1786024"/>
          <a:ext cx="8724897" cy="3515449"/>
        </p:xfrm>
        <a:graphic>
          <a:graphicData uri="http://schemas.openxmlformats.org/drawingml/2006/table">
            <a:tbl>
              <a:tblPr firstRow="1" firstCol="1" bandRow="1"/>
              <a:tblGrid>
                <a:gridCol w="1619493">
                  <a:extLst>
                    <a:ext uri="{9D8B030D-6E8A-4147-A177-3AD203B41FA5}">
                      <a16:colId xmlns:a16="http://schemas.microsoft.com/office/drawing/2014/main" xmlns="" val="20000"/>
                    </a:ext>
                  </a:extLst>
                </a:gridCol>
                <a:gridCol w="1495876">
                  <a:extLst>
                    <a:ext uri="{9D8B030D-6E8A-4147-A177-3AD203B41FA5}">
                      <a16:colId xmlns:a16="http://schemas.microsoft.com/office/drawing/2014/main" xmlns="" val="20001"/>
                    </a:ext>
                  </a:extLst>
                </a:gridCol>
                <a:gridCol w="1402382">
                  <a:extLst>
                    <a:ext uri="{9D8B030D-6E8A-4147-A177-3AD203B41FA5}">
                      <a16:colId xmlns:a16="http://schemas.microsoft.com/office/drawing/2014/main" xmlns="" val="20002"/>
                    </a:ext>
                  </a:extLst>
                </a:gridCol>
                <a:gridCol w="1402382">
                  <a:extLst>
                    <a:ext uri="{9D8B030D-6E8A-4147-A177-3AD203B41FA5}">
                      <a16:colId xmlns:a16="http://schemas.microsoft.com/office/drawing/2014/main" xmlns="" val="20003"/>
                    </a:ext>
                  </a:extLst>
                </a:gridCol>
                <a:gridCol w="1402382">
                  <a:extLst>
                    <a:ext uri="{9D8B030D-6E8A-4147-A177-3AD203B41FA5}">
                      <a16:colId xmlns:a16="http://schemas.microsoft.com/office/drawing/2014/main" xmlns="" val="20004"/>
                    </a:ext>
                  </a:extLst>
                </a:gridCol>
                <a:gridCol w="1402382">
                  <a:extLst>
                    <a:ext uri="{9D8B030D-6E8A-4147-A177-3AD203B41FA5}">
                      <a16:colId xmlns:a16="http://schemas.microsoft.com/office/drawing/2014/main" xmlns="" val="20005"/>
                    </a:ext>
                  </a:extLst>
                </a:gridCol>
              </a:tblGrid>
              <a:tr h="661816">
                <a:tc>
                  <a:txBody>
                    <a:bodyPr/>
                    <a:lstStyle/>
                    <a:p>
                      <a:pPr algn="ctr">
                        <a:lnSpc>
                          <a:spcPct val="107000"/>
                        </a:lnSpc>
                        <a:spcAft>
                          <a:spcPts val="0"/>
                        </a:spcAft>
                      </a:pP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07000"/>
                        </a:lnSpc>
                        <a:spcAft>
                          <a:spcPts val="0"/>
                        </a:spcAft>
                      </a:pPr>
                      <a:r>
                        <a:rPr lang="en-US" sz="2000" b="1" dirty="0">
                          <a:effectLst/>
                          <a:latin typeface="Calibri"/>
                          <a:ea typeface="Calibri"/>
                          <a:cs typeface="Times New Roman"/>
                        </a:rPr>
                        <a:t>Key</a:t>
                      </a:r>
                      <a:r>
                        <a:rPr lang="en-US" sz="2000" b="1" baseline="0" dirty="0">
                          <a:effectLst/>
                          <a:latin typeface="Calibri"/>
                          <a:ea typeface="Calibri"/>
                          <a:cs typeface="Times New Roman"/>
                        </a:rPr>
                        <a:t> Assessment Criteria Linked to Objectives</a:t>
                      </a:r>
                      <a:endParaRPr lang="en-GB"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87233">
                <a:tc>
                  <a:txBody>
                    <a:bodyPr/>
                    <a:lstStyle/>
                    <a:p>
                      <a:pPr algn="ctr">
                        <a:lnSpc>
                          <a:spcPct val="107000"/>
                        </a:lnSpc>
                        <a:spcAft>
                          <a:spcPts val="0"/>
                        </a:spcAft>
                      </a:pPr>
                      <a:r>
                        <a:rPr lang="en-US" sz="2000" dirty="0">
                          <a:effectLst/>
                          <a:latin typeface="Calibri"/>
                          <a:ea typeface="Calibri"/>
                          <a:cs typeface="Times New Roman"/>
                        </a:rPr>
                        <a:t> </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a:effectLst/>
                          <a:latin typeface="Calibri"/>
                          <a:ea typeface="Calibri"/>
                          <a:cs typeface="Times New Roman"/>
                        </a:rPr>
                        <a:t>Employment</a:t>
                      </a:r>
                      <a:endParaRPr lang="en-GB"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a:effectLst/>
                          <a:latin typeface="Calibri"/>
                          <a:ea typeface="Calibri"/>
                          <a:cs typeface="Times New Roman"/>
                        </a:rPr>
                        <a:t>Biodiversity</a:t>
                      </a:r>
                      <a:endParaRPr lang="en-GB"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a:effectLst/>
                          <a:latin typeface="Calibri"/>
                          <a:ea typeface="Calibri"/>
                          <a:cs typeface="Times New Roman"/>
                        </a:rPr>
                        <a:t>Forest Cover</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a:effectLst/>
                          <a:latin typeface="Calibri"/>
                          <a:ea typeface="Calibri"/>
                          <a:cs typeface="Times New Roman"/>
                        </a:rPr>
                        <a:t>Water</a:t>
                      </a:r>
                      <a:endParaRPr lang="en-GB"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a:effectLst/>
                          <a:latin typeface="Calibri"/>
                          <a:ea typeface="Calibri"/>
                          <a:cs typeface="Times New Roman"/>
                        </a:rPr>
                        <a:t>GHG Emissions</a:t>
                      </a:r>
                      <a:endParaRPr lang="en-GB"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88800">
                <a:tc>
                  <a:txBody>
                    <a:bodyPr/>
                    <a:lstStyle/>
                    <a:p>
                      <a:pPr algn="ctr">
                        <a:lnSpc>
                          <a:spcPct val="107000"/>
                        </a:lnSpc>
                        <a:spcAft>
                          <a:spcPts val="0"/>
                        </a:spcAft>
                      </a:pPr>
                      <a:r>
                        <a:rPr lang="en-US" sz="2000">
                          <a:effectLst/>
                          <a:latin typeface="Calibri"/>
                          <a:ea typeface="Calibri"/>
                          <a:cs typeface="Times New Roman"/>
                        </a:rPr>
                        <a:t>Scenario 1</a:t>
                      </a:r>
                      <a:endParaRPr lang="en-GB"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a:ea typeface="Calibri"/>
                          <a:cs typeface="Times New Roman"/>
                        </a:rPr>
                        <a:t>+++</a:t>
                      </a:r>
                      <a:endParaRPr lang="en-GB"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US" sz="2000" b="1" dirty="0">
                          <a:effectLst/>
                          <a:latin typeface="Calibri"/>
                          <a:ea typeface="Calibri"/>
                          <a:cs typeface="Times New Roman"/>
                        </a:rPr>
                        <a:t>--</a:t>
                      </a:r>
                      <a:endParaRPr lang="en-GB"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2000" b="1">
                          <a:effectLst/>
                          <a:latin typeface="Calibri"/>
                          <a:ea typeface="Calibri"/>
                          <a:cs typeface="Times New Roman"/>
                        </a:rPr>
                        <a:t>-</a:t>
                      </a:r>
                      <a:endParaRPr lang="en-GB"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2000" b="1">
                          <a:effectLst/>
                          <a:latin typeface="Calibri"/>
                          <a:ea typeface="Calibri"/>
                          <a:cs typeface="Times New Roman"/>
                        </a:rPr>
                        <a:t>+</a:t>
                      </a:r>
                      <a:endParaRPr lang="en-GB"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US" sz="2000" b="1" dirty="0">
                          <a:effectLst/>
                          <a:latin typeface="Calibri"/>
                          <a:ea typeface="Calibri"/>
                          <a:cs typeface="Times New Roman"/>
                        </a:rPr>
                        <a:t>--</a:t>
                      </a:r>
                      <a:endParaRPr lang="en-GB"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2"/>
                  </a:ext>
                </a:extLst>
              </a:tr>
              <a:tr h="688800">
                <a:tc>
                  <a:txBody>
                    <a:bodyPr/>
                    <a:lstStyle/>
                    <a:p>
                      <a:pPr algn="ctr">
                        <a:lnSpc>
                          <a:spcPct val="107000"/>
                        </a:lnSpc>
                        <a:spcAft>
                          <a:spcPts val="0"/>
                        </a:spcAft>
                      </a:pPr>
                      <a:r>
                        <a:rPr lang="en-US" sz="2000" dirty="0">
                          <a:effectLst/>
                          <a:latin typeface="Calibri"/>
                          <a:ea typeface="Calibri"/>
                          <a:cs typeface="Times New Roman"/>
                        </a:rPr>
                        <a:t>Scenario 2</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Calibri"/>
                          <a:ea typeface="Calibri"/>
                          <a:cs typeface="Times New Roman"/>
                        </a:rPr>
                        <a:t>-</a:t>
                      </a:r>
                      <a:endParaRPr lang="en-GB"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2000" b="1">
                          <a:effectLst/>
                          <a:latin typeface="Calibri"/>
                          <a:ea typeface="Calibri"/>
                          <a:cs typeface="Times New Roman"/>
                        </a:rPr>
                        <a:t>-</a:t>
                      </a:r>
                      <a:endParaRPr lang="en-GB"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2000" b="1">
                          <a:effectLst/>
                          <a:latin typeface="Calibri"/>
                          <a:ea typeface="Calibri"/>
                          <a:cs typeface="Times New Roman"/>
                        </a:rPr>
                        <a:t>+</a:t>
                      </a:r>
                      <a:endParaRPr lang="en-GB"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US" sz="2000" b="1" dirty="0">
                          <a:effectLst/>
                          <a:latin typeface="Calibri"/>
                          <a:ea typeface="Calibri"/>
                          <a:cs typeface="Times New Roman"/>
                        </a:rPr>
                        <a:t>+</a:t>
                      </a:r>
                      <a:endParaRPr lang="en-GB"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US" sz="2000" b="1">
                          <a:effectLst/>
                          <a:latin typeface="Calibri"/>
                          <a:ea typeface="Calibri"/>
                          <a:cs typeface="Times New Roman"/>
                        </a:rPr>
                        <a:t>-</a:t>
                      </a:r>
                      <a:endParaRPr lang="en-GB"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3"/>
                  </a:ext>
                </a:extLst>
              </a:tr>
              <a:tr h="688800">
                <a:tc>
                  <a:txBody>
                    <a:bodyPr/>
                    <a:lstStyle/>
                    <a:p>
                      <a:pPr algn="ctr">
                        <a:lnSpc>
                          <a:spcPct val="107000"/>
                        </a:lnSpc>
                        <a:spcAft>
                          <a:spcPts val="0"/>
                        </a:spcAft>
                      </a:pPr>
                      <a:r>
                        <a:rPr lang="en-US" sz="2400" b="1" dirty="0">
                          <a:solidFill>
                            <a:srgbClr val="C00000"/>
                          </a:solidFill>
                          <a:effectLst/>
                          <a:latin typeface="Calibri"/>
                          <a:ea typeface="Calibri"/>
                          <a:cs typeface="Times New Roman"/>
                        </a:rPr>
                        <a:t>Scenario 3</a:t>
                      </a:r>
                      <a:endParaRPr lang="en-GB" sz="24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Calibri"/>
                          <a:ea typeface="Calibri"/>
                          <a:cs typeface="Times New Roman"/>
                        </a:rPr>
                        <a:t>-</a:t>
                      </a:r>
                      <a:endParaRPr lang="en-GB"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2000" b="1">
                          <a:effectLst/>
                          <a:latin typeface="Calibri"/>
                          <a:ea typeface="Calibri"/>
                          <a:cs typeface="Times New Roman"/>
                        </a:rPr>
                        <a:t>++</a:t>
                      </a:r>
                      <a:endParaRPr lang="en-GB"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US" sz="2000" b="1">
                          <a:effectLst/>
                          <a:latin typeface="Calibri"/>
                          <a:ea typeface="Calibri"/>
                          <a:cs typeface="Times New Roman"/>
                        </a:rPr>
                        <a:t>++</a:t>
                      </a:r>
                      <a:endParaRPr lang="en-GB"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US" sz="2000" b="1">
                          <a:effectLst/>
                          <a:latin typeface="Calibri"/>
                          <a:ea typeface="Calibri"/>
                          <a:cs typeface="Times New Roman"/>
                        </a:rPr>
                        <a:t>-</a:t>
                      </a:r>
                      <a:endParaRPr lang="en-GB"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2000" b="1" dirty="0">
                          <a:effectLst/>
                          <a:latin typeface="Calibri"/>
                          <a:ea typeface="Calibri"/>
                          <a:cs typeface="Times New Roman"/>
                        </a:rPr>
                        <a:t>++</a:t>
                      </a:r>
                      <a:endParaRPr lang="en-GB"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792583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75" y="44605"/>
            <a:ext cx="11852937" cy="1035396"/>
          </a:xfrm>
          <a:noFill/>
        </p:spPr>
        <p:txBody>
          <a:bodyPr>
            <a:normAutofit/>
          </a:bodyPr>
          <a:lstStyle/>
          <a:p>
            <a:r>
              <a:rPr lang="en-US" dirty="0"/>
              <a:t>Reaching Agreement: The Options We Have</a:t>
            </a:r>
            <a:endParaRPr lang="en-GB"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911350"/>
            <a:ext cx="9144000" cy="4694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Oval 4"/>
          <p:cNvSpPr/>
          <p:nvPr/>
        </p:nvSpPr>
        <p:spPr>
          <a:xfrm>
            <a:off x="2622176" y="3909079"/>
            <a:ext cx="1492624" cy="685800"/>
          </a:xfrm>
          <a:prstGeom prst="ellipse">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879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 Negotiated Agreement?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539" t="26458" r="45886" b="44528"/>
          <a:stretch/>
        </p:blipFill>
        <p:spPr>
          <a:xfrm>
            <a:off x="2040604" y="1863536"/>
            <a:ext cx="8090342" cy="3252732"/>
          </a:xfrm>
          <a:prstGeom prst="rect">
            <a:avLst/>
          </a:prstGeom>
        </p:spPr>
      </p:pic>
      <p:sp>
        <p:nvSpPr>
          <p:cNvPr id="4" name="Rectangle 3"/>
          <p:cNvSpPr/>
          <p:nvPr/>
        </p:nvSpPr>
        <p:spPr>
          <a:xfrm>
            <a:off x="2969596" y="5899803"/>
            <a:ext cx="6232358" cy="400110"/>
          </a:xfrm>
          <a:prstGeom prst="rect">
            <a:avLst/>
          </a:prstGeom>
        </p:spPr>
        <p:txBody>
          <a:bodyPr wrap="square">
            <a:spAutoFit/>
          </a:bodyPr>
          <a:lstStyle/>
          <a:p>
            <a:pPr algn="ctr">
              <a:spcBef>
                <a:spcPct val="0"/>
              </a:spcBef>
            </a:pPr>
            <a:r>
              <a:rPr lang="en-US" sz="2000" dirty="0"/>
              <a:t>https://www.youtube.com/watch?v=1FeM6kp9Q80</a:t>
            </a:r>
            <a:endParaRPr lang="en-GB" sz="2000" dirty="0"/>
          </a:p>
        </p:txBody>
      </p:sp>
    </p:spTree>
    <p:extLst>
      <p:ext uri="{BB962C8B-B14F-4D97-AF65-F5344CB8AC3E}">
        <p14:creationId xmlns:p14="http://schemas.microsoft.com/office/powerpoint/2010/main" val="2875853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3671</TotalTime>
  <Words>6569</Words>
  <Application>Microsoft Office PowerPoint</Application>
  <PresentationFormat>Widescreen</PresentationFormat>
  <Paragraphs>804</Paragraphs>
  <Slides>39</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Gulim</vt:lpstr>
      <vt:lpstr>Arial</vt:lpstr>
      <vt:lpstr>Calibri</vt:lpstr>
      <vt:lpstr>Calibri Light</vt:lpstr>
      <vt:lpstr>Cordia New</vt:lpstr>
      <vt:lpstr>Times New Roman</vt:lpstr>
      <vt:lpstr>Verdana</vt:lpstr>
      <vt:lpstr>Wingdings</vt:lpstr>
      <vt:lpstr>Office Theme</vt:lpstr>
      <vt:lpstr>Bangladesh Climate-Resilient Ecosystem Curriculum (BACUM)</vt:lpstr>
      <vt:lpstr>Module 2: REDD+ in Climate Change Context</vt:lpstr>
      <vt:lpstr> REDD+ in Climate Change Context (REDD+)</vt:lpstr>
      <vt:lpstr>Acknowledgements</vt:lpstr>
      <vt:lpstr>Learning Objectives</vt:lpstr>
      <vt:lpstr>Conflicts and Agreements</vt:lpstr>
      <vt:lpstr>Example: Negotiations and REDD+</vt:lpstr>
      <vt:lpstr>Reaching Agreement: The Options We Have</vt:lpstr>
      <vt:lpstr>What is a Negotiated Agreement?</vt:lpstr>
      <vt:lpstr>What is a Negotiated Agreement?</vt:lpstr>
      <vt:lpstr>Types of Negotiations</vt:lpstr>
      <vt:lpstr>Types of Negotiations</vt:lpstr>
      <vt:lpstr>Objectives of a Consensual Negotiation</vt:lpstr>
      <vt:lpstr>Principles of Consensual Negotiations</vt:lpstr>
      <vt:lpstr>Principles of Consensual Negotiations</vt:lpstr>
      <vt:lpstr>Positions and Interests</vt:lpstr>
      <vt:lpstr>When Consensual Negotiations Won’t Work</vt:lpstr>
      <vt:lpstr>Power </vt:lpstr>
      <vt:lpstr>Sources of Power</vt:lpstr>
      <vt:lpstr>Power and Influence</vt:lpstr>
      <vt:lpstr>Power and Influence</vt:lpstr>
      <vt:lpstr>Power Building Tactics</vt:lpstr>
      <vt:lpstr>The Role of a Mediator</vt:lpstr>
      <vt:lpstr>The Benefits of a Mediator</vt:lpstr>
      <vt:lpstr>Negotiations &amp; Building Agreements</vt:lpstr>
      <vt:lpstr>1. Setting The Stage</vt:lpstr>
      <vt:lpstr>2. Providing Space </vt:lpstr>
      <vt:lpstr>3. Finding Common Ground</vt:lpstr>
      <vt:lpstr>4. Assessing Options</vt:lpstr>
      <vt:lpstr>5. Reaching and Designing Agreement</vt:lpstr>
      <vt:lpstr>The Negotiation Process: 3 Critical Elements </vt:lpstr>
      <vt:lpstr>Negotiation Challenges</vt:lpstr>
      <vt:lpstr>Negotiation Opportunities</vt:lpstr>
      <vt:lpstr>Class Exercise</vt:lpstr>
      <vt:lpstr>Class Exercise</vt:lpstr>
      <vt:lpstr>TAKE HOME MESSAGE</vt:lpstr>
      <vt:lpstr>References</vt:lpstr>
      <vt:lpstr>References and Resources</vt:lpstr>
      <vt:lpstr>USAID's Climate-Resilient Ecosystems and Livelihoods (CREL) Project   Winrock International Headquarters 2101 Riverfront Drive, Little Rock Arkansas 72202-1748 USA Tel: 1-501-280-3000 Web: www.winrock.org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 Pham</dc:creator>
  <cp:lastModifiedBy>jalal</cp:lastModifiedBy>
  <cp:revision>751</cp:revision>
  <dcterms:created xsi:type="dcterms:W3CDTF">2016-05-20T10:07:21Z</dcterms:created>
  <dcterms:modified xsi:type="dcterms:W3CDTF">2017-01-23T07:59:56Z</dcterms:modified>
</cp:coreProperties>
</file>