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114" r:id="rId2"/>
    <p:sldId id="1228" r:id="rId3"/>
    <p:sldId id="1229" r:id="rId4"/>
    <p:sldId id="1252" r:id="rId5"/>
    <p:sldId id="1247" r:id="rId6"/>
    <p:sldId id="1232" r:id="rId7"/>
    <p:sldId id="1233" r:id="rId8"/>
    <p:sldId id="1234" r:id="rId9"/>
    <p:sldId id="1235" r:id="rId10"/>
    <p:sldId id="1236" r:id="rId11"/>
    <p:sldId id="1237" r:id="rId12"/>
    <p:sldId id="1238" r:id="rId13"/>
    <p:sldId id="1239" r:id="rId14"/>
    <p:sldId id="1248" r:id="rId15"/>
    <p:sldId id="1241" r:id="rId16"/>
    <p:sldId id="1242" r:id="rId17"/>
    <p:sldId id="1243" r:id="rId18"/>
    <p:sldId id="1244" r:id="rId19"/>
    <p:sldId id="1245" r:id="rId20"/>
    <p:sldId id="1246" r:id="rId21"/>
    <p:sldId id="1249" r:id="rId22"/>
    <p:sldId id="1250" r:id="rId23"/>
    <p:sldId id="12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72890" autoAdjust="0"/>
  </p:normalViewPr>
  <p:slideViewPr>
    <p:cSldViewPr snapToGrid="0">
      <p:cViewPr varScale="1">
        <p:scale>
          <a:sx n="54" d="100"/>
          <a:sy n="54" d="100"/>
        </p:scale>
        <p:origin x="1230" y="72"/>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D19BC3-6A91-4281-8CC4-5C4A8FBD51CF}" type="datetimeFigureOut">
              <a:rPr lang="en-US" smtClean="0"/>
              <a:t>1/23/2017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2E93D-EB36-41D0-B8E0-F032193DEE66}" type="slidenum">
              <a:rPr lang="en-US" smtClean="0"/>
              <a:t>‹#›</a:t>
            </a:fld>
            <a:endParaRPr lang="en-US"/>
          </a:p>
        </p:txBody>
      </p:sp>
    </p:spTree>
    <p:extLst>
      <p:ext uri="{BB962C8B-B14F-4D97-AF65-F5344CB8AC3E}">
        <p14:creationId xmlns:p14="http://schemas.microsoft.com/office/powerpoint/2010/main" val="33352040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a:p>
        </p:txBody>
      </p:sp>
    </p:spTree>
    <p:extLst>
      <p:ext uri="{BB962C8B-B14F-4D97-AF65-F5344CB8AC3E}">
        <p14:creationId xmlns:p14="http://schemas.microsoft.com/office/powerpoint/2010/main" val="23276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377906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679"/>
          <p:cNvSpPr>
            <a:spLocks noGrp="1" noRot="1" noChangeAspect="1" noTextEdit="1"/>
          </p:cNvSpPr>
          <p:nvPr>
            <p:ph type="sldImg" idx="2"/>
          </p:nvPr>
        </p:nvSpPr>
        <p:spPr>
          <a:xfrm>
            <a:off x="2671763" y="498475"/>
            <a:ext cx="4430712" cy="2493963"/>
          </a:xfrm>
          <a:noFill/>
          <a:ln>
            <a:headEnd/>
            <a:tailEnd/>
          </a:ln>
        </p:spPr>
      </p:sp>
      <p:sp>
        <p:nvSpPr>
          <p:cNvPr id="680" name="Shape 680"/>
          <p:cNvSpPr txBox="1">
            <a:spLocks noGrp="1"/>
          </p:cNvSpPr>
          <p:nvPr>
            <p:ph type="body" idx="1"/>
          </p:nvPr>
        </p:nvSpPr>
        <p:spPr>
          <a:ln/>
        </p:spPr>
        <p:txBody>
          <a:bodyPr tIns="45700" bIns="45700">
            <a:noAutofit/>
          </a:bodyPr>
          <a:lstStyle/>
          <a:p>
            <a:pPr eaLnBrk="1" fontAlgn="auto" hangingPunct="1">
              <a:spcAft>
                <a:spcPts val="0"/>
              </a:spcAft>
              <a:buClr>
                <a:schemeClr val="dk1"/>
              </a:buClr>
              <a:buSzPct val="100000"/>
              <a:buFont typeface="Calibri"/>
              <a:buNone/>
              <a:defRPr/>
            </a:pPr>
            <a:r>
              <a:rPr lang="en-US" b="1" dirty="0">
                <a:solidFill>
                  <a:srgbClr val="5B0F00"/>
                </a:solidFill>
                <a:latin typeface="Calibri"/>
                <a:ea typeface="Calibri"/>
                <a:cs typeface="Calibri"/>
                <a:sym typeface="Calibri"/>
              </a:rPr>
              <a:t>Determine drivers (&amp; barriers) </a:t>
            </a:r>
            <a:r>
              <a:rPr lang="en-US" dirty="0">
                <a:solidFill>
                  <a:schemeClr val="dk1"/>
                </a:solidFill>
                <a:latin typeface="Calibri"/>
                <a:ea typeface="Calibri"/>
                <a:cs typeface="Calibri"/>
                <a:sym typeface="Calibri"/>
              </a:rPr>
              <a:t>= identifying and understanding the main forces, and underlying causes, driving deforestation and forest degradation, as well as the barriers impeding more effective or extensive </a:t>
            </a:r>
            <a:r>
              <a:rPr lang="en-US" dirty="0" err="1">
                <a:solidFill>
                  <a:schemeClr val="dk1"/>
                </a:solidFill>
                <a:latin typeface="Calibri"/>
                <a:ea typeface="Calibri"/>
                <a:cs typeface="Calibri"/>
                <a:sym typeface="Calibri"/>
              </a:rPr>
              <a:t>implmentation</a:t>
            </a:r>
            <a:r>
              <a:rPr lang="en-US" dirty="0">
                <a:solidFill>
                  <a:schemeClr val="dk1"/>
                </a:solidFill>
                <a:latin typeface="Calibri"/>
                <a:ea typeface="Calibri"/>
                <a:cs typeface="Calibri"/>
                <a:sym typeface="Calibri"/>
              </a:rPr>
              <a:t> of ‘plus activities’, i.e. (conservation of forest carbon stocks, sustainable management of forests and enhancement of forest carbon stocks). </a:t>
            </a:r>
          </a:p>
          <a:p>
            <a:pPr marL="228600" indent="-152400" eaLnBrk="1" fontAlgn="auto" hangingPunct="1">
              <a:spcAft>
                <a:spcPts val="0"/>
              </a:spcAft>
              <a:buClr>
                <a:schemeClr val="dk1"/>
              </a:buClr>
              <a:buFont typeface="Calibri"/>
              <a:buNone/>
              <a:defRPr/>
            </a:pPr>
            <a:endParaRPr dirty="0">
              <a:solidFill>
                <a:schemeClr val="dk1"/>
              </a:solidFill>
              <a:latin typeface="Calibri"/>
              <a:ea typeface="Calibri"/>
              <a:cs typeface="Calibri"/>
              <a:sym typeface="Calibri"/>
            </a:endParaRPr>
          </a:p>
          <a:p>
            <a:pPr eaLnBrk="1" fontAlgn="auto" hangingPunct="1">
              <a:spcAft>
                <a:spcPts val="0"/>
              </a:spcAft>
              <a:buClr>
                <a:srgbClr val="000000"/>
              </a:buClr>
              <a:buSzPct val="100000"/>
              <a:buFont typeface="Calibri"/>
              <a:buNone/>
              <a:defRPr/>
            </a:pPr>
            <a:r>
              <a:rPr lang="en-US" b="1" dirty="0">
                <a:solidFill>
                  <a:srgbClr val="5B0F00"/>
                </a:solidFill>
                <a:latin typeface="Calibri"/>
                <a:ea typeface="Calibri"/>
                <a:cs typeface="Calibri"/>
                <a:sym typeface="Calibri"/>
              </a:rPr>
              <a:t>Identify policies and measures (</a:t>
            </a:r>
            <a:r>
              <a:rPr lang="en-US" b="1" dirty="0" err="1">
                <a:solidFill>
                  <a:srgbClr val="5B0F00"/>
                </a:solidFill>
                <a:latin typeface="Calibri"/>
                <a:ea typeface="Calibri"/>
                <a:cs typeface="Calibri"/>
                <a:sym typeface="Calibri"/>
              </a:rPr>
              <a:t>PaMs</a:t>
            </a:r>
            <a:r>
              <a:rPr lang="en-US" b="1" dirty="0">
                <a:solidFill>
                  <a:srgbClr val="5B0F00"/>
                </a:solidFill>
                <a:latin typeface="Calibri"/>
                <a:ea typeface="Calibri"/>
                <a:cs typeface="Calibri"/>
                <a:sym typeface="Calibri"/>
              </a:rPr>
              <a:t>)</a:t>
            </a:r>
            <a:r>
              <a:rPr lang="en-US" dirty="0">
                <a:solidFill>
                  <a:srgbClr val="000000"/>
                </a:solidFill>
                <a:latin typeface="Calibri"/>
                <a:ea typeface="Calibri"/>
                <a:cs typeface="Calibri"/>
                <a:sym typeface="Calibri"/>
              </a:rPr>
              <a:t> = proposing interventions at the national/subnational policy level, or site-based activity level, to tackle the underlying causes of drivers of deforestation and forest degradation and barriers to plus activities. </a:t>
            </a:r>
            <a:r>
              <a:rPr lang="en-US" dirty="0" err="1">
                <a:solidFill>
                  <a:schemeClr val="dk1"/>
                </a:solidFill>
                <a:latin typeface="Calibri"/>
                <a:ea typeface="Calibri"/>
                <a:cs typeface="Calibri"/>
                <a:sym typeface="Calibri"/>
              </a:rPr>
              <a:t>BeRT</a:t>
            </a:r>
            <a:r>
              <a:rPr lang="en-US" dirty="0">
                <a:solidFill>
                  <a:schemeClr val="dk1"/>
                </a:solidFill>
                <a:latin typeface="Calibri"/>
                <a:ea typeface="Calibri"/>
                <a:cs typeface="Calibri"/>
                <a:sym typeface="Calibri"/>
              </a:rPr>
              <a:t> v2.0, Module 1, can be used to help document REDD+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that are anticipated in the country (or if this is not clear yet, REDD+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that might be feasible) and how these fall under the five REDD+ activities agreed under the UNFCCC.</a:t>
            </a:r>
          </a:p>
          <a:p>
            <a:pPr marL="228600" indent="-152400" eaLnBrk="1" fontAlgn="auto" hangingPunct="1">
              <a:spcAft>
                <a:spcPts val="0"/>
              </a:spcAft>
              <a:buClr>
                <a:schemeClr val="dk1"/>
              </a:buClr>
              <a:buFont typeface="Calibri"/>
              <a:buNone/>
              <a:defRPr/>
            </a:pPr>
            <a:endParaRPr dirty="0">
              <a:solidFill>
                <a:srgbClr val="000000"/>
              </a:solidFill>
              <a:latin typeface="Calibri"/>
              <a:ea typeface="Calibri"/>
              <a:cs typeface="Calibri"/>
              <a:sym typeface="Calibri"/>
            </a:endParaRPr>
          </a:p>
          <a:p>
            <a:pPr eaLnBrk="1" fontAlgn="auto" hangingPunct="1">
              <a:spcAft>
                <a:spcPts val="0"/>
              </a:spcAft>
              <a:buClr>
                <a:schemeClr val="dk1"/>
              </a:buClr>
              <a:buSzPct val="100000"/>
              <a:buFont typeface="Calibri"/>
              <a:buNone/>
              <a:defRPr/>
            </a:pPr>
            <a:r>
              <a:rPr lang="en-US" b="1" dirty="0">
                <a:solidFill>
                  <a:srgbClr val="5B0F00"/>
                </a:solidFill>
                <a:latin typeface="Calibri"/>
                <a:ea typeface="Calibri"/>
                <a:cs typeface="Calibri"/>
                <a:sym typeface="Calibri"/>
              </a:rPr>
              <a:t>Assess benefits/risks </a:t>
            </a:r>
            <a:r>
              <a:rPr lang="en-US" dirty="0">
                <a:solidFill>
                  <a:schemeClr val="dk1"/>
                </a:solidFill>
                <a:latin typeface="Calibri"/>
                <a:ea typeface="Calibri"/>
                <a:cs typeface="Calibri"/>
                <a:sym typeface="Calibri"/>
              </a:rPr>
              <a:t>= foreseeing the potential environmental and social benefits and risks of candidate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comprising the NS/AP, that are proposed to address the drivers of deforestation and forest degradation (as well as barriers to more effective and extensive ‘plus activities’).  Benefit/risk assessments are a crucial step to link country safeguards and NS/AP processes.  They are essential in focusing the country approach to safeguards on those issues (benefits and risks) most relevant to the country’s NS/AP, rather than trying to consider all possible safeguard issues.  An understanding of the potential benefits and risks of candidate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informs both Cancun clarification and PLR assessment steps. Note the double-head arrow between identify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and assess benefits/risks; identifying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is an iterative process, whereby the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proposed to tackle drivers and barriers can be refined, to be more environmentally sustainable and socially equitable, based on outcomes of the benefit risk assessment.  </a:t>
            </a:r>
            <a:r>
              <a:rPr lang="en-US" dirty="0" err="1">
                <a:solidFill>
                  <a:schemeClr val="dk1"/>
                </a:solidFill>
                <a:latin typeface="Calibri"/>
                <a:ea typeface="Calibri"/>
                <a:cs typeface="Calibri"/>
                <a:sym typeface="Calibri"/>
              </a:rPr>
              <a:t>BeRT</a:t>
            </a:r>
            <a:r>
              <a:rPr lang="en-US" dirty="0">
                <a:solidFill>
                  <a:schemeClr val="dk1"/>
                </a:solidFill>
                <a:latin typeface="Calibri"/>
                <a:ea typeface="Calibri"/>
                <a:cs typeface="Calibri"/>
                <a:sym typeface="Calibri"/>
              </a:rPr>
              <a:t> v2.0, Module 2, can be used to help identify the potential risks and benefits of REDD+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a:t>
            </a:r>
          </a:p>
          <a:p>
            <a:pPr marL="228600" indent="-152400" eaLnBrk="1" fontAlgn="auto" hangingPunct="1">
              <a:spcAft>
                <a:spcPts val="0"/>
              </a:spcAft>
              <a:buClr>
                <a:schemeClr val="dk1"/>
              </a:buClr>
              <a:buFont typeface="Calibri"/>
              <a:buNone/>
              <a:defRPr/>
            </a:pPr>
            <a:endParaRPr dirty="0">
              <a:solidFill>
                <a:srgbClr val="000000"/>
              </a:solidFill>
              <a:latin typeface="Calibri"/>
              <a:ea typeface="Calibri"/>
              <a:cs typeface="Calibri"/>
              <a:sym typeface="Calibri"/>
            </a:endParaRPr>
          </a:p>
          <a:p>
            <a:pPr eaLnBrk="1" fontAlgn="auto" hangingPunct="1">
              <a:spcAft>
                <a:spcPts val="0"/>
              </a:spcAft>
              <a:buClr>
                <a:srgbClr val="000000"/>
              </a:buClr>
              <a:buSzPct val="100000"/>
              <a:buFont typeface="Calibri"/>
              <a:buNone/>
              <a:defRPr/>
            </a:pPr>
            <a:r>
              <a:rPr lang="en-US" b="1" dirty="0">
                <a:solidFill>
                  <a:srgbClr val="5B0F00"/>
                </a:solidFill>
                <a:latin typeface="Calibri"/>
                <a:ea typeface="Calibri"/>
                <a:cs typeface="Calibri"/>
                <a:sym typeface="Calibri"/>
              </a:rPr>
              <a:t>Plan for managing benefits and risks of </a:t>
            </a:r>
            <a:r>
              <a:rPr lang="en-US" b="1" dirty="0" err="1">
                <a:solidFill>
                  <a:srgbClr val="5B0F00"/>
                </a:solidFill>
                <a:latin typeface="Calibri"/>
                <a:ea typeface="Calibri"/>
                <a:cs typeface="Calibri"/>
                <a:sym typeface="Calibri"/>
              </a:rPr>
              <a:t>PaMs</a:t>
            </a:r>
            <a:r>
              <a:rPr lang="en-US" b="1" dirty="0">
                <a:solidFill>
                  <a:srgbClr val="000000"/>
                </a:solidFill>
                <a:latin typeface="Calibri"/>
                <a:ea typeface="Calibri"/>
                <a:cs typeface="Calibri"/>
                <a:sym typeface="Calibri"/>
              </a:rPr>
              <a:t> = </a:t>
            </a:r>
            <a:r>
              <a:rPr lang="en-US" dirty="0">
                <a:solidFill>
                  <a:srgbClr val="000000"/>
                </a:solidFill>
                <a:latin typeface="Calibri"/>
                <a:ea typeface="Calibri"/>
                <a:cs typeface="Calibri"/>
                <a:sym typeface="Calibri"/>
              </a:rPr>
              <a:t>incorporation of specific procedural measures, with dedicated (financial, human and time) resources, to manage any residual environmental and social risk, as well as enhance any potential benefits.  Such measures should be an integral part of any NS/AP (as well as any subnational plan to </a:t>
            </a:r>
            <a:r>
              <a:rPr lang="en-US" dirty="0" err="1">
                <a:solidFill>
                  <a:srgbClr val="000000"/>
                </a:solidFill>
                <a:latin typeface="Calibri"/>
                <a:ea typeface="Calibri"/>
                <a:cs typeface="Calibri"/>
                <a:sym typeface="Calibri"/>
              </a:rPr>
              <a:t>operationalise</a:t>
            </a:r>
            <a:r>
              <a:rPr lang="en-US" dirty="0">
                <a:solidFill>
                  <a:srgbClr val="000000"/>
                </a:solidFill>
                <a:latin typeface="Calibri"/>
                <a:ea typeface="Calibri"/>
                <a:cs typeface="Calibri"/>
                <a:sym typeface="Calibri"/>
              </a:rPr>
              <a:t> the strategy), </a:t>
            </a:r>
            <a:r>
              <a:rPr lang="en-US" i="1" dirty="0">
                <a:solidFill>
                  <a:srgbClr val="000000"/>
                </a:solidFill>
                <a:latin typeface="Calibri"/>
                <a:ea typeface="Calibri"/>
                <a:cs typeface="Calibri"/>
                <a:sym typeface="Calibri"/>
              </a:rPr>
              <a:t>in addition to </a:t>
            </a:r>
            <a:r>
              <a:rPr lang="en-US" dirty="0">
                <a:solidFill>
                  <a:srgbClr val="000000"/>
                </a:solidFill>
                <a:latin typeface="Calibri"/>
                <a:ea typeface="Calibri"/>
                <a:cs typeface="Calibri"/>
                <a:sym typeface="Calibri"/>
              </a:rPr>
              <a:t>the broad enabling environment for addressing and respecting safeguards, which builds upon existing governance arrangements (PLRs, institutional capacities and information systems), as advocated by the country approach (see previous slide).  </a:t>
            </a:r>
          </a:p>
          <a:p>
            <a:pPr marL="228600" indent="-152400" eaLnBrk="1" fontAlgn="auto" hangingPunct="1">
              <a:spcAft>
                <a:spcPts val="0"/>
              </a:spcAft>
              <a:buClr>
                <a:schemeClr val="dk1"/>
              </a:buClr>
              <a:buFont typeface="Calibri"/>
              <a:buNone/>
              <a:defRPr/>
            </a:pPr>
            <a:endParaRPr dirty="0">
              <a:solidFill>
                <a:srgbClr val="000000"/>
              </a:solidFill>
              <a:latin typeface="Calibri"/>
              <a:ea typeface="Calibri"/>
              <a:cs typeface="Calibri"/>
              <a:sym typeface="Calibri"/>
            </a:endParaRPr>
          </a:p>
          <a:p>
            <a:pPr eaLnBrk="1" fontAlgn="auto" hangingPunct="1">
              <a:spcAft>
                <a:spcPts val="0"/>
              </a:spcAft>
              <a:buClr>
                <a:srgbClr val="000000"/>
              </a:buClr>
              <a:buSzPct val="100000"/>
              <a:buFont typeface="Calibri"/>
              <a:buNone/>
              <a:defRPr/>
            </a:pPr>
            <a:r>
              <a:rPr lang="en-US" b="1" dirty="0">
                <a:solidFill>
                  <a:srgbClr val="5B0F00"/>
                </a:solidFill>
                <a:latin typeface="Calibri"/>
                <a:ea typeface="Calibri"/>
                <a:cs typeface="Calibri"/>
                <a:sym typeface="Calibri"/>
              </a:rPr>
              <a:t>National strategy/action plan (NS/AP)</a:t>
            </a:r>
            <a:r>
              <a:rPr lang="en-US" b="1" dirty="0">
                <a:solidFill>
                  <a:srgbClr val="000000"/>
                </a:solidFill>
                <a:latin typeface="Calibri"/>
                <a:ea typeface="Calibri"/>
                <a:cs typeface="Calibri"/>
                <a:sym typeface="Calibri"/>
              </a:rPr>
              <a:t> </a:t>
            </a:r>
            <a:r>
              <a:rPr lang="en-US" dirty="0">
                <a:solidFill>
                  <a:srgbClr val="000000"/>
                </a:solidFill>
                <a:latin typeface="Calibri"/>
                <a:ea typeface="Calibri"/>
                <a:cs typeface="Calibri"/>
                <a:sym typeface="Calibri"/>
              </a:rPr>
              <a:t>= central pillar of the Warsaw framework for REDD+ and formal </a:t>
            </a:r>
            <a:r>
              <a:rPr lang="en-US" dirty="0" err="1">
                <a:solidFill>
                  <a:srgbClr val="000000"/>
                </a:solidFill>
                <a:latin typeface="Calibri"/>
                <a:ea typeface="Calibri"/>
                <a:cs typeface="Calibri"/>
                <a:sym typeface="Calibri"/>
              </a:rPr>
              <a:t>articualtion</a:t>
            </a:r>
            <a:r>
              <a:rPr lang="en-US" dirty="0">
                <a:solidFill>
                  <a:srgbClr val="000000"/>
                </a:solidFill>
                <a:latin typeface="Calibri"/>
                <a:ea typeface="Calibri"/>
                <a:cs typeface="Calibri"/>
                <a:sym typeface="Calibri"/>
              </a:rPr>
              <a:t> of the national REDD+ </a:t>
            </a:r>
            <a:r>
              <a:rPr lang="en-US" dirty="0" err="1">
                <a:solidFill>
                  <a:srgbClr val="000000"/>
                </a:solidFill>
                <a:latin typeface="Calibri"/>
                <a:ea typeface="Calibri"/>
                <a:cs typeface="Calibri"/>
                <a:sym typeface="Calibri"/>
              </a:rPr>
              <a:t>programme</a:t>
            </a:r>
            <a:r>
              <a:rPr lang="en-US" dirty="0">
                <a:solidFill>
                  <a:srgbClr val="000000"/>
                </a:solidFill>
                <a:latin typeface="Calibri"/>
                <a:ea typeface="Calibri"/>
                <a:cs typeface="Calibri"/>
                <a:sym typeface="Calibri"/>
              </a:rPr>
              <a:t>, as endorsed by national government.  At the heart of the NS/AP is a </a:t>
            </a:r>
            <a:r>
              <a:rPr lang="en-US" dirty="0">
                <a:solidFill>
                  <a:schemeClr val="dk1"/>
                </a:solidFill>
                <a:latin typeface="Calibri"/>
                <a:ea typeface="Calibri"/>
                <a:cs typeface="Calibri"/>
                <a:sym typeface="Calibri"/>
              </a:rPr>
              <a:t>description of how emissions will be reduced and/or how forest carbon stocks will be enhanced, conserved and/or sustainably managed, i.e. the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a:t>
            </a:r>
            <a:r>
              <a:rPr lang="en-US" dirty="0">
                <a:solidFill>
                  <a:srgbClr val="000000"/>
                </a:solidFill>
                <a:latin typeface="Calibri"/>
                <a:ea typeface="Calibri"/>
                <a:cs typeface="Calibri"/>
                <a:sym typeface="Calibri"/>
              </a:rPr>
              <a:t>tackle the underlying causes of drivers of deforestation and forest degradation and barriers to plus activities.  </a:t>
            </a:r>
          </a:p>
          <a:p>
            <a:pPr eaLnBrk="1" fontAlgn="auto" hangingPunct="1">
              <a:spcAft>
                <a:spcPts val="0"/>
              </a:spcAft>
              <a:buClr>
                <a:srgbClr val="000000"/>
              </a:buClr>
              <a:buSzPct val="100000"/>
              <a:buFont typeface="Calibri"/>
              <a:buNone/>
              <a:defRPr/>
            </a:pPr>
            <a:endParaRPr lang="de-DE" dirty="0">
              <a:solidFill>
                <a:srgbClr val="000000"/>
              </a:solidFill>
              <a:latin typeface="Calibri"/>
              <a:ea typeface="Calibri"/>
              <a:cs typeface="Calibri"/>
              <a:sym typeface="Calibri"/>
            </a:endParaRPr>
          </a:p>
          <a:p>
            <a:pPr eaLnBrk="1" fontAlgn="auto" hangingPunct="1">
              <a:spcAft>
                <a:spcPts val="0"/>
              </a:spcAft>
              <a:buClr>
                <a:srgbClr val="000000"/>
              </a:buClr>
              <a:buSzPct val="100000"/>
              <a:buFont typeface="Calibri"/>
              <a:buNone/>
              <a:defRPr/>
            </a:pPr>
            <a:endParaRPr lang="de-DE" dirty="0">
              <a:solidFill>
                <a:srgbClr val="000000"/>
              </a:solidFill>
              <a:latin typeface="Calibri"/>
              <a:ea typeface="Calibri"/>
              <a:cs typeface="Calibri"/>
              <a:sym typeface="Calibri"/>
            </a:endParaRPr>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solidFill>
                <a:srgbClr val="000000"/>
              </a:solidFill>
              <a:latin typeface="Calibri"/>
              <a:ea typeface="Calibri"/>
              <a:cs typeface="Calibri"/>
              <a:sym typeface="Calibri"/>
            </a:endParaRPr>
          </a:p>
          <a:p>
            <a:pPr marL="228600" indent="-152400" eaLnBrk="1" fontAlgn="auto" hangingPunct="1">
              <a:spcAft>
                <a:spcPts val="0"/>
              </a:spcAft>
              <a:buClr>
                <a:schemeClr val="dk1"/>
              </a:buClr>
              <a:buFont typeface="Calibri"/>
              <a:buNone/>
              <a:defRPr/>
            </a:pPr>
            <a:endParaRPr dirty="0">
              <a:solidFill>
                <a:srgbClr val="000000"/>
              </a:solidFill>
              <a:latin typeface="Calibri"/>
              <a:ea typeface="Calibri"/>
              <a:cs typeface="Calibri"/>
              <a:sym typeface="Calibri"/>
            </a:endParaRPr>
          </a:p>
          <a:p>
            <a:pPr marL="228600" indent="-152400" eaLnBrk="1" fontAlgn="auto" hangingPunct="1">
              <a:spcAft>
                <a:spcPts val="0"/>
              </a:spcAft>
              <a:buClr>
                <a:schemeClr val="dk1"/>
              </a:buClr>
              <a:buFont typeface="Calibri"/>
              <a:buNone/>
              <a:defRPr/>
            </a:pPr>
            <a:endParaRPr dirty="0">
              <a:solidFill>
                <a:schemeClr val="dk1"/>
              </a:solidFill>
              <a:latin typeface="Calibri"/>
              <a:ea typeface="Calibri"/>
              <a:cs typeface="Calibri"/>
              <a:sym typeface="Calibri"/>
            </a:endParaRPr>
          </a:p>
          <a:p>
            <a:pPr eaLnBrk="1" fontAlgn="auto" hangingPunct="1">
              <a:spcAft>
                <a:spcPts val="0"/>
              </a:spcAft>
              <a:defRPr/>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874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228600" indent="-228600" fontAlgn="auto">
              <a:spcBef>
                <a:spcPts val="0"/>
              </a:spcBef>
              <a:spcAft>
                <a:spcPts val="0"/>
              </a:spcAft>
              <a:buFont typeface="+mj-lt"/>
              <a:buAutoNum type="arabicPeriod"/>
              <a:defRPr/>
            </a:pPr>
            <a:r>
              <a:rPr lang="fr-CH" b="1" dirty="0" err="1"/>
              <a:t>Determine</a:t>
            </a:r>
            <a:r>
              <a:rPr lang="fr-CH" b="1" dirty="0"/>
              <a:t> drivers (&amp; </a:t>
            </a:r>
            <a:r>
              <a:rPr lang="fr-CH" b="1" dirty="0" err="1"/>
              <a:t>barriers</a:t>
            </a:r>
            <a:r>
              <a:rPr lang="fr-CH" b="1" dirty="0"/>
              <a:t>) </a:t>
            </a:r>
            <a:r>
              <a:rPr lang="fr-CH" dirty="0"/>
              <a:t>= </a:t>
            </a:r>
            <a:r>
              <a:rPr lang="fr-CH" dirty="0" err="1"/>
              <a:t>identifying</a:t>
            </a:r>
            <a:r>
              <a:rPr lang="fr-CH" dirty="0"/>
              <a:t> and </a:t>
            </a:r>
            <a:r>
              <a:rPr lang="fr-CH" dirty="0" err="1"/>
              <a:t>understanding</a:t>
            </a:r>
            <a:r>
              <a:rPr lang="fr-CH" dirty="0"/>
              <a:t> the main forces, and </a:t>
            </a:r>
            <a:r>
              <a:rPr lang="fr-CH" dirty="0" err="1"/>
              <a:t>underlying</a:t>
            </a:r>
            <a:r>
              <a:rPr lang="fr-CH" dirty="0"/>
              <a:t> causes, </a:t>
            </a:r>
            <a:r>
              <a:rPr lang="fr-CH" dirty="0" err="1"/>
              <a:t>driving</a:t>
            </a:r>
            <a:r>
              <a:rPr lang="fr-CH" dirty="0"/>
              <a:t> </a:t>
            </a:r>
            <a:r>
              <a:rPr lang="fr-CH" dirty="0" err="1"/>
              <a:t>deforestation</a:t>
            </a:r>
            <a:r>
              <a:rPr lang="fr-CH" dirty="0"/>
              <a:t> and </a:t>
            </a:r>
            <a:r>
              <a:rPr lang="fr-CH" dirty="0" err="1"/>
              <a:t>forest</a:t>
            </a:r>
            <a:r>
              <a:rPr lang="fr-CH" dirty="0"/>
              <a:t> </a:t>
            </a:r>
            <a:r>
              <a:rPr lang="fr-CH" dirty="0" err="1"/>
              <a:t>degradation</a:t>
            </a:r>
            <a:r>
              <a:rPr lang="fr-CH" dirty="0"/>
              <a:t>, as </a:t>
            </a:r>
            <a:r>
              <a:rPr lang="fr-CH" dirty="0" err="1"/>
              <a:t>well</a:t>
            </a:r>
            <a:r>
              <a:rPr lang="fr-CH" dirty="0"/>
              <a:t> as the </a:t>
            </a:r>
            <a:r>
              <a:rPr lang="fr-CH" dirty="0" err="1"/>
              <a:t>barriers</a:t>
            </a:r>
            <a:r>
              <a:rPr lang="fr-CH" dirty="0"/>
              <a:t> </a:t>
            </a:r>
            <a:r>
              <a:rPr lang="fr-CH" dirty="0" err="1"/>
              <a:t>impeding</a:t>
            </a:r>
            <a:r>
              <a:rPr lang="fr-CH" dirty="0"/>
              <a:t> more effective or extensive </a:t>
            </a:r>
            <a:r>
              <a:rPr lang="fr-CH" dirty="0" err="1"/>
              <a:t>implmentation</a:t>
            </a:r>
            <a:r>
              <a:rPr lang="fr-CH" dirty="0"/>
              <a:t> of ‘plus </a:t>
            </a:r>
            <a:r>
              <a:rPr lang="fr-CH" dirty="0" err="1"/>
              <a:t>activities</a:t>
            </a:r>
            <a:r>
              <a:rPr lang="fr-CH" dirty="0"/>
              <a:t>’, i.e. (</a:t>
            </a:r>
            <a:r>
              <a:rPr lang="en-US" dirty="0"/>
              <a:t>conservation of forest carbon stocks, sustainable management of forests and enhancement of forest carbon stocks).</a:t>
            </a:r>
            <a:r>
              <a:rPr lang="fr-CH" dirty="0"/>
              <a:t> </a:t>
            </a:r>
          </a:p>
          <a:p>
            <a:pPr marL="228600" indent="-228600" fontAlgn="auto">
              <a:spcBef>
                <a:spcPts val="0"/>
              </a:spcBef>
              <a:spcAft>
                <a:spcPts val="0"/>
              </a:spcAft>
              <a:buFont typeface="+mj-lt"/>
              <a:buAutoNum type="arabicPeriod"/>
              <a:defRPr/>
            </a:pPr>
            <a:endParaRPr lang="fr-CH" dirty="0"/>
          </a:p>
          <a:p>
            <a:pPr marL="228600" indent="-228600" fontAlgn="auto">
              <a:spcBef>
                <a:spcPts val="0"/>
              </a:spcBef>
              <a:spcAft>
                <a:spcPts val="0"/>
              </a:spcAft>
              <a:buFont typeface="+mj-lt"/>
              <a:buAutoNum type="arabicPeriod"/>
              <a:defRPr/>
            </a:pPr>
            <a:r>
              <a:rPr lang="en-US" b="1" dirty="0">
                <a:solidFill>
                  <a:sysClr val="windowText" lastClr="000000"/>
                </a:solidFill>
              </a:rPr>
              <a:t>Identify policies and measures (</a:t>
            </a:r>
            <a:r>
              <a:rPr lang="en-US" b="1" dirty="0" err="1">
                <a:solidFill>
                  <a:sysClr val="windowText" lastClr="000000"/>
                </a:solidFill>
              </a:rPr>
              <a:t>PaMs</a:t>
            </a:r>
            <a:r>
              <a:rPr lang="en-US" b="1" dirty="0">
                <a:solidFill>
                  <a:sysClr val="windowText" lastClr="000000"/>
                </a:solidFill>
              </a:rPr>
              <a:t>)</a:t>
            </a:r>
            <a:r>
              <a:rPr lang="en-US" dirty="0">
                <a:solidFill>
                  <a:sysClr val="windowText" lastClr="000000"/>
                </a:solidFill>
              </a:rPr>
              <a:t> = proposing interventions at the national/subnational policy level, or site-based activity level, to tackle the underlying causes of drivers of deforestation and forest degradation and barriers to plus activities. </a:t>
            </a:r>
            <a:r>
              <a:rPr lang="en-US" dirty="0" err="1"/>
              <a:t>BeRT</a:t>
            </a:r>
            <a:r>
              <a:rPr lang="en-US" dirty="0"/>
              <a:t> v2.0, Module 1, can be used to help document REDD+ </a:t>
            </a:r>
            <a:r>
              <a:rPr lang="en-US" dirty="0" err="1"/>
              <a:t>PaMs</a:t>
            </a:r>
            <a:r>
              <a:rPr lang="en-US" dirty="0"/>
              <a:t> that are anticipated in the country (or if this is not clear yet, REDD+ </a:t>
            </a:r>
            <a:r>
              <a:rPr lang="en-US" dirty="0" err="1"/>
              <a:t>PaMs</a:t>
            </a:r>
            <a:r>
              <a:rPr lang="en-US" dirty="0"/>
              <a:t> that might be feasible) and how these fall under the five REDD+ activities agreed under the UNFCCC.</a:t>
            </a:r>
            <a:endParaRPr lang="en-US" dirty="0">
              <a:solidFill>
                <a:sysClr val="windowText" lastClr="000000"/>
              </a:solidFill>
            </a:endParaRPr>
          </a:p>
          <a:p>
            <a:pPr marL="228600" indent="-228600" fontAlgn="auto">
              <a:spcBef>
                <a:spcPts val="0"/>
              </a:spcBef>
              <a:spcAft>
                <a:spcPts val="0"/>
              </a:spcAft>
              <a:buFont typeface="+mj-lt"/>
              <a:buAutoNum type="arabicPeriod"/>
              <a:defRPr/>
            </a:pPr>
            <a:endParaRPr lang="en-US" dirty="0">
              <a:solidFill>
                <a:sysClr val="windowText" lastClr="000000"/>
              </a:solidFill>
            </a:endParaRPr>
          </a:p>
          <a:p>
            <a:pPr marL="228600" indent="-228600" fontAlgn="auto">
              <a:spcBef>
                <a:spcPts val="0"/>
              </a:spcBef>
              <a:spcAft>
                <a:spcPts val="0"/>
              </a:spcAft>
              <a:buFont typeface="+mj-lt"/>
              <a:buAutoNum type="arabicPeriod"/>
              <a:defRPr/>
            </a:pPr>
            <a:r>
              <a:rPr lang="en-US" b="1" dirty="0"/>
              <a:t>Assess benefits/risks </a:t>
            </a:r>
            <a:r>
              <a:rPr lang="en-US" dirty="0"/>
              <a:t>= foreseeing the potential environmental and social benefits and risks of candidate </a:t>
            </a:r>
            <a:r>
              <a:rPr lang="en-US" dirty="0" err="1"/>
              <a:t>PaMs</a:t>
            </a:r>
            <a:r>
              <a:rPr lang="en-US" dirty="0"/>
              <a:t> comprising the NS/AP, that are proposed to address the drivers of deforestation and forest degradation (as well as barriers to more effective and extensive ‘plus activities’).  Benefit/risk assessments are a crucial step to link country safeguards and NS/AP processes.  They are essential in focusing the country approach to safeguards on those issues (benefits and risks) most relevant to the country’s NS/AP, rather than trying to consider all possible safeguard issues.  An understanding of the potential benefits and risks of candidate </a:t>
            </a:r>
            <a:r>
              <a:rPr lang="en-US" dirty="0" err="1"/>
              <a:t>PaMs</a:t>
            </a:r>
            <a:r>
              <a:rPr lang="en-US" dirty="0"/>
              <a:t> informs both Cancun clarification and PLR assessment steps. Note the double-head arrow between identify </a:t>
            </a:r>
            <a:r>
              <a:rPr lang="en-US" dirty="0" err="1"/>
              <a:t>PaMs</a:t>
            </a:r>
            <a:r>
              <a:rPr lang="en-US" dirty="0"/>
              <a:t> and assess benefits/risks; identifying </a:t>
            </a:r>
            <a:r>
              <a:rPr lang="en-US" dirty="0" err="1"/>
              <a:t>PaMs</a:t>
            </a:r>
            <a:r>
              <a:rPr lang="en-US" dirty="0"/>
              <a:t> is an iterative process, whereby the </a:t>
            </a:r>
            <a:r>
              <a:rPr lang="en-US" dirty="0" err="1"/>
              <a:t>PaMs</a:t>
            </a:r>
            <a:r>
              <a:rPr lang="en-US" dirty="0"/>
              <a:t> proposed to tackle drivers and barriers can be refined, to be more environmentally sustainable and socially equitable, based on outcomes of the benefit risk assessment.  </a:t>
            </a:r>
            <a:r>
              <a:rPr lang="en-US" dirty="0" err="1"/>
              <a:t>BeRT</a:t>
            </a:r>
            <a:r>
              <a:rPr lang="en-US" dirty="0"/>
              <a:t> v2.0, Module 2, can be used to help identify the potential risks and benefits of REDD+ </a:t>
            </a:r>
            <a:r>
              <a:rPr lang="en-US" dirty="0" err="1"/>
              <a:t>PaMs</a:t>
            </a:r>
            <a:r>
              <a:rPr lang="en-US" dirty="0"/>
              <a:t>.</a:t>
            </a:r>
          </a:p>
          <a:p>
            <a:pPr marL="228600" indent="-228600" fontAlgn="auto">
              <a:spcBef>
                <a:spcPts val="0"/>
              </a:spcBef>
              <a:spcAft>
                <a:spcPts val="0"/>
              </a:spcAft>
              <a:buFont typeface="+mj-lt"/>
              <a:buAutoNum type="arabicPeriod"/>
              <a:defRPr/>
            </a:pPr>
            <a:endParaRPr lang="en-US" dirty="0">
              <a:solidFill>
                <a:sysClr val="windowText" lastClr="000000"/>
              </a:solidFill>
            </a:endParaRPr>
          </a:p>
          <a:p>
            <a:pPr marL="228600" indent="-228600" fontAlgn="auto">
              <a:spcBef>
                <a:spcPts val="0"/>
              </a:spcBef>
              <a:spcAft>
                <a:spcPts val="0"/>
              </a:spcAft>
              <a:buFont typeface="+mj-lt"/>
              <a:buAutoNum type="arabicPeriod"/>
              <a:defRPr/>
            </a:pPr>
            <a:r>
              <a:rPr lang="en-US" b="1" dirty="0">
                <a:solidFill>
                  <a:sysClr val="windowText" lastClr="000000"/>
                </a:solidFill>
              </a:rPr>
              <a:t>Plan for managing benefits and risks of </a:t>
            </a:r>
            <a:r>
              <a:rPr lang="en-US" b="1" dirty="0" err="1">
                <a:solidFill>
                  <a:sysClr val="windowText" lastClr="000000"/>
                </a:solidFill>
              </a:rPr>
              <a:t>PaMs</a:t>
            </a:r>
            <a:r>
              <a:rPr lang="en-US" b="1" dirty="0">
                <a:solidFill>
                  <a:sysClr val="windowText" lastClr="000000"/>
                </a:solidFill>
              </a:rPr>
              <a:t> = </a:t>
            </a:r>
            <a:r>
              <a:rPr lang="en-US" dirty="0">
                <a:solidFill>
                  <a:sysClr val="windowText" lastClr="000000"/>
                </a:solidFill>
              </a:rPr>
              <a:t>incorporation of specific procedural measures, with dedicated (financial, human and time) resources, to manage any residual environmental and social risk, as well as enhance any potential benefits.  Such measures should be an integral part of any NS/AP (as well as any subnational plan to </a:t>
            </a:r>
            <a:r>
              <a:rPr lang="en-US" dirty="0" err="1">
                <a:solidFill>
                  <a:sysClr val="windowText" lastClr="000000"/>
                </a:solidFill>
              </a:rPr>
              <a:t>operationalise</a:t>
            </a:r>
            <a:r>
              <a:rPr lang="en-US" dirty="0">
                <a:solidFill>
                  <a:sysClr val="windowText" lastClr="000000"/>
                </a:solidFill>
              </a:rPr>
              <a:t> the strategy), </a:t>
            </a:r>
            <a:r>
              <a:rPr lang="en-US" i="1" dirty="0">
                <a:solidFill>
                  <a:sysClr val="windowText" lastClr="000000"/>
                </a:solidFill>
              </a:rPr>
              <a:t>in addition to </a:t>
            </a:r>
            <a:r>
              <a:rPr lang="en-US" dirty="0">
                <a:solidFill>
                  <a:sysClr val="windowText" lastClr="000000"/>
                </a:solidFill>
              </a:rPr>
              <a:t>the broad enabling environment for addressing and respecting safeguards, which builds upon existing governance arrangements (PLRs, institutional capacities and information systems), as advocated by the country approach (see previous slide).  </a:t>
            </a:r>
          </a:p>
          <a:p>
            <a:pPr marL="228600" indent="-228600" fontAlgn="auto">
              <a:spcBef>
                <a:spcPts val="0"/>
              </a:spcBef>
              <a:spcAft>
                <a:spcPts val="0"/>
              </a:spcAft>
              <a:buFont typeface="+mj-lt"/>
              <a:buAutoNum type="arabicPeriod"/>
              <a:defRPr/>
            </a:pPr>
            <a:endParaRPr lang="en-US" dirty="0">
              <a:solidFill>
                <a:sysClr val="windowText" lastClr="000000"/>
              </a:solidFill>
            </a:endParaRPr>
          </a:p>
          <a:p>
            <a:pPr marL="228600" indent="-228600" fontAlgn="auto">
              <a:spcBef>
                <a:spcPts val="0"/>
              </a:spcBef>
              <a:spcAft>
                <a:spcPts val="0"/>
              </a:spcAft>
              <a:buFont typeface="+mj-lt"/>
              <a:buAutoNum type="arabicPeriod"/>
              <a:defRPr/>
            </a:pPr>
            <a:r>
              <a:rPr lang="fr-CH" b="1" dirty="0">
                <a:solidFill>
                  <a:sysClr val="windowText" lastClr="000000"/>
                </a:solidFill>
              </a:rPr>
              <a:t>National </a:t>
            </a:r>
            <a:r>
              <a:rPr lang="fr-CH" b="1" dirty="0" err="1">
                <a:solidFill>
                  <a:sysClr val="windowText" lastClr="000000"/>
                </a:solidFill>
              </a:rPr>
              <a:t>strategy</a:t>
            </a:r>
            <a:r>
              <a:rPr lang="fr-CH" b="1" dirty="0">
                <a:solidFill>
                  <a:sysClr val="windowText" lastClr="000000"/>
                </a:solidFill>
              </a:rPr>
              <a:t>/action plan (NS/AP) </a:t>
            </a:r>
            <a:r>
              <a:rPr lang="fr-CH" dirty="0">
                <a:solidFill>
                  <a:sysClr val="windowText" lastClr="000000"/>
                </a:solidFill>
              </a:rPr>
              <a:t>= central </a:t>
            </a:r>
            <a:r>
              <a:rPr lang="fr-CH" dirty="0" err="1">
                <a:solidFill>
                  <a:sysClr val="windowText" lastClr="000000"/>
                </a:solidFill>
              </a:rPr>
              <a:t>pillar</a:t>
            </a:r>
            <a:r>
              <a:rPr lang="fr-CH" dirty="0">
                <a:solidFill>
                  <a:sysClr val="windowText" lastClr="000000"/>
                </a:solidFill>
              </a:rPr>
              <a:t> of the </a:t>
            </a:r>
            <a:r>
              <a:rPr lang="fr-CH" dirty="0" err="1">
                <a:solidFill>
                  <a:sysClr val="windowText" lastClr="000000"/>
                </a:solidFill>
              </a:rPr>
              <a:t>Warsaw</a:t>
            </a:r>
            <a:r>
              <a:rPr lang="fr-CH" dirty="0">
                <a:solidFill>
                  <a:sysClr val="windowText" lastClr="000000"/>
                </a:solidFill>
              </a:rPr>
              <a:t> </a:t>
            </a:r>
            <a:r>
              <a:rPr lang="fr-CH" dirty="0" err="1">
                <a:solidFill>
                  <a:sysClr val="windowText" lastClr="000000"/>
                </a:solidFill>
              </a:rPr>
              <a:t>framework</a:t>
            </a:r>
            <a:r>
              <a:rPr lang="fr-CH" dirty="0">
                <a:solidFill>
                  <a:sysClr val="windowText" lastClr="000000"/>
                </a:solidFill>
              </a:rPr>
              <a:t> for REDD+ and </a:t>
            </a:r>
            <a:r>
              <a:rPr lang="fr-CH" dirty="0" err="1">
                <a:solidFill>
                  <a:sysClr val="windowText" lastClr="000000"/>
                </a:solidFill>
              </a:rPr>
              <a:t>formal</a:t>
            </a:r>
            <a:r>
              <a:rPr lang="fr-CH" dirty="0">
                <a:solidFill>
                  <a:sysClr val="windowText" lastClr="000000"/>
                </a:solidFill>
              </a:rPr>
              <a:t> </a:t>
            </a:r>
            <a:r>
              <a:rPr lang="fr-CH" dirty="0" err="1">
                <a:solidFill>
                  <a:sysClr val="windowText" lastClr="000000"/>
                </a:solidFill>
              </a:rPr>
              <a:t>articualtion</a:t>
            </a:r>
            <a:r>
              <a:rPr lang="fr-CH" dirty="0">
                <a:solidFill>
                  <a:sysClr val="windowText" lastClr="000000"/>
                </a:solidFill>
              </a:rPr>
              <a:t> of the national REDD+ programme, as </a:t>
            </a:r>
            <a:r>
              <a:rPr lang="fr-CH" dirty="0" err="1">
                <a:solidFill>
                  <a:sysClr val="windowText" lastClr="000000"/>
                </a:solidFill>
              </a:rPr>
              <a:t>endorsed</a:t>
            </a:r>
            <a:r>
              <a:rPr lang="fr-CH" dirty="0">
                <a:solidFill>
                  <a:sysClr val="windowText" lastClr="000000"/>
                </a:solidFill>
              </a:rPr>
              <a:t> by national </a:t>
            </a:r>
            <a:r>
              <a:rPr lang="fr-CH" dirty="0" err="1">
                <a:solidFill>
                  <a:sysClr val="windowText" lastClr="000000"/>
                </a:solidFill>
              </a:rPr>
              <a:t>government</a:t>
            </a:r>
            <a:r>
              <a:rPr lang="fr-CH" dirty="0">
                <a:solidFill>
                  <a:sysClr val="windowText" lastClr="000000"/>
                </a:solidFill>
              </a:rPr>
              <a:t>.  At the </a:t>
            </a:r>
            <a:r>
              <a:rPr lang="fr-CH" dirty="0" err="1">
                <a:solidFill>
                  <a:sysClr val="windowText" lastClr="000000"/>
                </a:solidFill>
              </a:rPr>
              <a:t>heart</a:t>
            </a:r>
            <a:r>
              <a:rPr lang="fr-CH" dirty="0">
                <a:solidFill>
                  <a:sysClr val="windowText" lastClr="000000"/>
                </a:solidFill>
              </a:rPr>
              <a:t> of the NS/AP </a:t>
            </a:r>
            <a:r>
              <a:rPr lang="fr-CH" dirty="0" err="1">
                <a:solidFill>
                  <a:sysClr val="windowText" lastClr="000000"/>
                </a:solidFill>
              </a:rPr>
              <a:t>is</a:t>
            </a:r>
            <a:r>
              <a:rPr lang="fr-CH" dirty="0">
                <a:solidFill>
                  <a:sysClr val="windowText" lastClr="000000"/>
                </a:solidFill>
              </a:rPr>
              <a:t> a </a:t>
            </a:r>
            <a:r>
              <a:rPr lang="en-GB" dirty="0"/>
              <a:t>description of how emissions will be reduced and/or how forest carbon stocks will be enhanced, conserved and/or sustainably managed</a:t>
            </a:r>
            <a:r>
              <a:rPr lang="en-US" dirty="0"/>
              <a:t>, i.e. the </a:t>
            </a:r>
            <a:r>
              <a:rPr lang="en-US" dirty="0" err="1"/>
              <a:t>PaMs</a:t>
            </a:r>
            <a:r>
              <a:rPr lang="en-US" dirty="0"/>
              <a:t> </a:t>
            </a:r>
            <a:r>
              <a:rPr lang="en-US" dirty="0">
                <a:solidFill>
                  <a:sysClr val="windowText" lastClr="000000"/>
                </a:solidFill>
              </a:rPr>
              <a:t>tackle the underlying causes of drivers of deforestation and forest degradation and barriers to plus activities.  </a:t>
            </a:r>
          </a:p>
          <a:p>
            <a:pPr marL="228600" indent="-228600" fontAlgn="auto">
              <a:spcBef>
                <a:spcPts val="0"/>
              </a:spcBef>
              <a:spcAft>
                <a:spcPts val="0"/>
              </a:spcAft>
              <a:buFont typeface="+mj-lt"/>
              <a:buAutoNum type="arabicPeriod"/>
              <a:defRPr/>
            </a:pPr>
            <a:endParaRPr lang="de-DE" dirty="0">
              <a:solidFill>
                <a:sysClr val="windowText" lastClr="000000"/>
              </a:solidFill>
            </a:endParaRPr>
          </a:p>
          <a:p>
            <a:pPr marL="228600" indent="-228600" fontAlgn="auto">
              <a:spcBef>
                <a:spcPts val="0"/>
              </a:spcBef>
              <a:spcAft>
                <a:spcPts val="0"/>
              </a:spcAft>
              <a:buFont typeface="+mj-lt"/>
              <a:buAutoNum type="arabicPeriod"/>
              <a:defRPr/>
            </a:pPr>
            <a:endParaRPr lang="de-DE" dirty="0">
              <a:solidFill>
                <a:sysClr val="windowText" lastClr="000000"/>
              </a:solidFill>
            </a:endParaRPr>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fr-CH" dirty="0"/>
          </a:p>
          <a:p>
            <a:pPr marL="228600" indent="-228600" fontAlgn="auto">
              <a:spcBef>
                <a:spcPts val="0"/>
              </a:spcBef>
              <a:spcAft>
                <a:spcPts val="0"/>
              </a:spcAft>
              <a:buFont typeface="+mj-lt"/>
              <a:buAutoNum type="arabicPeriod"/>
              <a:defRPr/>
            </a:pPr>
            <a:endParaRPr lang="fr-CH" dirty="0">
              <a:solidFill>
                <a:sysClr val="windowText" lastClr="000000"/>
              </a:solidFill>
            </a:endParaRPr>
          </a:p>
          <a:p>
            <a:pPr marL="228600" indent="-228600" fontAlgn="auto">
              <a:spcBef>
                <a:spcPts val="0"/>
              </a:spcBef>
              <a:spcAft>
                <a:spcPts val="0"/>
              </a:spcAft>
              <a:buFont typeface="+mj-lt"/>
              <a:buAutoNum type="arabicPeriod"/>
              <a:defRPr/>
            </a:pPr>
            <a:endParaRPr lang="fr-CH" dirty="0"/>
          </a:p>
          <a:p>
            <a:pPr fontAlgn="auto">
              <a:spcBef>
                <a:spcPts val="0"/>
              </a:spcBef>
              <a:spcAft>
                <a:spcPts val="0"/>
              </a:spcAft>
              <a:defRPr/>
            </a:pPr>
            <a:endParaRPr lang="fr-CH" dirty="0"/>
          </a:p>
        </p:txBody>
      </p:sp>
    </p:spTree>
    <p:extLst>
      <p:ext uri="{BB962C8B-B14F-4D97-AF65-F5344CB8AC3E}">
        <p14:creationId xmlns:p14="http://schemas.microsoft.com/office/powerpoint/2010/main" val="34978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268613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Shape 679"/>
          <p:cNvSpPr>
            <a:spLocks noGrp="1" noRot="1" noChangeAspect="1" noTextEdit="1"/>
          </p:cNvSpPr>
          <p:nvPr>
            <p:ph type="sldImg" idx="2"/>
          </p:nvPr>
        </p:nvSpPr>
        <p:spPr>
          <a:xfrm>
            <a:off x="2671763" y="498475"/>
            <a:ext cx="4430712" cy="2493963"/>
          </a:xfrm>
          <a:noFill/>
          <a:ln>
            <a:headEnd/>
            <a:tailEnd/>
          </a:ln>
        </p:spPr>
      </p:sp>
      <p:sp>
        <p:nvSpPr>
          <p:cNvPr id="7171" name="Shape 68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marL="228600" indent="-152400" eaLnBrk="1" hangingPunct="1">
              <a:spcBef>
                <a:spcPct val="0"/>
              </a:spcBef>
              <a:buClr>
                <a:srgbClr val="000000"/>
              </a:buClr>
              <a:buFont typeface="Calibri" pitchFamily="34" charset="0"/>
              <a:buNone/>
            </a:pPr>
            <a:endParaRPr lang="de-DE" altLang="en-US" b="1" dirty="0">
              <a:solidFill>
                <a:srgbClr val="E36C09"/>
              </a:solidFill>
              <a:latin typeface="Calibri" pitchFamily="34" charset="0"/>
              <a:ea typeface="Calibri" pitchFamily="34" charset="0"/>
              <a:cs typeface="Calibri" pitchFamily="34" charset="0"/>
              <a:sym typeface="Calibri" pitchFamily="34" charset="0"/>
            </a:endParaRPr>
          </a:p>
          <a:p>
            <a:pPr marL="228600" indent="-152400" eaLnBrk="1" hangingPunct="1">
              <a:spcBef>
                <a:spcPct val="0"/>
              </a:spcBef>
              <a:buClr>
                <a:srgbClr val="000000"/>
              </a:buClr>
              <a:buFont typeface="Calibri" pitchFamily="34" charset="0"/>
              <a:buNone/>
            </a:pPr>
            <a:endParaRPr lang="de-DE" altLang="en-US" b="1" dirty="0">
              <a:solidFill>
                <a:srgbClr val="E36C09"/>
              </a:solidFill>
              <a:latin typeface="Calibri" pitchFamily="34" charset="0"/>
              <a:ea typeface="Calibri" pitchFamily="34" charset="0"/>
              <a:cs typeface="Calibri" pitchFamily="34" charset="0"/>
              <a:sym typeface="Calibri" pitchFamily="34" charset="0"/>
            </a:endParaRPr>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altLang="en-US" b="1" dirty="0">
              <a:solidFill>
                <a:srgbClr val="E36C09"/>
              </a:solidFill>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71099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188667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400293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27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9878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339802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315517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47442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243"/>
          <p:cNvSpPr>
            <a:spLocks noGrp="1" noRot="1" noChangeAspect="1" noTextEdit="1"/>
          </p:cNvSpPr>
          <p:nvPr>
            <p:ph type="sldImg" idx="2"/>
          </p:nvPr>
        </p:nvSpPr>
        <p:spPr>
          <a:xfrm>
            <a:off x="2671763" y="498475"/>
            <a:ext cx="4430712" cy="2493963"/>
          </a:xfrm>
          <a:noFill/>
          <a:ln>
            <a:headEnd/>
            <a:tailEnd/>
          </a:ln>
        </p:spPr>
      </p:sp>
      <p:sp>
        <p:nvSpPr>
          <p:cNvPr id="244" name="Shape 244"/>
          <p:cNvSpPr txBox="1">
            <a:spLocks noGrp="1"/>
          </p:cNvSpPr>
          <p:nvPr>
            <p:ph type="body" idx="1"/>
          </p:nvPr>
        </p:nvSpPr>
        <p:spPr>
          <a:ln/>
        </p:spPr>
        <p:txBody>
          <a:bodyPr tIns="45700" bIns="45700">
            <a:noAutofit/>
          </a:bodyPr>
          <a:lstStyle/>
          <a:p>
            <a:pPr marL="0" marR="0" lvl="0" indent="0" algn="l" defTabSz="914400" rtl="0" eaLnBrk="1" fontAlgn="auto" latinLnBrk="0" hangingPunct="1">
              <a:lnSpc>
                <a:spcPct val="115000"/>
              </a:lnSpc>
              <a:spcBef>
                <a:spcPts val="0"/>
              </a:spcBef>
              <a:spcAft>
                <a:spcPts val="0"/>
              </a:spcAft>
              <a:buClr>
                <a:schemeClr val="dk1"/>
              </a:buClr>
              <a:buSzPct val="91666"/>
              <a:buFont typeface="Arial"/>
              <a:buNone/>
              <a:tabLst/>
              <a:defRPr/>
            </a:pPr>
            <a:r>
              <a:rPr lang="fr-CH" b="1" dirty="0"/>
              <a:t>KEY</a:t>
            </a:r>
            <a:r>
              <a:rPr lang="fr-CH" b="1" baseline="0" dirty="0"/>
              <a:t> MESSAGES</a:t>
            </a:r>
            <a:endParaRPr lang="fr-CH" b="1" dirty="0"/>
          </a:p>
          <a:p>
            <a:pPr eaLnBrk="1" fontAlgn="auto" hangingPunct="1">
              <a:lnSpc>
                <a:spcPct val="115000"/>
              </a:lnSpc>
              <a:spcAft>
                <a:spcPts val="0"/>
              </a:spcAft>
              <a:buClr>
                <a:schemeClr val="dk1"/>
              </a:buClr>
              <a:buSzPct val="91666"/>
              <a:buFont typeface="Arial"/>
              <a:buNone/>
              <a:defRPr/>
            </a:pPr>
            <a:endParaRPr lang="en-US" b="1" dirty="0">
              <a:solidFill>
                <a:srgbClr val="CC4125"/>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CC4125"/>
                </a:solidFill>
                <a:latin typeface="Calibri"/>
                <a:ea typeface="Calibri"/>
                <a:cs typeface="Calibri"/>
                <a:sym typeface="Calibri"/>
              </a:rPr>
              <a:t>Define goals</a:t>
            </a:r>
            <a:r>
              <a:rPr lang="en-US" dirty="0">
                <a:solidFill>
                  <a:srgbClr val="E06666"/>
                </a:solidFill>
                <a:latin typeface="Calibri"/>
                <a:ea typeface="Calibri"/>
                <a:cs typeface="Calibri"/>
                <a:sym typeface="Calibri"/>
              </a:rPr>
              <a:t> </a:t>
            </a:r>
            <a:r>
              <a:rPr lang="en-US" dirty="0">
                <a:solidFill>
                  <a:schemeClr val="dk1"/>
                </a:solidFill>
                <a:latin typeface="Calibri"/>
                <a:ea typeface="Calibri"/>
                <a:cs typeface="Calibri"/>
                <a:sym typeface="Calibri"/>
              </a:rPr>
              <a:t>= refers to what safeguards frameworks the country chooses to apply for REDD+.  Application of (addressing and respecting) the seven Cancun safeguards is a basic requirement to be eligible for results-based payments under the UNFCCC, but a country may also want to consider other bi-/multi-lateral safeguards requirements, e.g. World Bank Operational Policies, as part of the Forest Carbon Partnership Facility (FCPF) Carbon Fund.  Consideration may be given to safeguards requirements and expectations of investors in REDD+ activities as well as those of buyers of verified emissions reductions/enhanced removals.  Defining safeguards goals also means considering what national sustainable development or green growth policies, for example, could benefit from addressing and respecting REDD+ safeguards.  Ultimately, safeguards goals are about the level of a country’s ambition: basic ‘operationalization’ of the Cancun safeguards, or ‘best-in-class’ environmental and social standards, or somewhere in between?</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CC4125"/>
                </a:solidFill>
                <a:latin typeface="Calibri"/>
                <a:ea typeface="Calibri"/>
                <a:cs typeface="Calibri"/>
                <a:sym typeface="Calibri"/>
              </a:rPr>
              <a:t>Define scope</a:t>
            </a:r>
            <a:r>
              <a:rPr lang="en-US" dirty="0">
                <a:solidFill>
                  <a:schemeClr val="dk1"/>
                </a:solidFill>
                <a:latin typeface="Calibri"/>
                <a:ea typeface="Calibri"/>
                <a:cs typeface="Calibri"/>
                <a:sym typeface="Calibri"/>
              </a:rPr>
              <a:t> = is about deciding what activities will be covered by the chosen safeguards frameworks, as per the safeguards goals.  Again, basic UNFCCC requirements indicate that safeguards be applied to all REDD+ activities, which could be interpreted to mean all policies and measures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indicated in the national strategy/action plan (NS/AP), or possibly only those specific actions implemented with a view to obtaining results-based payments, i.e. the 5 REDD+ activities.  A country may wish to integrate REDD+ into wider forestry sector strategies, or even broader, as a cross-</a:t>
            </a:r>
            <a:r>
              <a:rPr lang="en-US" dirty="0" err="1">
                <a:solidFill>
                  <a:schemeClr val="dk1"/>
                </a:solidFill>
                <a:latin typeface="Calibri"/>
                <a:ea typeface="Calibri"/>
                <a:cs typeface="Calibri"/>
                <a:sym typeface="Calibri"/>
              </a:rPr>
              <a:t>sectoral</a:t>
            </a:r>
            <a:r>
              <a:rPr lang="en-US" dirty="0">
                <a:solidFill>
                  <a:schemeClr val="dk1"/>
                </a:solidFill>
                <a:latin typeface="Calibri"/>
                <a:ea typeface="Calibri"/>
                <a:cs typeface="Calibri"/>
                <a:sym typeface="Calibri"/>
              </a:rPr>
              <a:t> mechanism including agriculture and biomass energy, for example. The underlying drivers of deforestation and forest degradation are unlikely to be confined to the forestry or any single land-use sector. As such, REDD+ safeguards could be applied to a broader scope than just REDD+ actions for results-based payments, e.g. applied to the whole forestry sector as means to attract other sources of foreign investment, and achieve domestic policy goals, in the forestry sector or to all sectors that use forest products.</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85200C"/>
                </a:solidFill>
                <a:latin typeface="Calibri"/>
                <a:ea typeface="Calibri"/>
                <a:cs typeface="Calibri"/>
                <a:sym typeface="Calibri"/>
              </a:rPr>
              <a:t>Assess benefits/risks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foreseeing the potential environmental and social benefits and risks of candidate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comprising the NS/AP, that are proposed to address the drivers of deforestation and forest degradation (as well as barriers to more effective and extensive ‘plus activities’).  Benefit/risk assessments are a crucial step to link country safeguards and NS/AP processes.  They are essential in focusing the country approach to safeguards on those issues (benefits and risks) most relevant to the country’s NS/AP, rather than trying to consider all possible safeguard issues.  An understanding of the potential benefits and risks of candidate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informs both the Cancun safeguards clarification and PLR assessment steps.  The Benefits and Risks Tool (</a:t>
            </a:r>
            <a:r>
              <a:rPr lang="en-US" dirty="0" err="1">
                <a:solidFill>
                  <a:schemeClr val="dk1"/>
                </a:solidFill>
                <a:latin typeface="Calibri"/>
                <a:ea typeface="Calibri"/>
                <a:cs typeface="Calibri"/>
                <a:sym typeface="Calibri"/>
              </a:rPr>
              <a:t>BeRT</a:t>
            </a:r>
            <a:r>
              <a:rPr lang="en-US" dirty="0">
                <a:solidFill>
                  <a:schemeClr val="dk1"/>
                </a:solidFill>
                <a:latin typeface="Calibri"/>
                <a:ea typeface="Calibri"/>
                <a:cs typeface="Calibri"/>
                <a:sym typeface="Calibri"/>
              </a:rPr>
              <a:t> v2.0), Module 2, can be used to help identify the potential risks and benefits of candidate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or REDD+ actions.</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8761D"/>
                </a:solidFill>
                <a:latin typeface="Calibri"/>
                <a:ea typeface="Calibri"/>
                <a:cs typeface="Calibri"/>
                <a:sym typeface="Calibri"/>
              </a:rPr>
              <a:t>Clarify Cancun</a:t>
            </a:r>
            <a:r>
              <a:rPr lang="en-US" dirty="0">
                <a:solidFill>
                  <a:schemeClr val="dk1"/>
                </a:solidFill>
                <a:latin typeface="Calibri"/>
                <a:ea typeface="Calibri"/>
                <a:cs typeface="Calibri"/>
                <a:sym typeface="Calibri"/>
              </a:rPr>
              <a:t> = what are the key issues to consider with regard to each Cancun safeguard in relation to the main benefits and risks associated with candidate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How will the safeguards be applied in the specific country context?  This clarification exercise should, ideally, be informed by an expert or participatory benefit and risk assessment of the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being considered for the NS/AP.  The breakdown of the broad </a:t>
            </a:r>
            <a:r>
              <a:rPr lang="en-US" i="1" dirty="0">
                <a:solidFill>
                  <a:schemeClr val="dk1"/>
                </a:solidFill>
                <a:latin typeface="Calibri"/>
                <a:ea typeface="Calibri"/>
                <a:cs typeface="Calibri"/>
                <a:sym typeface="Calibri"/>
              </a:rPr>
              <a:t>principles</a:t>
            </a:r>
            <a:r>
              <a:rPr lang="en-US" dirty="0">
                <a:solidFill>
                  <a:schemeClr val="dk1"/>
                </a:solidFill>
                <a:latin typeface="Calibri"/>
                <a:ea typeface="Calibri"/>
                <a:cs typeface="Calibri"/>
                <a:sym typeface="Calibri"/>
              </a:rPr>
              <a:t> embodied in the Cancun safeguards into country-specific themes can, and has, been used to develop </a:t>
            </a:r>
            <a:r>
              <a:rPr lang="en-US" i="1" dirty="0">
                <a:solidFill>
                  <a:schemeClr val="dk1"/>
                </a:solidFill>
                <a:latin typeface="Calibri"/>
                <a:ea typeface="Calibri"/>
                <a:cs typeface="Calibri"/>
                <a:sym typeface="Calibri"/>
              </a:rPr>
              <a:t>criteria</a:t>
            </a:r>
            <a:r>
              <a:rPr lang="en-US" dirty="0">
                <a:solidFill>
                  <a:schemeClr val="dk1"/>
                </a:solidFill>
                <a:latin typeface="Calibri"/>
                <a:ea typeface="Calibri"/>
                <a:cs typeface="Calibri"/>
                <a:sym typeface="Calibri"/>
              </a:rPr>
              <a:t> as a means to further structure information in a country’s safeguard information system (SIS).  The Cancun safeguards need to be clarified, broken down into country-relevant themes, </a:t>
            </a:r>
            <a:r>
              <a:rPr lang="en-US" i="1" dirty="0">
                <a:solidFill>
                  <a:schemeClr val="dk1"/>
                </a:solidFill>
                <a:latin typeface="Calibri"/>
                <a:ea typeface="Calibri"/>
                <a:cs typeface="Calibri"/>
                <a:sym typeface="Calibri"/>
              </a:rPr>
              <a:t>before </a:t>
            </a:r>
            <a:r>
              <a:rPr lang="en-US" dirty="0">
                <a:solidFill>
                  <a:schemeClr val="dk1"/>
                </a:solidFill>
                <a:latin typeface="Calibri"/>
                <a:ea typeface="Calibri"/>
                <a:cs typeface="Calibri"/>
                <a:sym typeface="Calibri"/>
              </a:rPr>
              <a:t>assessing PLRs, as the Cancun safeguards themselves are too broad to assess how existing policies, laws and regulations (PLRs) might address each safeguard.  Note the double-head arrow between clarify Cancun and assess PLRs; clarifying the safeguards is an iterative process and a country’s clarification of the Cancun safeguards can be revised in explicit terms of their existing PLRs, after the PLR assessment.  ‘Interpret’, ‘specify’ and ‘unpack’ are often used synonymously with ‘clarify’ Cancun safeguards.	 </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defRPr/>
            </a:pPr>
            <a:r>
              <a:rPr lang="en-US" b="1" dirty="0">
                <a:solidFill>
                  <a:srgbClr val="38761D"/>
                </a:solidFill>
                <a:latin typeface="Calibri"/>
                <a:ea typeface="Calibri"/>
                <a:cs typeface="Calibri"/>
                <a:sym typeface="Calibri"/>
              </a:rPr>
              <a:t>Assess PLRs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a:t>
            </a:r>
            <a:r>
              <a:rPr lang="en-US" dirty="0">
                <a:solidFill>
                  <a:schemeClr val="dk1"/>
                </a:solidFill>
                <a:latin typeface="Calibri"/>
                <a:ea typeface="Calibri"/>
                <a:cs typeface="Calibri"/>
              </a:rPr>
              <a:t>an assessment of how effectively the existing PLRs address, on paper, the benefits and risks of planned REDD+ </a:t>
            </a:r>
            <a:r>
              <a:rPr lang="en-US" dirty="0" err="1">
                <a:solidFill>
                  <a:schemeClr val="dk1"/>
                </a:solidFill>
                <a:latin typeface="Calibri"/>
                <a:ea typeface="Calibri"/>
                <a:cs typeface="Calibri"/>
              </a:rPr>
              <a:t>PaMs</a:t>
            </a:r>
            <a:r>
              <a:rPr lang="en-US" dirty="0">
                <a:solidFill>
                  <a:schemeClr val="dk1"/>
                </a:solidFill>
                <a:latin typeface="Calibri"/>
                <a:ea typeface="Calibri"/>
                <a:cs typeface="Calibri"/>
              </a:rPr>
              <a:t> can be undertaken by a team of experts, with findings being validated through stakeholder workshops.  The assessment should identify any significant weaknesses, gaps and inconsistencies in the PLR framework that may need to be strengthened, filled or resolved in order to better address the Cancun safeguards (and other safeguards frameworks as desired) throughout REDD+ implementation. It will additionally help identify what institutions are mandated to implement these PLRs. </a:t>
            </a:r>
            <a:r>
              <a:rPr lang="en-US" dirty="0" err="1">
                <a:solidFill>
                  <a:schemeClr val="dk1"/>
                </a:solidFill>
                <a:latin typeface="Calibri"/>
                <a:ea typeface="Calibri"/>
                <a:cs typeface="Calibri"/>
              </a:rPr>
              <a:t>BeRT</a:t>
            </a:r>
            <a:r>
              <a:rPr lang="en-US" dirty="0">
                <a:solidFill>
                  <a:schemeClr val="dk1"/>
                </a:solidFill>
                <a:latin typeface="Calibri"/>
                <a:ea typeface="Calibri"/>
                <a:cs typeface="Calibri"/>
              </a:rPr>
              <a:t> v2.0, Module 3, can be used to identify existing PLRs that address benefits and risks of </a:t>
            </a:r>
            <a:r>
              <a:rPr lang="en-US" dirty="0" err="1">
                <a:solidFill>
                  <a:schemeClr val="dk1"/>
                </a:solidFill>
                <a:latin typeface="Calibri"/>
                <a:ea typeface="Calibri"/>
                <a:cs typeface="Calibri"/>
              </a:rPr>
              <a:t>PaMs</a:t>
            </a:r>
            <a:r>
              <a:rPr lang="en-US" dirty="0">
                <a:solidFill>
                  <a:schemeClr val="dk1"/>
                </a:solidFill>
                <a:latin typeface="Calibri"/>
                <a:ea typeface="Calibri"/>
                <a:cs typeface="Calibri"/>
              </a:rPr>
              <a:t>, identify gaps in PLR coverage, and whether there are any PLRs that conflict with the country’s clarification of the Cancun safeguards.</a:t>
            </a:r>
          </a:p>
          <a:p>
            <a:pPr eaLnBrk="1" fontAlgn="auto" hangingPunct="1">
              <a:lnSpc>
                <a:spcPct val="115000"/>
              </a:lnSpc>
              <a:spcAft>
                <a:spcPts val="0"/>
              </a:spcAft>
              <a:buClr>
                <a:schemeClr val="dk1"/>
              </a:buClr>
              <a:buSzPct val="91666"/>
              <a:defRPr/>
            </a:pPr>
            <a:endParaRPr dirty="0">
              <a:solidFill>
                <a:schemeClr val="dk1"/>
              </a:solidFill>
              <a:latin typeface="Calibri"/>
              <a:ea typeface="Calibri"/>
              <a:cs typeface="Calibri"/>
              <a:sym typeface="Calibri"/>
            </a:endParaRPr>
          </a:p>
          <a:p>
            <a:pPr eaLnBrk="1" hangingPunct="1">
              <a:defRPr/>
            </a:pPr>
            <a:r>
              <a:rPr lang="en-US" b="1" dirty="0">
                <a:solidFill>
                  <a:srgbClr val="38761D"/>
                </a:solidFill>
                <a:latin typeface="Calibri"/>
                <a:ea typeface="Calibri"/>
                <a:cs typeface="Calibri"/>
                <a:sym typeface="Calibri"/>
              </a:rPr>
              <a:t>Revise PLRs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a:t>
            </a:r>
            <a:r>
              <a:rPr lang="en-US" dirty="0">
                <a:solidFill>
                  <a:schemeClr val="dk1"/>
                </a:solidFill>
                <a:latin typeface="Calibri"/>
                <a:ea typeface="Calibri"/>
                <a:cs typeface="Calibri"/>
              </a:rPr>
              <a:t>existing texts of laws might be amended or new provisions drafted in order to strengthen the PLR framework, or new regulations drafted to support the operationalization of PLRs. These processes are often time-consuming, and as such it may be a good idea to build on ongoing reform processes.  </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8761D"/>
                </a:solidFill>
                <a:latin typeface="Calibri"/>
                <a:ea typeface="Calibri"/>
                <a:cs typeface="Calibri"/>
                <a:sym typeface="Calibri"/>
              </a:rPr>
              <a:t>Safeguards addressed </a:t>
            </a:r>
            <a:r>
              <a:rPr lang="en-US" dirty="0">
                <a:solidFill>
                  <a:schemeClr val="dk1"/>
                </a:solidFill>
                <a:latin typeface="Calibri"/>
                <a:ea typeface="Calibri"/>
                <a:cs typeface="Calibri"/>
                <a:sym typeface="Calibri"/>
              </a:rPr>
              <a:t>= identifying, and providing information on, what a country has (or plans to put) in place, in terms of its governance arrangements – its PLRs, institutional arrangements and information systems - which would seek to guarantee the implementation of the safeguards and to meet adopted safeguard requirements/goals. Note that, while </a:t>
            </a:r>
            <a:r>
              <a:rPr lang="en-GB" dirty="0">
                <a:solidFill>
                  <a:schemeClr val="dk1"/>
                </a:solidFill>
                <a:ea typeface="Calibri"/>
                <a:cs typeface="Calibri"/>
                <a:sym typeface="Calibri"/>
              </a:rPr>
              <a:t>the UN-REDD Programme’s understanding is consistent with a general convergence and consensus around the practical meaning of </a:t>
            </a:r>
            <a:r>
              <a:rPr lang="en-US" dirty="0">
                <a:solidFill>
                  <a:schemeClr val="dk1"/>
                </a:solidFill>
                <a:latin typeface="Calibri"/>
                <a:ea typeface="Calibri"/>
                <a:cs typeface="Calibri"/>
                <a:sym typeface="Calibri"/>
              </a:rPr>
              <a:t>the terms ‘address and respect’, they are not defined in the UNFCCC decisions, and </a:t>
            </a:r>
            <a:r>
              <a:rPr lang="en-US" dirty="0"/>
              <a:t>it is ultimately up to the country to decide what these terms mean according to their national circumstances.</a:t>
            </a:r>
            <a:endParaRPr lang="en-US"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073763"/>
                </a:solidFill>
                <a:latin typeface="Calibri"/>
                <a:ea typeface="Calibri"/>
                <a:cs typeface="Calibri"/>
                <a:sym typeface="Calibri"/>
              </a:rPr>
              <a:t>Assess capacity to implement PLRs </a:t>
            </a:r>
            <a:r>
              <a:rPr lang="en-US" dirty="0">
                <a:solidFill>
                  <a:schemeClr val="dk1"/>
                </a:solidFill>
                <a:latin typeface="Calibri"/>
                <a:ea typeface="Calibri"/>
                <a:cs typeface="Calibri"/>
                <a:sym typeface="Calibri"/>
              </a:rPr>
              <a:t>= assessing institutional mandates, procedures and capacities to implement relevant PLRs. Do the PLRs put in place to mitigate, manage or avoid environmental and social risks, and enhance the benefits, actually work in practice?  Assessing government institutions’ capacities to implement national and subnational PLRs as well as private sector capacity to implement corporate social and environmental social responsibility policies and industry standards.  Could even include assessment of indigenous peoples’ and local communities’ capacity to uphold their own customary norms. As with the PLR assessments, institutional capacity assessments for respecting safeguards might best be done by expert teams, with results being shared and validated through a multi-stakeholder consultation process.</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073763"/>
                </a:solidFill>
                <a:latin typeface="Calibri"/>
                <a:ea typeface="Calibri"/>
                <a:cs typeface="Calibri"/>
                <a:sym typeface="Calibri"/>
              </a:rPr>
              <a:t>Strengthening capacity</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acting to correct weakness in implementation of relevant PLRs identified by the preceding assessment step, which may involve modifying institutional mandates and procedures and investing in increased capacities. Repeated assessment should be able to demonstrate incremental improvements in respecting safeguards, which can help assure those entities making payments for REDD+ results.</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073763"/>
                </a:solidFill>
                <a:latin typeface="Calibri"/>
                <a:ea typeface="Calibri"/>
                <a:cs typeface="Calibri"/>
                <a:sym typeface="Calibri"/>
              </a:rPr>
              <a:t>Safeguards respected</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identifying, and providing information on, </a:t>
            </a:r>
            <a:r>
              <a:rPr lang="en-US" i="1" dirty="0">
                <a:solidFill>
                  <a:schemeClr val="dk1"/>
                </a:solidFill>
                <a:latin typeface="Calibri"/>
                <a:ea typeface="Calibri"/>
                <a:cs typeface="Calibri"/>
                <a:sym typeface="Calibri"/>
              </a:rPr>
              <a:t>how  </a:t>
            </a:r>
            <a:r>
              <a:rPr lang="en-US" dirty="0">
                <a:solidFill>
                  <a:schemeClr val="dk1"/>
                </a:solidFill>
                <a:latin typeface="Calibri"/>
                <a:ea typeface="Calibri"/>
                <a:cs typeface="Calibri"/>
                <a:sym typeface="Calibri"/>
              </a:rPr>
              <a:t>a country has implemented (or plans to implement) its relevant PLRs, together with any relevant industry standards and customary norms (governance arrangements), and the implementation outcomes of the country’s adopted safeguards. </a:t>
            </a:r>
            <a:r>
              <a:rPr lang="en-US" dirty="0"/>
              <a:t>Note that, while </a:t>
            </a:r>
            <a:r>
              <a:rPr lang="en-GB" dirty="0"/>
              <a:t>the UN-REDD Programme’s understanding is consistent with a general convergence and consensus around the practical meaning of </a:t>
            </a:r>
            <a:r>
              <a:rPr lang="en-US" dirty="0"/>
              <a:t>the terms ‘address and respect’, they are not defined in the UNFCCC decisions, and it is ultimately up to the country to decide what these terms mean according to their national circumstances.</a:t>
            </a:r>
            <a:endParaRPr lang="en-US"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51C75"/>
                </a:solidFill>
                <a:latin typeface="Calibri"/>
                <a:ea typeface="Calibri"/>
                <a:cs typeface="Calibri"/>
                <a:sym typeface="Calibri"/>
              </a:rPr>
              <a:t>Define SIS objectives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what are the different domestic and international uses of the information the SIS will provide?</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By default, objective would be to meet UNFCCC requirement of providing a summary of information on how the Cancun safeguards are addressed and respected throughout the implementation of REDD+ activities in order to obtain payments for results under REDD+. Information on how environmental and social benefits and risks are being managed in forestry and other land-use sectors could also contribute to a range of other domestic objectives such as:  </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dirty="0">
                <a:solidFill>
                  <a:schemeClr val="dk1"/>
                </a:solidFill>
                <a:latin typeface="Calibri"/>
                <a:ea typeface="Calibri"/>
                <a:cs typeface="Calibri"/>
                <a:sym typeface="Calibri"/>
              </a:rPr>
              <a:t>Funding accessed – investments in REDD+ activities, particularly from private sector, more accessible due to increased confidence in the enabling environment for REDD+ implementation (i.e. risk reduction, benefits enhanced), and information meets other bi-/multi-lateral safeguards requirements</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dirty="0">
                <a:solidFill>
                  <a:schemeClr val="dk1"/>
                </a:solidFill>
                <a:latin typeface="Calibri"/>
                <a:ea typeface="Calibri"/>
                <a:cs typeface="Calibri"/>
                <a:sym typeface="Calibri"/>
              </a:rPr>
              <a:t>Improved NS/AP implementation – through information forming the basis to refine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to address drivers of deforestation, forest degradation and barriers to plus activities (i.e. adaptive management)</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dirty="0">
                <a:solidFill>
                  <a:schemeClr val="dk1"/>
                </a:solidFill>
                <a:latin typeface="Calibri"/>
                <a:ea typeface="Calibri"/>
                <a:cs typeface="Calibri"/>
                <a:sym typeface="Calibri"/>
              </a:rPr>
              <a:t>Greater legitimacy of REDD+ - increasing transparency, through stakeholder consultation and participation, and provision of information to domestic stakeholders</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dirty="0">
                <a:solidFill>
                  <a:schemeClr val="dk1"/>
                </a:solidFill>
                <a:latin typeface="Calibri"/>
                <a:ea typeface="Calibri"/>
                <a:cs typeface="Calibri"/>
                <a:sym typeface="Calibri"/>
              </a:rPr>
              <a:t>Policies reformed based on evidence – safeguards information used to inform  decision-making at country, regional or local levels</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51C75"/>
                </a:solidFill>
                <a:latin typeface="Calibri"/>
                <a:ea typeface="Calibri"/>
                <a:cs typeface="Calibri"/>
                <a:sym typeface="Calibri"/>
              </a:rPr>
              <a:t>Determine information needs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what specific information is needed, </a:t>
            </a:r>
            <a:r>
              <a:rPr lang="en-US" i="1" dirty="0">
                <a:solidFill>
                  <a:schemeClr val="dk1"/>
                </a:solidFill>
                <a:latin typeface="Calibri"/>
                <a:ea typeface="Calibri"/>
                <a:cs typeface="Calibri"/>
                <a:sym typeface="Calibri"/>
              </a:rPr>
              <a:t>in relation to the specific benefits and risks of candidate </a:t>
            </a:r>
            <a:r>
              <a:rPr lang="en-US" i="1"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to demonstrate appropriate PLRs are in place (addressing safeguards) and are being adequately implemented, or that capacity exists to implement them (respecting safeguards)? Safeguards information needs will be determined by the benefits and risks of REDD+ actions, together with the PLRs required to mitigate these risks and </a:t>
            </a:r>
            <a:r>
              <a:rPr lang="en-US" dirty="0" err="1">
                <a:solidFill>
                  <a:schemeClr val="dk1"/>
                </a:solidFill>
                <a:latin typeface="Calibri"/>
                <a:ea typeface="Calibri"/>
                <a:cs typeface="Calibri"/>
                <a:sym typeface="Calibri"/>
              </a:rPr>
              <a:t>maximise</a:t>
            </a:r>
            <a:r>
              <a:rPr lang="en-US" dirty="0">
                <a:solidFill>
                  <a:schemeClr val="dk1"/>
                </a:solidFill>
                <a:latin typeface="Calibri"/>
                <a:ea typeface="Calibri"/>
                <a:cs typeface="Calibri"/>
                <a:sym typeface="Calibri"/>
              </a:rPr>
              <a:t> the benefits, as identified in previous steps.  A country need not attempt to collect information on all possible aspects of each safeguard, but can focus efforts on collecting the information most relevant to priority benefits and risks associated with key REDD+ actions comprising the NS/AP.</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51C75"/>
                </a:solidFill>
                <a:latin typeface="Calibri"/>
                <a:ea typeface="Calibri"/>
                <a:cs typeface="Calibri"/>
                <a:sym typeface="Calibri"/>
              </a:rPr>
              <a:t>Determine information structure</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how will the necessary information be </a:t>
            </a:r>
            <a:r>
              <a:rPr lang="en-US" dirty="0" err="1">
                <a:solidFill>
                  <a:schemeClr val="dk1"/>
                </a:solidFill>
                <a:latin typeface="Calibri"/>
                <a:ea typeface="Calibri"/>
                <a:cs typeface="Calibri"/>
                <a:sym typeface="Calibri"/>
              </a:rPr>
              <a:t>organised</a:t>
            </a:r>
            <a:r>
              <a:rPr lang="en-US" dirty="0">
                <a:solidFill>
                  <a:schemeClr val="dk1"/>
                </a:solidFill>
                <a:latin typeface="Calibri"/>
                <a:ea typeface="Calibri"/>
                <a:cs typeface="Calibri"/>
                <a:sym typeface="Calibri"/>
              </a:rPr>
              <a:t> in the SIS? The structuring of information will depend on a many factors including, among other things:</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       the goal and scope of safeguard application chosen by the country</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       the scale of REDD+ intervention (national, subnational or local);</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       the specific objectives of the SIS and the different end users of the information;</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       the capacity and resources available to implementing institutions;</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       donor and investment requirements.</a:t>
            </a:r>
          </a:p>
          <a:p>
            <a:pPr eaLnBrk="1" fontAlgn="auto" hangingPunct="1">
              <a:lnSpc>
                <a:spcPct val="115000"/>
              </a:lnSpc>
              <a:spcAft>
                <a:spcPts val="0"/>
              </a:spcAft>
              <a:buClr>
                <a:schemeClr val="dk1"/>
              </a:buClr>
              <a:buSzPct val="91666"/>
              <a:buFont typeface="Arial"/>
              <a:buNone/>
              <a:defRPr/>
            </a:pPr>
            <a:endParaRPr lang="en-US"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endParaRPr lang="en-US"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Two basic structuring options for SISs present themselves:</a:t>
            </a:r>
          </a:p>
          <a:p>
            <a:pPr eaLnBrk="1" fontAlgn="auto" hangingPunct="1">
              <a:lnSpc>
                <a:spcPct val="115000"/>
              </a:lnSpc>
              <a:spcAft>
                <a:spcPts val="0"/>
              </a:spcAft>
              <a:buClr>
                <a:schemeClr val="dk1"/>
              </a:buClr>
              <a:buSzPct val="91666"/>
              <a:buFont typeface="Arial"/>
              <a:buNone/>
              <a:defRPr/>
            </a:pPr>
            <a:r>
              <a:rPr lang="en-US" dirty="0">
                <a:solidFill>
                  <a:schemeClr val="dk1"/>
                </a:solidFill>
              </a:rPr>
              <a:t>1.</a:t>
            </a:r>
            <a:r>
              <a:rPr lang="en-US" dirty="0">
                <a:solidFill>
                  <a:schemeClr val="dk1"/>
                </a:solidFill>
                <a:latin typeface="Calibri"/>
                <a:ea typeface="Calibri"/>
                <a:cs typeface="Calibri"/>
                <a:sym typeface="Calibri"/>
              </a:rPr>
              <a:t>Narrative descriptions of what is in place to address the safeguards, how they have been respected and what are some of the resultant outcomes;</a:t>
            </a:r>
          </a:p>
          <a:p>
            <a:pPr eaLnBrk="1" fontAlgn="auto" hangingPunct="1">
              <a:lnSpc>
                <a:spcPct val="115000"/>
              </a:lnSpc>
              <a:spcAft>
                <a:spcPts val="0"/>
              </a:spcAft>
              <a:buClr>
                <a:schemeClr val="dk1"/>
              </a:buClr>
              <a:buSzPct val="91666"/>
              <a:buFont typeface="Arial"/>
              <a:buNone/>
              <a:defRPr/>
            </a:pPr>
            <a:r>
              <a:rPr lang="en-US" dirty="0">
                <a:solidFill>
                  <a:schemeClr val="dk1"/>
                </a:solidFill>
              </a:rPr>
              <a:t>2.</a:t>
            </a:r>
            <a:r>
              <a:rPr lang="en-US" dirty="0">
                <a:solidFill>
                  <a:schemeClr val="dk1"/>
                </a:solidFill>
                <a:latin typeface="Calibri"/>
                <a:ea typeface="Calibri"/>
                <a:cs typeface="Calibri"/>
                <a:sym typeface="Calibri"/>
              </a:rPr>
              <a:t>Some form of hierarchical categorization as:</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i="1" dirty="0">
                <a:solidFill>
                  <a:schemeClr val="dk1"/>
                </a:solidFill>
                <a:latin typeface="Calibri"/>
                <a:ea typeface="Calibri"/>
                <a:cs typeface="Calibri"/>
                <a:sym typeface="Calibri"/>
              </a:rPr>
              <a:t>   Principles</a:t>
            </a:r>
            <a:r>
              <a:rPr lang="en-US" dirty="0">
                <a:solidFill>
                  <a:schemeClr val="dk1"/>
                </a:solidFill>
                <a:latin typeface="Calibri"/>
                <a:ea typeface="Calibri"/>
                <a:cs typeface="Calibri"/>
                <a:sym typeface="Calibri"/>
              </a:rPr>
              <a:t> (P) – broad aspirational statements of intent, i.e. statements of objective.  A number of countries are choosing to adopt, or adapt and augment the Cancun safeguards as national safeguard principles</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dirty="0">
                <a:solidFill>
                  <a:schemeClr val="dk1"/>
                </a:solidFill>
                <a:latin typeface="Calibri"/>
                <a:ea typeface="Calibri"/>
                <a:cs typeface="Calibri"/>
                <a:sym typeface="Calibri"/>
              </a:rPr>
              <a:t>	</a:t>
            </a:r>
            <a:r>
              <a:rPr lang="en-US" i="1" dirty="0">
                <a:solidFill>
                  <a:schemeClr val="dk1"/>
                </a:solidFill>
                <a:latin typeface="Calibri"/>
                <a:ea typeface="Calibri"/>
                <a:cs typeface="Calibri"/>
                <a:sym typeface="Calibri"/>
              </a:rPr>
              <a:t>Criteria</a:t>
            </a:r>
            <a:r>
              <a:rPr lang="en-US" dirty="0">
                <a:solidFill>
                  <a:schemeClr val="dk1"/>
                </a:solidFill>
                <a:latin typeface="Calibri"/>
                <a:ea typeface="Calibri"/>
                <a:cs typeface="Calibri"/>
                <a:sym typeface="Calibri"/>
              </a:rPr>
              <a:t> (C) – more specific statements of thematic content that elaborate the principles. The step of clarifying the Cancun safeguards, in effect, establishes sets of criteria for each safeguard, whether countries choose to acknowledge this explicitly or not</a:t>
            </a:r>
          </a:p>
          <a:p>
            <a:pPr eaLnBrk="1" fontAlgn="auto" hangingPunct="1">
              <a:lnSpc>
                <a:spcPct val="115000"/>
              </a:lnSpc>
              <a:spcAft>
                <a:spcPts val="0"/>
              </a:spcAft>
              <a:buClr>
                <a:schemeClr val="dk1"/>
              </a:buClr>
              <a:buSzPct val="91666"/>
              <a:buFont typeface="Arial"/>
              <a:buNone/>
              <a:defRPr/>
            </a:pPr>
            <a:r>
              <a:rPr lang="en-US" dirty="0">
                <a:solidFill>
                  <a:schemeClr val="dk1"/>
                </a:solidFill>
              </a:rPr>
              <a:t>•</a:t>
            </a:r>
            <a:r>
              <a:rPr lang="en-US" dirty="0">
                <a:solidFill>
                  <a:schemeClr val="dk1"/>
                </a:solidFill>
                <a:latin typeface="Calibri"/>
                <a:ea typeface="Calibri"/>
                <a:cs typeface="Calibri"/>
                <a:sym typeface="Calibri"/>
              </a:rPr>
              <a:t>	</a:t>
            </a:r>
            <a:r>
              <a:rPr lang="en-US" i="1" dirty="0">
                <a:solidFill>
                  <a:schemeClr val="dk1"/>
                </a:solidFill>
                <a:latin typeface="Calibri"/>
                <a:ea typeface="Calibri"/>
                <a:cs typeface="Calibri"/>
                <a:sym typeface="Calibri"/>
              </a:rPr>
              <a:t>Indicators</a:t>
            </a:r>
            <a:r>
              <a:rPr lang="en-US" dirty="0">
                <a:solidFill>
                  <a:schemeClr val="dk1"/>
                </a:solidFill>
                <a:latin typeface="Calibri"/>
                <a:ea typeface="Calibri"/>
                <a:cs typeface="Calibri"/>
                <a:sym typeface="Calibri"/>
              </a:rPr>
              <a:t> (I) – detailed qualitative, quantitative or descriptive attributes that when assessed can demonstrate changes over time.</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Wherever, and as much as possible, any identification of indicators should be based on existing sources of information, likely enshrined in the existing PLR framework.  Novel indicators can be considered in cases where a distinct information need, important to demonstrate safeguards are being respected, is not met by existing sources.</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51C75"/>
                </a:solidFill>
                <a:latin typeface="Calibri"/>
                <a:ea typeface="Calibri"/>
                <a:cs typeface="Calibri"/>
                <a:sym typeface="Calibri"/>
              </a:rPr>
              <a:t>Assess existing information systems/sources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 to make best use of existing country processes and maximize resource sustainability, countries should build on existing systems to the extent possible to meet their SIS information needs. Existing sources and systems of information (as well as any new systems in development) can be assessed to determine their possible contribution to the SIS and whether modifying prioritized information systems to accommodate new information (e.g. indicators, collected by adding questions to existing field forms) is sufficient to close any information gaps.  As identified in step Assessing PLRs, institutional mandates and reporting requirements, e.g. to international conventions, can help identify relevant information systems/sources. </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Examples of information systems and sources that may provide relevant contributions to an SIS include, but are no means limited to:</a:t>
            </a:r>
          </a:p>
          <a:p>
            <a:pPr eaLnBrk="1" hangingPunct="1">
              <a:defRPr/>
            </a:pPr>
            <a:r>
              <a:rPr lang="en-US" dirty="0"/>
              <a:t>•   components of the country’s national forest monitoring system - satellite land monitoring systems (SLMS), national forest inventories (NFI) and greenhouse has inventories (GHG-I)</a:t>
            </a:r>
          </a:p>
          <a:p>
            <a:pPr eaLnBrk="1" hangingPunct="1">
              <a:defRPr/>
            </a:pPr>
            <a:r>
              <a:rPr lang="en-US" dirty="0"/>
              <a:t>•   national population censuses</a:t>
            </a:r>
          </a:p>
          <a:p>
            <a:pPr eaLnBrk="1" hangingPunct="1">
              <a:defRPr/>
            </a:pPr>
            <a:r>
              <a:rPr lang="en-US" dirty="0"/>
              <a:t>•   systems supporting national implementation of other international conventions, e.g. National Biodiversity Strategies &amp; Action Plans (NBSAPs) under the Convention on Biological Diversity (CBD)</a:t>
            </a:r>
          </a:p>
          <a:p>
            <a:pPr eaLnBrk="1" hangingPunct="1">
              <a:defRPr/>
            </a:pPr>
            <a:r>
              <a:rPr lang="en-US" dirty="0"/>
              <a:t>•   Living Standards Measurement Studies</a:t>
            </a:r>
          </a:p>
          <a:p>
            <a:pPr eaLnBrk="1" hangingPunct="1">
              <a:defRPr/>
            </a:pPr>
            <a:r>
              <a:rPr lang="en-US" dirty="0"/>
              <a:t>•   Forest Law Enforcement, Governance and Trade (FLEGT) Voluntary Partnership Agreements (VPA) Timber Legality Assurance Systems (TLAS), etc.</a:t>
            </a:r>
          </a:p>
          <a:p>
            <a:pPr eaLnBrk="1" hangingPunct="1">
              <a:defRPr/>
            </a:pPr>
            <a:r>
              <a:rPr lang="en-US" dirty="0"/>
              <a:t>•   grievance redress mechanisms</a:t>
            </a:r>
          </a:p>
          <a:p>
            <a:pPr eaLnBrk="1" hangingPunct="1">
              <a:defRPr/>
            </a:pPr>
            <a:r>
              <a:rPr lang="en-US" dirty="0"/>
              <a:t>•   cadastral databases</a:t>
            </a:r>
          </a:p>
          <a:p>
            <a:pPr eaLnBrk="1" hangingPunct="1">
              <a:defRPr/>
            </a:pPr>
            <a:r>
              <a:rPr lang="en-US" dirty="0"/>
              <a:t>•   sustainable forestry and agricultural commodity standards (including auditing reports)</a:t>
            </a:r>
          </a:p>
          <a:p>
            <a:pPr eaLnBrk="1" fontAlgn="auto" hangingPunct="1">
              <a:lnSpc>
                <a:spcPct val="115000"/>
              </a:lnSpc>
              <a:spcAft>
                <a:spcPts val="0"/>
              </a:spcAft>
              <a:buClr>
                <a:schemeClr val="dk1"/>
              </a:buClr>
              <a:buSzPct val="91666"/>
              <a:buFont typeface="Arial"/>
              <a:buNone/>
              <a:defRPr/>
            </a:pPr>
            <a:r>
              <a:rPr lang="en-US" dirty="0">
                <a:solidFill>
                  <a:schemeClr val="dk1"/>
                </a:solidFill>
                <a:latin typeface="Calibri"/>
                <a:ea typeface="Calibri"/>
                <a:cs typeface="Calibri"/>
                <a:sym typeface="Calibri"/>
              </a:rPr>
              <a:t>One key evolving information system in particular warrants specific attention during the assessment of existing/emerging systems that could contribute to a SIS: the national forest monitoring system (NFMS), another key UNFCCC requirement and pillar of the Warsaw Framework for REDD+. The three main components of an NFMS – satellite land monitoring systems, national forest inventories and greenhouse gas inventories - may provide information relevant to safeguards (f) and (g), and their potential information contributions should be assessed on a case-by-case basis</a:t>
            </a:r>
            <a:r>
              <a:rPr lang="en-CA" dirty="0"/>
              <a:t>. </a:t>
            </a:r>
          </a:p>
          <a:p>
            <a:pPr eaLnBrk="1" fontAlgn="auto" hangingPunct="1">
              <a:lnSpc>
                <a:spcPct val="115000"/>
              </a:lnSpc>
              <a:spcAft>
                <a:spcPts val="0"/>
              </a:spcAft>
              <a:buClr>
                <a:schemeClr val="dk1"/>
              </a:buClr>
              <a:buSzPct val="91666"/>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51C75"/>
                </a:solidFill>
                <a:latin typeface="Calibri"/>
                <a:ea typeface="Calibri"/>
                <a:cs typeface="Calibri"/>
                <a:sym typeface="Calibri"/>
              </a:rPr>
              <a:t>Safeguard information system</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=an articulation of existing </a:t>
            </a:r>
            <a:r>
              <a:rPr lang="en-US" i="1" dirty="0">
                <a:solidFill>
                  <a:schemeClr val="dk1"/>
                </a:solidFill>
                <a:latin typeface="Calibri"/>
                <a:ea typeface="Calibri"/>
                <a:cs typeface="Calibri"/>
                <a:sym typeface="Calibri"/>
              </a:rPr>
              <a:t>national </a:t>
            </a:r>
            <a:r>
              <a:rPr lang="en-US" dirty="0">
                <a:solidFill>
                  <a:schemeClr val="dk1"/>
                </a:solidFill>
                <a:latin typeface="Calibri"/>
                <a:ea typeface="Calibri"/>
                <a:cs typeface="Calibri"/>
                <a:sym typeface="Calibri"/>
              </a:rPr>
              <a:t>(subnational as desired) systems and sources of information on how all of the Cancun safeguards are addressed and respected throughout the implementation of REDD+.</a:t>
            </a:r>
          </a:p>
          <a:p>
            <a:pPr eaLnBrk="1" fontAlgn="auto" hangingPunct="1">
              <a:lnSpc>
                <a:spcPct val="115000"/>
              </a:lnSpc>
              <a:spcAft>
                <a:spcPts val="0"/>
              </a:spcAft>
              <a:buClr>
                <a:schemeClr val="dk1"/>
              </a:buClr>
              <a:buFont typeface="Arial"/>
              <a:buNone/>
              <a:defRPr/>
            </a:pPr>
            <a:endParaRPr b="1" dirty="0">
              <a:solidFill>
                <a:schemeClr val="dk1"/>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r>
              <a:rPr lang="en-US" b="1" dirty="0">
                <a:solidFill>
                  <a:srgbClr val="351C75"/>
                </a:solidFill>
                <a:latin typeface="Calibri"/>
                <a:ea typeface="Calibri"/>
                <a:cs typeface="Calibri"/>
                <a:sym typeface="Calibri"/>
              </a:rPr>
              <a:t>Summary of information</a:t>
            </a:r>
            <a:r>
              <a:rPr lang="en-US" b="1" dirty="0">
                <a:solidFill>
                  <a:srgbClr val="674EA7"/>
                </a:solidFill>
                <a:latin typeface="Calibri"/>
                <a:ea typeface="Calibri"/>
                <a:cs typeface="Calibri"/>
                <a:sym typeface="Calibri"/>
              </a:rPr>
              <a:t> </a:t>
            </a:r>
            <a:r>
              <a:rPr lang="en-US" dirty="0">
                <a:solidFill>
                  <a:schemeClr val="dk1"/>
                </a:solidFill>
                <a:latin typeface="Calibri"/>
                <a:ea typeface="Calibri"/>
                <a:cs typeface="Calibri"/>
                <a:sym typeface="Calibri"/>
              </a:rPr>
              <a:t>= a summary of information on how all the Cancun safeguards, are being addressed and respected throughout the implementation of REDD+ </a:t>
            </a:r>
            <a:r>
              <a:rPr lang="en-US" dirty="0" err="1">
                <a:solidFill>
                  <a:schemeClr val="dk1"/>
                </a:solidFill>
                <a:latin typeface="Calibri"/>
                <a:ea typeface="Calibri"/>
                <a:cs typeface="Calibri"/>
                <a:sym typeface="Calibri"/>
              </a:rPr>
              <a:t>PaMs</a:t>
            </a:r>
            <a:r>
              <a:rPr lang="en-US" dirty="0">
                <a:solidFill>
                  <a:schemeClr val="dk1"/>
                </a:solidFill>
                <a:latin typeface="Calibri"/>
                <a:ea typeface="Calibri"/>
                <a:cs typeface="Calibri"/>
                <a:sym typeface="Calibri"/>
              </a:rPr>
              <a:t> for </a:t>
            </a:r>
            <a:r>
              <a:rPr lang="en-US" i="1" dirty="0">
                <a:solidFill>
                  <a:schemeClr val="dk1"/>
                </a:solidFill>
                <a:latin typeface="Calibri"/>
                <a:ea typeface="Calibri"/>
                <a:cs typeface="Calibri"/>
                <a:sym typeface="Calibri"/>
              </a:rPr>
              <a:t>international </a:t>
            </a:r>
            <a:r>
              <a:rPr lang="en-US" dirty="0">
                <a:solidFill>
                  <a:schemeClr val="dk1"/>
                </a:solidFill>
                <a:latin typeface="Calibri"/>
                <a:ea typeface="Calibri"/>
                <a:cs typeface="Calibri"/>
                <a:sym typeface="Calibri"/>
              </a:rPr>
              <a:t>applications.  Note that the summary of information is implied, but not explicitly stated in any UNFCCC decision text, to be a product of the SIS.</a:t>
            </a:r>
            <a:endParaRPr lang="de-DE" b="1" dirty="0">
              <a:solidFill>
                <a:srgbClr val="E36C09"/>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endParaRPr lang="de-DE" b="1" dirty="0">
              <a:solidFill>
                <a:srgbClr val="E36C09"/>
              </a:solidFill>
              <a:latin typeface="Calibri"/>
              <a:ea typeface="Calibri"/>
              <a:cs typeface="Calibri"/>
              <a:sym typeface="Calibri"/>
            </a:endParaRPr>
          </a:p>
          <a:p>
            <a:pPr eaLnBrk="1" fontAlgn="auto" hangingPunct="1">
              <a:lnSpc>
                <a:spcPct val="115000"/>
              </a:lnSpc>
              <a:spcAft>
                <a:spcPts val="0"/>
              </a:spcAft>
              <a:buClr>
                <a:schemeClr val="dk1"/>
              </a:buClr>
              <a:buSzPct val="91666"/>
              <a:buFont typeface="Arial"/>
              <a:buNone/>
              <a:defRPr/>
            </a:pPr>
            <a:endParaRPr lang="de-DE" b="1" dirty="0">
              <a:solidFill>
                <a:srgbClr val="E36C09"/>
              </a:solidFill>
              <a:latin typeface="Calibri"/>
              <a:ea typeface="Calibri"/>
              <a:cs typeface="Calibri"/>
              <a:sym typeface="Calibri"/>
            </a:endParaRPr>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a:p>
            <a:pPr eaLnBrk="1" fontAlgn="auto" hangingPunct="1">
              <a:lnSpc>
                <a:spcPct val="115000"/>
              </a:lnSpc>
              <a:spcAft>
                <a:spcPts val="0"/>
              </a:spcAft>
              <a:buClr>
                <a:schemeClr val="dk1"/>
              </a:buClr>
              <a:buSzPct val="91666"/>
              <a:buFont typeface="Arial"/>
              <a:buNone/>
              <a:defRPr/>
            </a:pP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475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0" indent="0" fontAlgn="auto">
              <a:spcBef>
                <a:spcPts val="0"/>
              </a:spcBef>
              <a:spcAft>
                <a:spcPts val="0"/>
              </a:spcAft>
              <a:buFont typeface="+mj-lt"/>
              <a:buNone/>
              <a:defRPr/>
            </a:pPr>
            <a:r>
              <a:rPr lang="fr-CH" b="1" dirty="0"/>
              <a:t>KEY</a:t>
            </a:r>
            <a:r>
              <a:rPr lang="fr-CH" b="1" baseline="0" dirty="0"/>
              <a:t> MESSAGES</a:t>
            </a:r>
            <a:endParaRPr lang="fr-CH" b="1" dirty="0"/>
          </a:p>
          <a:p>
            <a:pPr marL="0" indent="0" fontAlgn="auto">
              <a:spcBef>
                <a:spcPts val="0"/>
              </a:spcBef>
              <a:spcAft>
                <a:spcPts val="0"/>
              </a:spcAft>
              <a:buFont typeface="+mj-lt"/>
              <a:buNone/>
              <a:defRPr/>
            </a:pPr>
            <a:endParaRPr lang="fr-CH" b="1" dirty="0"/>
          </a:p>
          <a:p>
            <a:pPr marL="228600" indent="-228600" fontAlgn="auto">
              <a:spcBef>
                <a:spcPts val="0"/>
              </a:spcBef>
              <a:spcAft>
                <a:spcPts val="0"/>
              </a:spcAft>
              <a:buFont typeface="+mj-lt"/>
              <a:buAutoNum type="arabicPeriod"/>
              <a:defRPr/>
            </a:pPr>
            <a:r>
              <a:rPr lang="fr-CH" b="1" dirty="0" err="1"/>
              <a:t>Determine</a:t>
            </a:r>
            <a:r>
              <a:rPr lang="fr-CH" b="1" dirty="0"/>
              <a:t> drivers (&amp; </a:t>
            </a:r>
            <a:r>
              <a:rPr lang="fr-CH" b="1" dirty="0" err="1"/>
              <a:t>barriers</a:t>
            </a:r>
            <a:r>
              <a:rPr lang="fr-CH" b="1" dirty="0"/>
              <a:t>) </a:t>
            </a:r>
            <a:r>
              <a:rPr lang="fr-CH" dirty="0"/>
              <a:t>= </a:t>
            </a:r>
            <a:r>
              <a:rPr lang="fr-CH" dirty="0" err="1"/>
              <a:t>identifying</a:t>
            </a:r>
            <a:r>
              <a:rPr lang="fr-CH" dirty="0"/>
              <a:t> and </a:t>
            </a:r>
            <a:r>
              <a:rPr lang="fr-CH" dirty="0" err="1"/>
              <a:t>understanding</a:t>
            </a:r>
            <a:r>
              <a:rPr lang="fr-CH" dirty="0"/>
              <a:t> the main forces, and </a:t>
            </a:r>
            <a:r>
              <a:rPr lang="fr-CH" dirty="0" err="1"/>
              <a:t>underlying</a:t>
            </a:r>
            <a:r>
              <a:rPr lang="fr-CH" dirty="0"/>
              <a:t> causes, </a:t>
            </a:r>
            <a:r>
              <a:rPr lang="fr-CH" dirty="0" err="1"/>
              <a:t>driving</a:t>
            </a:r>
            <a:r>
              <a:rPr lang="fr-CH" dirty="0"/>
              <a:t> </a:t>
            </a:r>
            <a:r>
              <a:rPr lang="fr-CH" dirty="0" err="1"/>
              <a:t>deforestation</a:t>
            </a:r>
            <a:r>
              <a:rPr lang="fr-CH" dirty="0"/>
              <a:t> and </a:t>
            </a:r>
            <a:r>
              <a:rPr lang="fr-CH" dirty="0" err="1"/>
              <a:t>forest</a:t>
            </a:r>
            <a:r>
              <a:rPr lang="fr-CH" dirty="0"/>
              <a:t> </a:t>
            </a:r>
            <a:r>
              <a:rPr lang="fr-CH" dirty="0" err="1"/>
              <a:t>degradation</a:t>
            </a:r>
            <a:r>
              <a:rPr lang="fr-CH" dirty="0"/>
              <a:t>, as </a:t>
            </a:r>
            <a:r>
              <a:rPr lang="fr-CH" dirty="0" err="1"/>
              <a:t>well</a:t>
            </a:r>
            <a:r>
              <a:rPr lang="fr-CH" dirty="0"/>
              <a:t> as the </a:t>
            </a:r>
            <a:r>
              <a:rPr lang="fr-CH" dirty="0" err="1"/>
              <a:t>barriers</a:t>
            </a:r>
            <a:r>
              <a:rPr lang="fr-CH" dirty="0"/>
              <a:t> </a:t>
            </a:r>
            <a:r>
              <a:rPr lang="fr-CH" dirty="0" err="1"/>
              <a:t>impeding</a:t>
            </a:r>
            <a:r>
              <a:rPr lang="fr-CH" dirty="0"/>
              <a:t> more effective or extensive </a:t>
            </a:r>
            <a:r>
              <a:rPr lang="fr-CH" dirty="0" err="1"/>
              <a:t>implmentation</a:t>
            </a:r>
            <a:r>
              <a:rPr lang="fr-CH" dirty="0"/>
              <a:t> of ‘plus </a:t>
            </a:r>
            <a:r>
              <a:rPr lang="fr-CH" dirty="0" err="1"/>
              <a:t>activities</a:t>
            </a:r>
            <a:r>
              <a:rPr lang="fr-CH" dirty="0"/>
              <a:t>’, i.e. (</a:t>
            </a:r>
            <a:r>
              <a:rPr lang="en-US" dirty="0"/>
              <a:t>conservation of forest carbon stocks, sustainable management of forests and enhancement of forest carbon stocks).</a:t>
            </a:r>
            <a:r>
              <a:rPr lang="fr-CH" dirty="0"/>
              <a:t> </a:t>
            </a:r>
          </a:p>
          <a:p>
            <a:pPr marL="228600" indent="-228600" fontAlgn="auto">
              <a:spcBef>
                <a:spcPts val="0"/>
              </a:spcBef>
              <a:spcAft>
                <a:spcPts val="0"/>
              </a:spcAft>
              <a:buFont typeface="+mj-lt"/>
              <a:buAutoNum type="arabicPeriod"/>
              <a:defRPr/>
            </a:pPr>
            <a:endParaRPr lang="fr-CH" dirty="0"/>
          </a:p>
          <a:p>
            <a:pPr marL="228600" indent="-228600" fontAlgn="auto">
              <a:spcBef>
                <a:spcPts val="0"/>
              </a:spcBef>
              <a:spcAft>
                <a:spcPts val="0"/>
              </a:spcAft>
              <a:buFont typeface="+mj-lt"/>
              <a:buAutoNum type="arabicPeriod"/>
              <a:defRPr/>
            </a:pPr>
            <a:r>
              <a:rPr lang="en-US" b="1" dirty="0">
                <a:solidFill>
                  <a:sysClr val="windowText" lastClr="000000"/>
                </a:solidFill>
              </a:rPr>
              <a:t>Identify policies and measures (</a:t>
            </a:r>
            <a:r>
              <a:rPr lang="en-US" b="1" dirty="0" err="1">
                <a:solidFill>
                  <a:sysClr val="windowText" lastClr="000000"/>
                </a:solidFill>
              </a:rPr>
              <a:t>PaMs</a:t>
            </a:r>
            <a:r>
              <a:rPr lang="en-US" b="1" dirty="0">
                <a:solidFill>
                  <a:sysClr val="windowText" lastClr="000000"/>
                </a:solidFill>
              </a:rPr>
              <a:t>)</a:t>
            </a:r>
            <a:r>
              <a:rPr lang="en-US" dirty="0">
                <a:solidFill>
                  <a:sysClr val="windowText" lastClr="000000"/>
                </a:solidFill>
              </a:rPr>
              <a:t> = proposing interventions at the national/subnational policy level, or site-based activity level, to tackle the underlying causes of drivers of deforestation and forest degradation and barriers to plus activities. </a:t>
            </a:r>
            <a:r>
              <a:rPr lang="en-US" dirty="0" err="1"/>
              <a:t>BeRT</a:t>
            </a:r>
            <a:r>
              <a:rPr lang="en-US" dirty="0"/>
              <a:t> v2.0, Module 1, can be used to help document REDD+ </a:t>
            </a:r>
            <a:r>
              <a:rPr lang="en-US" dirty="0" err="1"/>
              <a:t>PaMs</a:t>
            </a:r>
            <a:r>
              <a:rPr lang="en-US" dirty="0"/>
              <a:t> that are anticipated in the country (or if this is not clear yet, REDD+ </a:t>
            </a:r>
            <a:r>
              <a:rPr lang="en-US" dirty="0" err="1"/>
              <a:t>PaMs</a:t>
            </a:r>
            <a:r>
              <a:rPr lang="en-US" dirty="0"/>
              <a:t> that might be feasible) and how these fall under the five REDD+ activities agreed under the UNFCCC.</a:t>
            </a:r>
            <a:endParaRPr lang="en-US" dirty="0">
              <a:solidFill>
                <a:sysClr val="windowText" lastClr="000000"/>
              </a:solidFill>
            </a:endParaRPr>
          </a:p>
          <a:p>
            <a:pPr marL="228600" indent="-228600" fontAlgn="auto">
              <a:spcBef>
                <a:spcPts val="0"/>
              </a:spcBef>
              <a:spcAft>
                <a:spcPts val="0"/>
              </a:spcAft>
              <a:buFont typeface="+mj-lt"/>
              <a:buAutoNum type="arabicPeriod"/>
              <a:defRPr/>
            </a:pPr>
            <a:endParaRPr lang="en-US" dirty="0">
              <a:solidFill>
                <a:sysClr val="windowText" lastClr="000000"/>
              </a:solidFill>
            </a:endParaRPr>
          </a:p>
          <a:p>
            <a:pPr marL="228600" indent="-228600" fontAlgn="auto">
              <a:spcBef>
                <a:spcPts val="0"/>
              </a:spcBef>
              <a:spcAft>
                <a:spcPts val="0"/>
              </a:spcAft>
              <a:buFont typeface="+mj-lt"/>
              <a:buAutoNum type="arabicPeriod"/>
              <a:defRPr/>
            </a:pPr>
            <a:r>
              <a:rPr lang="en-US" b="1" dirty="0"/>
              <a:t>Assess benefits/risks </a:t>
            </a:r>
            <a:r>
              <a:rPr lang="en-US" dirty="0"/>
              <a:t>= foreseeing the potential environmental and social benefits and risks of candidate </a:t>
            </a:r>
            <a:r>
              <a:rPr lang="en-US" dirty="0" err="1"/>
              <a:t>PaMs</a:t>
            </a:r>
            <a:r>
              <a:rPr lang="en-US" dirty="0"/>
              <a:t> comprising the NS/AP, that are proposed to address the drivers of deforestation and forest degradation (as well as barriers to more effective and extensive ‘plus activities’).  Benefit/risk assessments are a crucial step to link country safeguards and NS/AP processes.  They are essential in focusing the country approach to safeguards on those issues (benefits and risks) most relevant to the country’s NS/AP, rather than trying to consider all possible safeguard issues.  An understanding of the potential benefits and risks of candidate </a:t>
            </a:r>
            <a:r>
              <a:rPr lang="en-US" dirty="0" err="1"/>
              <a:t>PaMs</a:t>
            </a:r>
            <a:r>
              <a:rPr lang="en-US" dirty="0"/>
              <a:t> informs both Cancun clarification and PLR assessment steps. Note the double-head arrow between identify </a:t>
            </a:r>
            <a:r>
              <a:rPr lang="en-US" dirty="0" err="1"/>
              <a:t>PaMs</a:t>
            </a:r>
            <a:r>
              <a:rPr lang="en-US" dirty="0"/>
              <a:t> and assess benefits/risks; identifying </a:t>
            </a:r>
            <a:r>
              <a:rPr lang="en-US" dirty="0" err="1"/>
              <a:t>PaMs</a:t>
            </a:r>
            <a:r>
              <a:rPr lang="en-US" dirty="0"/>
              <a:t> is an iterative process, whereby the </a:t>
            </a:r>
            <a:r>
              <a:rPr lang="en-US" dirty="0" err="1"/>
              <a:t>PaMs</a:t>
            </a:r>
            <a:r>
              <a:rPr lang="en-US" dirty="0"/>
              <a:t> proposed to tackle drivers and barriers can be refined, to be more environmentally sustainable and socially equitable, based on outcomes of the benefit risk assessment.  </a:t>
            </a:r>
            <a:r>
              <a:rPr lang="en-US" dirty="0" err="1"/>
              <a:t>BeRT</a:t>
            </a:r>
            <a:r>
              <a:rPr lang="en-US" dirty="0"/>
              <a:t> v2.0, Module 2, can be used to help identify the potential risks and benefits of REDD+ </a:t>
            </a:r>
            <a:r>
              <a:rPr lang="en-US" dirty="0" err="1"/>
              <a:t>PaMs</a:t>
            </a:r>
            <a:r>
              <a:rPr lang="en-US" dirty="0"/>
              <a:t>.</a:t>
            </a:r>
          </a:p>
          <a:p>
            <a:pPr marL="228600" indent="-228600" fontAlgn="auto">
              <a:spcBef>
                <a:spcPts val="0"/>
              </a:spcBef>
              <a:spcAft>
                <a:spcPts val="0"/>
              </a:spcAft>
              <a:buFont typeface="+mj-lt"/>
              <a:buAutoNum type="arabicPeriod"/>
              <a:defRPr/>
            </a:pPr>
            <a:endParaRPr lang="en-US" dirty="0">
              <a:solidFill>
                <a:sysClr val="windowText" lastClr="000000"/>
              </a:solidFill>
            </a:endParaRPr>
          </a:p>
          <a:p>
            <a:pPr marL="228600" indent="-228600" fontAlgn="auto">
              <a:spcBef>
                <a:spcPts val="0"/>
              </a:spcBef>
              <a:spcAft>
                <a:spcPts val="0"/>
              </a:spcAft>
              <a:buFont typeface="+mj-lt"/>
              <a:buAutoNum type="arabicPeriod"/>
              <a:defRPr/>
            </a:pPr>
            <a:r>
              <a:rPr lang="en-US" b="1" dirty="0">
                <a:solidFill>
                  <a:sysClr val="windowText" lastClr="000000"/>
                </a:solidFill>
              </a:rPr>
              <a:t>Plan for managing benefits and risks of </a:t>
            </a:r>
            <a:r>
              <a:rPr lang="en-US" b="1" dirty="0" err="1">
                <a:solidFill>
                  <a:sysClr val="windowText" lastClr="000000"/>
                </a:solidFill>
              </a:rPr>
              <a:t>PaMs</a:t>
            </a:r>
            <a:r>
              <a:rPr lang="en-US" b="1" dirty="0">
                <a:solidFill>
                  <a:sysClr val="windowText" lastClr="000000"/>
                </a:solidFill>
              </a:rPr>
              <a:t> = </a:t>
            </a:r>
            <a:r>
              <a:rPr lang="en-US" dirty="0">
                <a:solidFill>
                  <a:sysClr val="windowText" lastClr="000000"/>
                </a:solidFill>
              </a:rPr>
              <a:t>incorporation of specific procedural measures, with dedicated (financial, human and time) resources, to manage any residual environmental and social risk, as well as enhance any potential benefits.  Such measures should be an integral part of any NS/AP (as well as any subnational plan to </a:t>
            </a:r>
            <a:r>
              <a:rPr lang="en-US" dirty="0" err="1">
                <a:solidFill>
                  <a:sysClr val="windowText" lastClr="000000"/>
                </a:solidFill>
              </a:rPr>
              <a:t>operationalise</a:t>
            </a:r>
            <a:r>
              <a:rPr lang="en-US" dirty="0">
                <a:solidFill>
                  <a:sysClr val="windowText" lastClr="000000"/>
                </a:solidFill>
              </a:rPr>
              <a:t> the strategy), </a:t>
            </a:r>
            <a:r>
              <a:rPr lang="en-US" i="1" dirty="0">
                <a:solidFill>
                  <a:sysClr val="windowText" lastClr="000000"/>
                </a:solidFill>
              </a:rPr>
              <a:t>in addition to </a:t>
            </a:r>
            <a:r>
              <a:rPr lang="en-US" dirty="0">
                <a:solidFill>
                  <a:sysClr val="windowText" lastClr="000000"/>
                </a:solidFill>
              </a:rPr>
              <a:t>the broad enabling environment for addressing and respecting safeguards, which builds upon existing governance arrangements (PLRs, institutional capacities and information systems), as advocated by the country approach (see previous slide).  </a:t>
            </a:r>
          </a:p>
          <a:p>
            <a:pPr marL="228600" indent="-228600" fontAlgn="auto">
              <a:spcBef>
                <a:spcPts val="0"/>
              </a:spcBef>
              <a:spcAft>
                <a:spcPts val="0"/>
              </a:spcAft>
              <a:buFont typeface="+mj-lt"/>
              <a:buAutoNum type="arabicPeriod"/>
              <a:defRPr/>
            </a:pPr>
            <a:endParaRPr lang="en-US" dirty="0">
              <a:solidFill>
                <a:sysClr val="windowText" lastClr="000000"/>
              </a:solidFill>
            </a:endParaRPr>
          </a:p>
          <a:p>
            <a:pPr marL="228600" indent="-228600" fontAlgn="auto">
              <a:spcBef>
                <a:spcPts val="0"/>
              </a:spcBef>
              <a:spcAft>
                <a:spcPts val="0"/>
              </a:spcAft>
              <a:buFont typeface="+mj-lt"/>
              <a:buAutoNum type="arabicPeriod"/>
              <a:defRPr/>
            </a:pPr>
            <a:r>
              <a:rPr lang="fr-CH" b="1" dirty="0">
                <a:solidFill>
                  <a:sysClr val="windowText" lastClr="000000"/>
                </a:solidFill>
              </a:rPr>
              <a:t>National </a:t>
            </a:r>
            <a:r>
              <a:rPr lang="fr-CH" b="1" dirty="0" err="1">
                <a:solidFill>
                  <a:sysClr val="windowText" lastClr="000000"/>
                </a:solidFill>
              </a:rPr>
              <a:t>strategy</a:t>
            </a:r>
            <a:r>
              <a:rPr lang="fr-CH" b="1" dirty="0">
                <a:solidFill>
                  <a:sysClr val="windowText" lastClr="000000"/>
                </a:solidFill>
              </a:rPr>
              <a:t>/action plan (NS/AP) </a:t>
            </a:r>
            <a:r>
              <a:rPr lang="fr-CH" dirty="0">
                <a:solidFill>
                  <a:sysClr val="windowText" lastClr="000000"/>
                </a:solidFill>
              </a:rPr>
              <a:t>= central </a:t>
            </a:r>
            <a:r>
              <a:rPr lang="fr-CH" dirty="0" err="1">
                <a:solidFill>
                  <a:sysClr val="windowText" lastClr="000000"/>
                </a:solidFill>
              </a:rPr>
              <a:t>pillar</a:t>
            </a:r>
            <a:r>
              <a:rPr lang="fr-CH" dirty="0">
                <a:solidFill>
                  <a:sysClr val="windowText" lastClr="000000"/>
                </a:solidFill>
              </a:rPr>
              <a:t> of the </a:t>
            </a:r>
            <a:r>
              <a:rPr lang="fr-CH" dirty="0" err="1">
                <a:solidFill>
                  <a:sysClr val="windowText" lastClr="000000"/>
                </a:solidFill>
              </a:rPr>
              <a:t>Warsaw</a:t>
            </a:r>
            <a:r>
              <a:rPr lang="fr-CH" dirty="0">
                <a:solidFill>
                  <a:sysClr val="windowText" lastClr="000000"/>
                </a:solidFill>
              </a:rPr>
              <a:t> </a:t>
            </a:r>
            <a:r>
              <a:rPr lang="fr-CH" dirty="0" err="1">
                <a:solidFill>
                  <a:sysClr val="windowText" lastClr="000000"/>
                </a:solidFill>
              </a:rPr>
              <a:t>framework</a:t>
            </a:r>
            <a:r>
              <a:rPr lang="fr-CH" dirty="0">
                <a:solidFill>
                  <a:sysClr val="windowText" lastClr="000000"/>
                </a:solidFill>
              </a:rPr>
              <a:t> for REDD+ and </a:t>
            </a:r>
            <a:r>
              <a:rPr lang="fr-CH" dirty="0" err="1">
                <a:solidFill>
                  <a:sysClr val="windowText" lastClr="000000"/>
                </a:solidFill>
              </a:rPr>
              <a:t>formal</a:t>
            </a:r>
            <a:r>
              <a:rPr lang="fr-CH" dirty="0">
                <a:solidFill>
                  <a:sysClr val="windowText" lastClr="000000"/>
                </a:solidFill>
              </a:rPr>
              <a:t> </a:t>
            </a:r>
            <a:r>
              <a:rPr lang="fr-CH" dirty="0" err="1">
                <a:solidFill>
                  <a:sysClr val="windowText" lastClr="000000"/>
                </a:solidFill>
              </a:rPr>
              <a:t>articualtion</a:t>
            </a:r>
            <a:r>
              <a:rPr lang="fr-CH" dirty="0">
                <a:solidFill>
                  <a:sysClr val="windowText" lastClr="000000"/>
                </a:solidFill>
              </a:rPr>
              <a:t> of the national REDD+ programme, as </a:t>
            </a:r>
            <a:r>
              <a:rPr lang="fr-CH" dirty="0" err="1">
                <a:solidFill>
                  <a:sysClr val="windowText" lastClr="000000"/>
                </a:solidFill>
              </a:rPr>
              <a:t>endorsed</a:t>
            </a:r>
            <a:r>
              <a:rPr lang="fr-CH" dirty="0">
                <a:solidFill>
                  <a:sysClr val="windowText" lastClr="000000"/>
                </a:solidFill>
              </a:rPr>
              <a:t> by national </a:t>
            </a:r>
            <a:r>
              <a:rPr lang="fr-CH" dirty="0" err="1">
                <a:solidFill>
                  <a:sysClr val="windowText" lastClr="000000"/>
                </a:solidFill>
              </a:rPr>
              <a:t>government</a:t>
            </a:r>
            <a:r>
              <a:rPr lang="fr-CH" dirty="0">
                <a:solidFill>
                  <a:sysClr val="windowText" lastClr="000000"/>
                </a:solidFill>
              </a:rPr>
              <a:t>.  At the </a:t>
            </a:r>
            <a:r>
              <a:rPr lang="fr-CH" dirty="0" err="1">
                <a:solidFill>
                  <a:sysClr val="windowText" lastClr="000000"/>
                </a:solidFill>
              </a:rPr>
              <a:t>heart</a:t>
            </a:r>
            <a:r>
              <a:rPr lang="fr-CH" dirty="0">
                <a:solidFill>
                  <a:sysClr val="windowText" lastClr="000000"/>
                </a:solidFill>
              </a:rPr>
              <a:t> of the NS/AP </a:t>
            </a:r>
            <a:r>
              <a:rPr lang="fr-CH" dirty="0" err="1">
                <a:solidFill>
                  <a:sysClr val="windowText" lastClr="000000"/>
                </a:solidFill>
              </a:rPr>
              <a:t>is</a:t>
            </a:r>
            <a:r>
              <a:rPr lang="fr-CH" dirty="0">
                <a:solidFill>
                  <a:sysClr val="windowText" lastClr="000000"/>
                </a:solidFill>
              </a:rPr>
              <a:t> a </a:t>
            </a:r>
            <a:r>
              <a:rPr lang="en-GB" dirty="0"/>
              <a:t>description of how emissions will be reduced and/or how forest carbon stocks will be enhanced, conserved and/or sustainably managed</a:t>
            </a:r>
            <a:r>
              <a:rPr lang="en-US" dirty="0"/>
              <a:t>, i.e. the </a:t>
            </a:r>
            <a:r>
              <a:rPr lang="en-US" dirty="0" err="1"/>
              <a:t>PaMs</a:t>
            </a:r>
            <a:r>
              <a:rPr lang="en-US" dirty="0"/>
              <a:t> </a:t>
            </a:r>
            <a:r>
              <a:rPr lang="en-US" dirty="0">
                <a:solidFill>
                  <a:sysClr val="windowText" lastClr="000000"/>
                </a:solidFill>
              </a:rPr>
              <a:t>tackle the underlying causes of drivers of deforestation and forest degradation and barriers to plus activities.  </a:t>
            </a:r>
            <a:endParaRPr lang="fr-CH" dirty="0"/>
          </a:p>
          <a:p>
            <a:pPr marL="228600" indent="-228600" fontAlgn="auto">
              <a:spcBef>
                <a:spcPts val="0"/>
              </a:spcBef>
              <a:spcAft>
                <a:spcPts val="0"/>
              </a:spcAft>
              <a:buFont typeface="+mj-lt"/>
              <a:buAutoNum type="arabicPeriod"/>
              <a:defRPr/>
            </a:pPr>
            <a:endParaRPr lang="fr-CH" dirty="0">
              <a:solidFill>
                <a:sysClr val="windowText" lastClr="000000"/>
              </a:solidFill>
            </a:endParaRPr>
          </a:p>
          <a:p>
            <a:pPr marL="0" indent="0" fontAlgn="auto">
              <a:spcBef>
                <a:spcPts val="0"/>
              </a:spcBef>
              <a:spcAft>
                <a:spcPts val="0"/>
              </a:spcAft>
              <a:buFont typeface="+mj-lt"/>
              <a:buNone/>
              <a:defRPr/>
            </a:pPr>
            <a:endParaRPr lang="fr-CH"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a:p>
            <a:pPr marL="0" indent="0" fontAlgn="auto">
              <a:spcBef>
                <a:spcPts val="0"/>
              </a:spcBef>
              <a:spcAft>
                <a:spcPts val="0"/>
              </a:spcAft>
              <a:buFont typeface="+mj-lt"/>
              <a:buNone/>
              <a:defRPr/>
            </a:pPr>
            <a:endParaRPr lang="fr-CH" dirty="0"/>
          </a:p>
          <a:p>
            <a:pPr fontAlgn="auto">
              <a:spcBef>
                <a:spcPts val="0"/>
              </a:spcBef>
              <a:spcAft>
                <a:spcPts val="0"/>
              </a:spcAft>
              <a:defRPr/>
            </a:pPr>
            <a:endParaRPr lang="fr-CH" dirty="0"/>
          </a:p>
        </p:txBody>
      </p:sp>
    </p:spTree>
    <p:extLst>
      <p:ext uri="{BB962C8B-B14F-4D97-AF65-F5344CB8AC3E}">
        <p14:creationId xmlns:p14="http://schemas.microsoft.com/office/powerpoint/2010/main" val="3749554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3400" y="1654175"/>
            <a:ext cx="11296650" cy="5067300"/>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667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36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71500" y="1542505"/>
            <a:ext cx="11144250" cy="517896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mty Slide 1">
    <p:spTree>
      <p:nvGrpSpPr>
        <p:cNvPr id="1" name=""/>
        <p:cNvGrpSpPr/>
        <p:nvPr/>
      </p:nvGrpSpPr>
      <p:grpSpPr>
        <a:xfrm>
          <a:off x="0" y="0"/>
          <a:ext cx="0" cy="0"/>
          <a:chOff x="0" y="0"/>
          <a:chExt cx="0" cy="0"/>
        </a:xfrm>
      </p:grpSpPr>
      <p:grpSp>
        <p:nvGrpSpPr>
          <p:cNvPr id="4" name="Group 9"/>
          <p:cNvGrpSpPr/>
          <p:nvPr userDrawn="1"/>
        </p:nvGrpSpPr>
        <p:grpSpPr>
          <a:xfrm>
            <a:off x="8016213" y="5996602"/>
            <a:ext cx="4416491" cy="504742"/>
            <a:chOff x="2051720" y="2283718"/>
            <a:chExt cx="5040560" cy="576064"/>
          </a:xfrm>
        </p:grpSpPr>
        <p:pic>
          <p:nvPicPr>
            <p:cNvPr id="11" name="Picture 3" descr="C:\Users\MDP14-1\Desktop\CCP\REDD+ academy learning journal\links\unredd-white.png"/>
            <p:cNvPicPr>
              <a:picLocks noChangeAspect="1" noChangeArrowheads="1"/>
            </p:cNvPicPr>
            <p:nvPr/>
          </p:nvPicPr>
          <p:blipFill>
            <a:blip r:embed="rId2" cstate="print"/>
            <a:srcRect/>
            <a:stretch>
              <a:fillRect/>
            </a:stretch>
          </p:blipFill>
          <p:spPr bwMode="auto">
            <a:xfrm>
              <a:off x="2051720" y="2283718"/>
              <a:ext cx="2049218" cy="535813"/>
            </a:xfrm>
            <a:prstGeom prst="rect">
              <a:avLst/>
            </a:prstGeom>
            <a:noFill/>
          </p:spPr>
        </p:pic>
        <p:sp>
          <p:nvSpPr>
            <p:cNvPr id="12" name="TextBox 11"/>
            <p:cNvSpPr txBox="1"/>
            <p:nvPr/>
          </p:nvSpPr>
          <p:spPr>
            <a:xfrm>
              <a:off x="4211960" y="2355727"/>
              <a:ext cx="2880320" cy="386393"/>
            </a:xfrm>
            <a:prstGeom prst="rect">
              <a:avLst/>
            </a:prstGeom>
            <a:noFill/>
          </p:spPr>
          <p:txBody>
            <a:bodyPr wrap="square" rtlCol="0">
              <a:spAutoFit/>
            </a:bodyPr>
            <a:lstStyle/>
            <a:p>
              <a:r>
                <a:rPr lang="de-CH" sz="1600" b="1" dirty="0">
                  <a:solidFill>
                    <a:schemeClr val="bg1"/>
                  </a:solidFill>
                  <a:latin typeface="Arial" pitchFamily="34" charset="0"/>
                  <a:cs typeface="Arial" pitchFamily="34" charset="0"/>
                </a:rPr>
                <a:t>REDD+ </a:t>
              </a:r>
              <a:r>
                <a:rPr lang="de-CH" sz="1600" dirty="0">
                  <a:solidFill>
                    <a:schemeClr val="bg1"/>
                  </a:solidFill>
                  <a:latin typeface="Arial" pitchFamily="34" charset="0"/>
                  <a:cs typeface="Arial" pitchFamily="34" charset="0"/>
                </a:rPr>
                <a:t>ACADEMY</a:t>
              </a:r>
              <a:endParaRPr lang="fr-CH" sz="1600" dirty="0">
                <a:solidFill>
                  <a:schemeClr val="bg1"/>
                </a:solidFill>
                <a:latin typeface="Arial" pitchFamily="34" charset="0"/>
                <a:cs typeface="Arial" pitchFamily="34" charset="0"/>
              </a:endParaRPr>
            </a:p>
          </p:txBody>
        </p:sp>
        <p:cxnSp>
          <p:nvCxnSpPr>
            <p:cNvPr id="13" name="Straight Connector 12"/>
            <p:cNvCxnSpPr/>
            <p:nvPr/>
          </p:nvCxnSpPr>
          <p:spPr>
            <a:xfrm>
              <a:off x="4211960" y="2283718"/>
              <a:ext cx="0" cy="5760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4388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mpty slide2">
    <p:spTree>
      <p:nvGrpSpPr>
        <p:cNvPr id="1" name=""/>
        <p:cNvGrpSpPr/>
        <p:nvPr/>
      </p:nvGrpSpPr>
      <p:grpSpPr>
        <a:xfrm>
          <a:off x="0" y="0"/>
          <a:ext cx="0" cy="0"/>
          <a:chOff x="0" y="0"/>
          <a:chExt cx="0" cy="0"/>
        </a:xfrm>
      </p:grpSpPr>
      <p:grpSp>
        <p:nvGrpSpPr>
          <p:cNvPr id="27" name="Group 9"/>
          <p:cNvGrpSpPr/>
          <p:nvPr userDrawn="1"/>
        </p:nvGrpSpPr>
        <p:grpSpPr>
          <a:xfrm>
            <a:off x="8016213" y="5996602"/>
            <a:ext cx="4416491" cy="504742"/>
            <a:chOff x="2051720" y="2283718"/>
            <a:chExt cx="5040560" cy="576064"/>
          </a:xfrm>
        </p:grpSpPr>
        <p:pic>
          <p:nvPicPr>
            <p:cNvPr id="28" name="Picture 3" descr="C:\Users\MDP14-1\Desktop\CCP\REDD+ academy learning journal\links\unredd-white.png"/>
            <p:cNvPicPr>
              <a:picLocks noChangeAspect="1" noChangeArrowheads="1"/>
            </p:cNvPicPr>
            <p:nvPr/>
          </p:nvPicPr>
          <p:blipFill>
            <a:blip r:embed="rId2" cstate="print"/>
            <a:srcRect/>
            <a:stretch>
              <a:fillRect/>
            </a:stretch>
          </p:blipFill>
          <p:spPr bwMode="auto">
            <a:xfrm>
              <a:off x="2051720" y="2283718"/>
              <a:ext cx="2049218" cy="535813"/>
            </a:xfrm>
            <a:prstGeom prst="rect">
              <a:avLst/>
            </a:prstGeom>
            <a:noFill/>
          </p:spPr>
        </p:pic>
        <p:sp>
          <p:nvSpPr>
            <p:cNvPr id="29" name="TextBox 28"/>
            <p:cNvSpPr txBox="1"/>
            <p:nvPr/>
          </p:nvSpPr>
          <p:spPr>
            <a:xfrm>
              <a:off x="4211960" y="2355727"/>
              <a:ext cx="2880320" cy="386393"/>
            </a:xfrm>
            <a:prstGeom prst="rect">
              <a:avLst/>
            </a:prstGeom>
            <a:noFill/>
          </p:spPr>
          <p:txBody>
            <a:bodyPr wrap="square" rtlCol="0">
              <a:spAutoFit/>
            </a:bodyPr>
            <a:lstStyle/>
            <a:p>
              <a:r>
                <a:rPr lang="de-CH" sz="1600" b="1" dirty="0">
                  <a:solidFill>
                    <a:schemeClr val="bg1"/>
                  </a:solidFill>
                  <a:latin typeface="Arial" pitchFamily="34" charset="0"/>
                  <a:cs typeface="Arial" pitchFamily="34" charset="0"/>
                </a:rPr>
                <a:t>REDD+ </a:t>
              </a:r>
              <a:r>
                <a:rPr lang="de-CH" sz="1600" dirty="0">
                  <a:solidFill>
                    <a:schemeClr val="bg1"/>
                  </a:solidFill>
                  <a:latin typeface="Arial" pitchFamily="34" charset="0"/>
                  <a:cs typeface="Arial" pitchFamily="34" charset="0"/>
                </a:rPr>
                <a:t>ACADEMY</a:t>
              </a:r>
              <a:endParaRPr lang="fr-CH" sz="1600" dirty="0">
                <a:solidFill>
                  <a:schemeClr val="bg1"/>
                </a:solidFill>
                <a:latin typeface="Arial" pitchFamily="34" charset="0"/>
                <a:cs typeface="Arial" pitchFamily="34" charset="0"/>
              </a:endParaRPr>
            </a:p>
          </p:txBody>
        </p:sp>
        <p:cxnSp>
          <p:nvCxnSpPr>
            <p:cNvPr id="30" name="Straight Connector 29"/>
            <p:cNvCxnSpPr/>
            <p:nvPr/>
          </p:nvCxnSpPr>
          <p:spPr>
            <a:xfrm>
              <a:off x="4211960" y="2283718"/>
              <a:ext cx="0" cy="5760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23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71583"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58330" cy="507032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727"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2" r:id="rId20"/>
    <p:sldLayoutId id="2147483663" r:id="rId21"/>
    <p:sldLayoutId id="2147483728" r:id="rId22"/>
    <p:sldLayoutId id="2147483731"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www.un-redd.org/REDDAcademy" TargetMode="External"/><Relationship Id="rId2" Type="http://schemas.openxmlformats.org/officeDocument/2006/relationships/hyperlink" Target="http://www.unep.org/Training/docs/Forest_in_a_Changing_Climate.pdf"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24689" y="3705160"/>
            <a:ext cx="11942618" cy="1444484"/>
          </a:xfrm>
        </p:spPr>
        <p:txBody>
          <a:bodyPr>
            <a:normAutofit/>
          </a:bodyPr>
          <a:lstStyle/>
          <a:p>
            <a:r>
              <a:rPr lang="de-DE" sz="4800" dirty="0"/>
              <a:t>Module 2: REDD+ in Climate Change Context</a:t>
            </a:r>
            <a:endParaRPr lang="en-US" sz="4800" dirty="0"/>
          </a:p>
        </p:txBody>
      </p:sp>
    </p:spTree>
    <p:extLst>
      <p:ext uri="{BB962C8B-B14F-4D97-AF65-F5344CB8AC3E}">
        <p14:creationId xmlns:p14="http://schemas.microsoft.com/office/powerpoint/2010/main" val="231261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US" altLang="en-US" dirty="0">
                <a:latin typeface="Calibri" pitchFamily="34" charset="0"/>
                <a:cs typeface="Arial" pitchFamily="34" charset="0"/>
                <a:sym typeface="Calibri" pitchFamily="34" charset="0"/>
              </a:rPr>
              <a:t>UNFCCC Safeguards Requirements</a:t>
            </a:r>
            <a:endParaRPr lang="en-US" dirty="0"/>
          </a:p>
        </p:txBody>
      </p:sp>
      <p:grpSp>
        <p:nvGrpSpPr>
          <p:cNvPr id="5" name="Shape 125"/>
          <p:cNvGrpSpPr>
            <a:grpSpLocks/>
          </p:cNvGrpSpPr>
          <p:nvPr/>
        </p:nvGrpSpPr>
        <p:grpSpPr bwMode="auto">
          <a:xfrm>
            <a:off x="126725" y="1346701"/>
            <a:ext cx="11880000" cy="5606549"/>
            <a:chOff x="29195" y="-535587"/>
            <a:chExt cx="9009217" cy="3711400"/>
          </a:xfrm>
        </p:grpSpPr>
        <p:sp>
          <p:nvSpPr>
            <p:cNvPr id="6" name="Shape 126"/>
            <p:cNvSpPr/>
            <p:nvPr/>
          </p:nvSpPr>
          <p:spPr>
            <a:xfrm>
              <a:off x="29195" y="173993"/>
              <a:ext cx="2689271" cy="1722356"/>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121900" tIns="121900" rIns="121900" bIns="121900" anchor="ctr"/>
            <a:lstStyle/>
            <a:p>
              <a:pPr>
                <a:defRPr/>
              </a:pPr>
              <a:endParaRPr sz="1467" kern="0">
                <a:solidFill>
                  <a:srgbClr val="000000"/>
                </a:solidFill>
                <a:cs typeface="Arial"/>
                <a:sym typeface="Arial"/>
                <a:rtl val="0"/>
              </a:endParaRPr>
            </a:p>
          </p:txBody>
        </p:sp>
        <p:sp>
          <p:nvSpPr>
            <p:cNvPr id="7" name="Shape 127"/>
            <p:cNvSpPr txBox="1"/>
            <p:nvPr/>
          </p:nvSpPr>
          <p:spPr>
            <a:xfrm>
              <a:off x="68883" y="213678"/>
              <a:ext cx="2609895" cy="1274703"/>
            </a:xfrm>
            <a:prstGeom prst="rect">
              <a:avLst/>
            </a:prstGeom>
            <a:noFill/>
            <a:ln>
              <a:noFill/>
            </a:ln>
          </p:spPr>
          <p:txBody>
            <a:bodyPr lIns="165100" tIns="165100" rIns="165100" bIns="165100"/>
            <a:lstStyle/>
            <a:p>
              <a:pPr marL="171442" lvl="1" indent="-171442">
                <a:lnSpc>
                  <a:spcPct val="90000"/>
                </a:lnSpc>
                <a:spcAft>
                  <a:spcPts val="240"/>
                </a:spcAft>
                <a:buClr>
                  <a:srgbClr val="000000"/>
                </a:buClr>
                <a:buSzPct val="100000"/>
                <a:buFont typeface="Calibri"/>
                <a:buChar char="•"/>
                <a:defRPr/>
              </a:pPr>
              <a:r>
                <a:rPr lang="en-US" sz="2000" kern="0" dirty="0">
                  <a:solidFill>
                    <a:srgbClr val="000000"/>
                  </a:solidFill>
                  <a:latin typeface="Calibri"/>
                  <a:ea typeface="Calibri"/>
                  <a:cs typeface="Calibri"/>
                  <a:sym typeface="Calibri"/>
                  <a:rtl val="0"/>
                </a:rPr>
                <a:t>Countries should </a:t>
              </a:r>
              <a:r>
                <a:rPr lang="en-US" sz="2000" b="1" i="1" kern="0" dirty="0">
                  <a:solidFill>
                    <a:srgbClr val="000000"/>
                  </a:solidFill>
                  <a:latin typeface="Calibri"/>
                  <a:ea typeface="Calibri"/>
                  <a:cs typeface="Calibri"/>
                  <a:sym typeface="Calibri"/>
                  <a:rtl val="0"/>
                </a:rPr>
                <a:t>address</a:t>
              </a:r>
              <a:r>
                <a:rPr lang="en-US" sz="2000" kern="0" dirty="0">
                  <a:solidFill>
                    <a:srgbClr val="000000"/>
                  </a:solidFill>
                  <a:latin typeface="Calibri"/>
                  <a:ea typeface="Calibri"/>
                  <a:cs typeface="Calibri"/>
                  <a:sym typeface="Calibri"/>
                  <a:rtl val="0"/>
                </a:rPr>
                <a:t> and </a:t>
              </a:r>
              <a:r>
                <a:rPr lang="en-US" sz="2000" b="1" i="1" kern="0" dirty="0">
                  <a:solidFill>
                    <a:srgbClr val="000000"/>
                  </a:solidFill>
                  <a:latin typeface="Calibri"/>
                  <a:ea typeface="Calibri"/>
                  <a:cs typeface="Calibri"/>
                  <a:sym typeface="Calibri"/>
                  <a:rtl val="0"/>
                </a:rPr>
                <a:t>respect </a:t>
              </a:r>
              <a:r>
                <a:rPr lang="en-US" sz="2000" kern="0" dirty="0">
                  <a:solidFill>
                    <a:srgbClr val="000000"/>
                  </a:solidFill>
                  <a:latin typeface="Calibri"/>
                  <a:ea typeface="Calibri"/>
                  <a:cs typeface="Calibri"/>
                  <a:sym typeface="Calibri"/>
                  <a:rtl val="0"/>
                </a:rPr>
                <a:t>the </a:t>
              </a:r>
              <a:r>
                <a:rPr lang="en-US" sz="2000" b="1" kern="0" dirty="0">
                  <a:solidFill>
                    <a:srgbClr val="FF0000"/>
                  </a:solidFill>
                  <a:latin typeface="Calibri"/>
                  <a:ea typeface="Calibri"/>
                  <a:cs typeface="Calibri"/>
                  <a:sym typeface="Calibri"/>
                  <a:rtl val="0"/>
                </a:rPr>
                <a:t>Cancun Safeguards </a:t>
              </a:r>
              <a:r>
                <a:rPr lang="en-US" sz="2000" kern="0" dirty="0">
                  <a:solidFill>
                    <a:srgbClr val="000000"/>
                  </a:solidFill>
                  <a:latin typeface="Calibri"/>
                  <a:ea typeface="Calibri"/>
                  <a:cs typeface="Calibri"/>
                  <a:sym typeface="Calibri"/>
                  <a:rtl val="0"/>
                </a:rPr>
                <a:t>throughout REDD+ implementation </a:t>
              </a:r>
            </a:p>
          </p:txBody>
        </p:sp>
        <p:sp>
          <p:nvSpPr>
            <p:cNvPr id="8" name="Shape 128"/>
            <p:cNvSpPr/>
            <p:nvPr/>
          </p:nvSpPr>
          <p:spPr>
            <a:xfrm>
              <a:off x="1453206" y="-202228"/>
              <a:ext cx="3140129" cy="3139927"/>
            </a:xfrm>
            <a:custGeom>
              <a:avLst/>
              <a:gdLst/>
              <a:ahLst/>
              <a:cxnLst/>
              <a:rect l="0" t="0" r="0" b="0"/>
              <a:pathLst>
                <a:path w="120000" h="120000" extrusionOk="0">
                  <a:moveTo>
                    <a:pt x="5512" y="78555"/>
                  </a:moveTo>
                  <a:lnTo>
                    <a:pt x="8977" y="77375"/>
                  </a:lnTo>
                  <a:lnTo>
                    <a:pt x="8977" y="77375"/>
                  </a:lnTo>
                  <a:cubicBezTo>
                    <a:pt x="14880" y="94710"/>
                    <a:pt x="29181" y="107862"/>
                    <a:pt x="46948" y="112296"/>
                  </a:cubicBezTo>
                  <a:cubicBezTo>
                    <a:pt x="64716" y="116730"/>
                    <a:pt x="83520" y="111840"/>
                    <a:pt x="96876" y="99311"/>
                  </a:cubicBezTo>
                  <a:lnTo>
                    <a:pt x="95026" y="97738"/>
                  </a:lnTo>
                  <a:lnTo>
                    <a:pt x="102454" y="96103"/>
                  </a:lnTo>
                  <a:lnTo>
                    <a:pt x="101531" y="103270"/>
                  </a:lnTo>
                  <a:lnTo>
                    <a:pt x="99680" y="101696"/>
                  </a:lnTo>
                  <a:cubicBezTo>
                    <a:pt x="85461" y="115229"/>
                    <a:pt x="65325" y="120581"/>
                    <a:pt x="46263" y="115897"/>
                  </a:cubicBezTo>
                  <a:cubicBezTo>
                    <a:pt x="27201" y="111212"/>
                    <a:pt x="11840" y="97136"/>
                    <a:pt x="5512" y="78555"/>
                  </a:cubicBezTo>
                  <a:close/>
                </a:path>
              </a:pathLst>
            </a:custGeom>
            <a:gradFill>
              <a:gsLst>
                <a:gs pos="0">
                  <a:srgbClr val="8B9CAF"/>
                </a:gs>
                <a:gs pos="80000">
                  <a:srgbClr val="B7CDE5"/>
                </a:gs>
                <a:gs pos="100000">
                  <a:srgbClr val="B7CEE8"/>
                </a:gs>
              </a:gsLst>
              <a:lin ang="16200000" scaled="0"/>
            </a:gradFill>
            <a:ln>
              <a:noFill/>
            </a:ln>
          </p:spPr>
          <p:txBody>
            <a:bodyPr lIns="121900" tIns="121900" rIns="121900" bIns="121900" anchor="ctr"/>
            <a:lstStyle/>
            <a:p>
              <a:pPr>
                <a:defRPr/>
              </a:pPr>
              <a:endParaRPr sz="1467" kern="0">
                <a:solidFill>
                  <a:srgbClr val="000000"/>
                </a:solidFill>
                <a:cs typeface="Arial"/>
                <a:sym typeface="Arial"/>
                <a:rtl val="0"/>
              </a:endParaRPr>
            </a:p>
          </p:txBody>
        </p:sp>
        <p:sp>
          <p:nvSpPr>
            <p:cNvPr id="9" name="Shape 129"/>
            <p:cNvSpPr/>
            <p:nvPr/>
          </p:nvSpPr>
          <p:spPr>
            <a:xfrm>
              <a:off x="1315092" y="1464569"/>
              <a:ext cx="641361" cy="376220"/>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121900" tIns="121900" rIns="121900" bIns="121900" anchor="ctr"/>
            <a:lstStyle/>
            <a:p>
              <a:pPr>
                <a:defRPr/>
              </a:pPr>
              <a:endParaRPr sz="1467" kern="0">
                <a:solidFill>
                  <a:srgbClr val="000000"/>
                </a:solidFill>
                <a:cs typeface="Arial"/>
                <a:sym typeface="Arial"/>
                <a:rtl val="0"/>
              </a:endParaRPr>
            </a:p>
          </p:txBody>
        </p:sp>
        <p:sp>
          <p:nvSpPr>
            <p:cNvPr id="10" name="Shape 130"/>
            <p:cNvSpPr txBox="1"/>
            <p:nvPr/>
          </p:nvSpPr>
          <p:spPr>
            <a:xfrm>
              <a:off x="1326204" y="1475681"/>
              <a:ext cx="619136" cy="353995"/>
            </a:xfrm>
            <a:prstGeom prst="rect">
              <a:avLst/>
            </a:prstGeom>
            <a:noFill/>
            <a:ln>
              <a:noFill/>
            </a:ln>
          </p:spPr>
          <p:txBody>
            <a:bodyPr lIns="60933" tIns="40633" rIns="60933" bIns="40633" anchor="ctr"/>
            <a:lstStyle/>
            <a:p>
              <a:pPr algn="ctr">
                <a:lnSpc>
                  <a:spcPct val="90000"/>
                </a:lnSpc>
                <a:spcAft>
                  <a:spcPts val="840"/>
                </a:spcAft>
                <a:buSzPct val="25000"/>
                <a:defRPr/>
              </a:pPr>
              <a:r>
                <a:rPr lang="en-US" sz="2400" b="1" kern="0" dirty="0">
                  <a:solidFill>
                    <a:srgbClr val="FFFFFF"/>
                  </a:solidFill>
                  <a:latin typeface="Calibri"/>
                  <a:ea typeface="Calibri"/>
                  <a:cs typeface="Calibri"/>
                  <a:sym typeface="Calibri"/>
                  <a:rtl val="0"/>
                </a:rPr>
                <a:t>1</a:t>
              </a:r>
            </a:p>
          </p:txBody>
        </p:sp>
        <p:sp>
          <p:nvSpPr>
            <p:cNvPr id="11" name="Shape 131"/>
            <p:cNvSpPr/>
            <p:nvPr/>
          </p:nvSpPr>
          <p:spPr>
            <a:xfrm>
              <a:off x="3135985" y="-624"/>
              <a:ext cx="2840087" cy="236526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121900" tIns="121900" rIns="121900" bIns="121900" anchor="ctr"/>
            <a:lstStyle/>
            <a:p>
              <a:pPr>
                <a:defRPr/>
              </a:pPr>
              <a:endParaRPr sz="1467" kern="0">
                <a:solidFill>
                  <a:srgbClr val="000000"/>
                </a:solidFill>
                <a:cs typeface="Arial"/>
                <a:sym typeface="Arial"/>
                <a:rtl val="0"/>
              </a:endParaRPr>
            </a:p>
          </p:txBody>
        </p:sp>
        <p:sp>
          <p:nvSpPr>
            <p:cNvPr id="12" name="Shape 132"/>
            <p:cNvSpPr txBox="1"/>
            <p:nvPr/>
          </p:nvSpPr>
          <p:spPr>
            <a:xfrm>
              <a:off x="3191549" y="561324"/>
              <a:ext cx="2730547" cy="1749343"/>
            </a:xfrm>
            <a:prstGeom prst="rect">
              <a:avLst/>
            </a:prstGeom>
            <a:noFill/>
            <a:ln>
              <a:noFill/>
            </a:ln>
          </p:spPr>
          <p:txBody>
            <a:bodyPr lIns="165100" tIns="165100" rIns="165100" bIns="165100"/>
            <a:lstStyle/>
            <a:p>
              <a:pPr marL="171442" lvl="1" indent="-171442">
                <a:lnSpc>
                  <a:spcPct val="90000"/>
                </a:lnSpc>
                <a:spcAft>
                  <a:spcPts val="240"/>
                </a:spcAft>
                <a:buClr>
                  <a:srgbClr val="FF0000"/>
                </a:buClr>
                <a:buSzPct val="100000"/>
                <a:buFont typeface="Calibri"/>
                <a:buChar char="•"/>
                <a:defRPr/>
              </a:pPr>
              <a:r>
                <a:rPr lang="en-US" sz="2000" b="1" kern="0" dirty="0">
                  <a:solidFill>
                    <a:srgbClr val="FF0000"/>
                  </a:solidFill>
                  <a:latin typeface="Calibri"/>
                  <a:ea typeface="Calibri"/>
                  <a:cs typeface="Calibri"/>
                  <a:sym typeface="Calibri"/>
                  <a:rtl val="0"/>
                </a:rPr>
                <a:t>Safeguard information system (SIS)</a:t>
              </a:r>
              <a:r>
                <a:rPr lang="en-US" sz="2000" kern="0" dirty="0">
                  <a:solidFill>
                    <a:srgbClr val="000000"/>
                  </a:solidFill>
                  <a:latin typeface="Calibri"/>
                  <a:ea typeface="Calibri"/>
                  <a:cs typeface="Calibri"/>
                  <a:sym typeface="Calibri"/>
                  <a:rtl val="0"/>
                </a:rPr>
                <a:t> to provide information on  how the country is </a:t>
              </a:r>
              <a:r>
                <a:rPr lang="en-US" sz="2000" b="1" i="1" kern="0" dirty="0">
                  <a:solidFill>
                    <a:srgbClr val="000000"/>
                  </a:solidFill>
                  <a:latin typeface="Calibri"/>
                  <a:ea typeface="Calibri"/>
                  <a:cs typeface="Calibri"/>
                  <a:sym typeface="Calibri"/>
                  <a:rtl val="0"/>
                </a:rPr>
                <a:t>addressing </a:t>
              </a:r>
              <a:r>
                <a:rPr lang="en-US" sz="2000" kern="0" dirty="0">
                  <a:solidFill>
                    <a:srgbClr val="000000"/>
                  </a:solidFill>
                  <a:latin typeface="Calibri"/>
                  <a:ea typeface="Calibri"/>
                  <a:cs typeface="Calibri"/>
                  <a:sym typeface="Calibri"/>
                  <a:rtl val="0"/>
                </a:rPr>
                <a:t>and </a:t>
              </a:r>
              <a:r>
                <a:rPr lang="en-US" sz="2000" b="1" i="1" kern="0" dirty="0">
                  <a:solidFill>
                    <a:srgbClr val="000000"/>
                  </a:solidFill>
                  <a:latin typeface="Calibri"/>
                  <a:ea typeface="Calibri"/>
                  <a:cs typeface="Calibri"/>
                  <a:sym typeface="Calibri"/>
                  <a:rtl val="0"/>
                </a:rPr>
                <a:t>respecting </a:t>
              </a:r>
              <a:r>
                <a:rPr lang="en-US" sz="2000" kern="0" dirty="0">
                  <a:solidFill>
                    <a:srgbClr val="000000"/>
                  </a:solidFill>
                  <a:latin typeface="Calibri"/>
                  <a:ea typeface="Calibri"/>
                  <a:cs typeface="Calibri"/>
                  <a:sym typeface="Calibri"/>
                  <a:rtl val="0"/>
                </a:rPr>
                <a:t>the Cancun safeguards</a:t>
              </a:r>
            </a:p>
          </p:txBody>
        </p:sp>
        <p:sp>
          <p:nvSpPr>
            <p:cNvPr id="13" name="Shape 133"/>
            <p:cNvSpPr/>
            <p:nvPr/>
          </p:nvSpPr>
          <p:spPr>
            <a:xfrm>
              <a:off x="4236142" y="-535587"/>
              <a:ext cx="4424438" cy="3711400"/>
            </a:xfrm>
            <a:custGeom>
              <a:avLst/>
              <a:gdLst/>
              <a:ahLst/>
              <a:cxnLst/>
              <a:rect l="0" t="0" r="0" b="0"/>
              <a:pathLst>
                <a:path w="120000" h="120000" extrusionOk="0">
                  <a:moveTo>
                    <a:pt x="10798" y="28962"/>
                  </a:moveTo>
                  <a:lnTo>
                    <a:pt x="10798" y="28962"/>
                  </a:lnTo>
                  <a:cubicBezTo>
                    <a:pt x="20612" y="13581"/>
                    <a:pt x="37130" y="3685"/>
                    <a:pt x="55392" y="2245"/>
                  </a:cubicBezTo>
                  <a:cubicBezTo>
                    <a:pt x="73655" y="805"/>
                    <a:pt x="91535" y="7988"/>
                    <a:pt x="103665" y="21638"/>
                  </a:cubicBezTo>
                  <a:lnTo>
                    <a:pt x="105107" y="20593"/>
                  </a:lnTo>
                  <a:lnTo>
                    <a:pt x="105966" y="26688"/>
                  </a:lnTo>
                  <a:lnTo>
                    <a:pt x="99929" y="24346"/>
                  </a:lnTo>
                  <a:lnTo>
                    <a:pt x="101369" y="23302"/>
                  </a:lnTo>
                  <a:lnTo>
                    <a:pt x="101369" y="23302"/>
                  </a:lnTo>
                  <a:cubicBezTo>
                    <a:pt x="89746" y="10587"/>
                    <a:pt x="72764" y="3945"/>
                    <a:pt x="55453" y="5343"/>
                  </a:cubicBezTo>
                  <a:cubicBezTo>
                    <a:pt x="38142" y="6740"/>
                    <a:pt x="22484" y="16017"/>
                    <a:pt x="13117" y="30425"/>
                  </a:cubicBezTo>
                  <a:close/>
                </a:path>
              </a:pathLst>
            </a:custGeom>
            <a:gradFill>
              <a:gsLst>
                <a:gs pos="0">
                  <a:srgbClr val="8B9CAF"/>
                </a:gs>
                <a:gs pos="80000">
                  <a:srgbClr val="B7CDE5"/>
                </a:gs>
                <a:gs pos="100000">
                  <a:srgbClr val="B7CEE8"/>
                </a:gs>
              </a:gsLst>
              <a:lin ang="16200000" scaled="0"/>
            </a:gradFill>
            <a:ln>
              <a:noFill/>
            </a:ln>
          </p:spPr>
          <p:txBody>
            <a:bodyPr lIns="121900" tIns="121900" rIns="121900" bIns="121900" anchor="ctr"/>
            <a:lstStyle/>
            <a:p>
              <a:pPr>
                <a:defRPr/>
              </a:pPr>
              <a:endParaRPr sz="1467" kern="0">
                <a:solidFill>
                  <a:srgbClr val="000000"/>
                </a:solidFill>
                <a:cs typeface="Arial"/>
                <a:sym typeface="Arial"/>
                <a:rtl val="0"/>
              </a:endParaRPr>
            </a:p>
          </p:txBody>
        </p:sp>
        <p:sp>
          <p:nvSpPr>
            <p:cNvPr id="14" name="Shape 134"/>
            <p:cNvSpPr/>
            <p:nvPr/>
          </p:nvSpPr>
          <p:spPr>
            <a:xfrm>
              <a:off x="4199629" y="161293"/>
              <a:ext cx="606435" cy="376219"/>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121900" tIns="121900" rIns="121900" bIns="121900" anchor="ctr"/>
            <a:lstStyle/>
            <a:p>
              <a:pPr>
                <a:defRPr/>
              </a:pPr>
              <a:endParaRPr sz="1467" kern="0">
                <a:solidFill>
                  <a:srgbClr val="000000"/>
                </a:solidFill>
                <a:cs typeface="Arial"/>
                <a:sym typeface="Arial"/>
                <a:rtl val="0"/>
              </a:endParaRPr>
            </a:p>
          </p:txBody>
        </p:sp>
        <p:sp>
          <p:nvSpPr>
            <p:cNvPr id="15" name="Shape 135"/>
            <p:cNvSpPr txBox="1"/>
            <p:nvPr/>
          </p:nvSpPr>
          <p:spPr>
            <a:xfrm>
              <a:off x="4209154" y="172405"/>
              <a:ext cx="585798" cy="353996"/>
            </a:xfrm>
            <a:prstGeom prst="rect">
              <a:avLst/>
            </a:prstGeom>
            <a:noFill/>
            <a:ln>
              <a:noFill/>
            </a:ln>
          </p:spPr>
          <p:txBody>
            <a:bodyPr lIns="60933" tIns="40633" rIns="60933" bIns="40633" anchor="ctr"/>
            <a:lstStyle/>
            <a:p>
              <a:pPr algn="ctr">
                <a:lnSpc>
                  <a:spcPct val="90000"/>
                </a:lnSpc>
                <a:spcAft>
                  <a:spcPts val="840"/>
                </a:spcAft>
                <a:buSzPct val="25000"/>
                <a:defRPr/>
              </a:pPr>
              <a:r>
                <a:rPr lang="en-US" sz="2400" b="1" kern="0">
                  <a:solidFill>
                    <a:srgbClr val="FFFFFF"/>
                  </a:solidFill>
                  <a:latin typeface="Calibri"/>
                  <a:ea typeface="Calibri"/>
                  <a:cs typeface="Calibri"/>
                  <a:sym typeface="Calibri"/>
                  <a:rtl val="0"/>
                </a:rPr>
                <a:t>2</a:t>
              </a:r>
            </a:p>
          </p:txBody>
        </p:sp>
        <p:sp>
          <p:nvSpPr>
            <p:cNvPr id="16" name="Shape 136"/>
            <p:cNvSpPr/>
            <p:nvPr/>
          </p:nvSpPr>
          <p:spPr>
            <a:xfrm>
              <a:off x="6461856" y="261300"/>
              <a:ext cx="2576556" cy="1882686"/>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121900" tIns="121900" rIns="121900" bIns="121900" anchor="ctr"/>
            <a:lstStyle/>
            <a:p>
              <a:pPr>
                <a:defRPr/>
              </a:pPr>
              <a:endParaRPr sz="1467" kern="0">
                <a:solidFill>
                  <a:srgbClr val="000000"/>
                </a:solidFill>
                <a:cs typeface="Arial"/>
                <a:sym typeface="Arial"/>
                <a:rtl val="0"/>
              </a:endParaRPr>
            </a:p>
          </p:txBody>
        </p:sp>
        <p:sp>
          <p:nvSpPr>
            <p:cNvPr id="17" name="Shape 137"/>
            <p:cNvSpPr txBox="1"/>
            <p:nvPr/>
          </p:nvSpPr>
          <p:spPr>
            <a:xfrm>
              <a:off x="6506306" y="304161"/>
              <a:ext cx="2489243" cy="1392171"/>
            </a:xfrm>
            <a:prstGeom prst="rect">
              <a:avLst/>
            </a:prstGeom>
            <a:noFill/>
            <a:ln>
              <a:noFill/>
            </a:ln>
          </p:spPr>
          <p:txBody>
            <a:bodyPr lIns="165100" tIns="165100" rIns="165100" bIns="165100"/>
            <a:lstStyle/>
            <a:p>
              <a:pPr marL="171442" lvl="1" indent="-171442">
                <a:lnSpc>
                  <a:spcPct val="90000"/>
                </a:lnSpc>
                <a:spcAft>
                  <a:spcPts val="240"/>
                </a:spcAft>
                <a:buClr>
                  <a:srgbClr val="FF0000"/>
                </a:buClr>
                <a:buSzPct val="100000"/>
                <a:buFont typeface="Calibri"/>
                <a:buChar char="•"/>
                <a:defRPr/>
              </a:pPr>
              <a:r>
                <a:rPr lang="en-US" sz="2000" b="1" kern="0" dirty="0">
                  <a:solidFill>
                    <a:srgbClr val="FF0000"/>
                  </a:solidFill>
                  <a:latin typeface="Calibri"/>
                  <a:ea typeface="Calibri"/>
                  <a:cs typeface="Calibri"/>
                  <a:sym typeface="Calibri"/>
                  <a:rtl val="0"/>
                </a:rPr>
                <a:t>Summary of information </a:t>
              </a:r>
              <a:r>
                <a:rPr lang="en-US" sz="2000" kern="0" dirty="0">
                  <a:solidFill>
                    <a:srgbClr val="000000"/>
                  </a:solidFill>
                  <a:latin typeface="Calibri"/>
                  <a:ea typeface="Calibri"/>
                  <a:cs typeface="Calibri"/>
                  <a:sym typeface="Calibri"/>
                  <a:rtl val="0"/>
                </a:rPr>
                <a:t>on how the Cancun safeguards are being </a:t>
              </a:r>
              <a:r>
                <a:rPr lang="en-US" sz="2000" b="1" i="1" kern="0" dirty="0">
                  <a:solidFill>
                    <a:srgbClr val="000000"/>
                  </a:solidFill>
                  <a:latin typeface="Calibri"/>
                  <a:ea typeface="Calibri"/>
                  <a:cs typeface="Calibri"/>
                  <a:sym typeface="Calibri"/>
                  <a:rtl val="0"/>
                </a:rPr>
                <a:t>addressed </a:t>
              </a:r>
              <a:r>
                <a:rPr lang="en-US" sz="2000" kern="0" dirty="0">
                  <a:solidFill>
                    <a:srgbClr val="000000"/>
                  </a:solidFill>
                  <a:latin typeface="Calibri"/>
                  <a:ea typeface="Calibri"/>
                  <a:cs typeface="Calibri"/>
                  <a:sym typeface="Calibri"/>
                  <a:rtl val="0"/>
                </a:rPr>
                <a:t>and </a:t>
              </a:r>
              <a:r>
                <a:rPr lang="en-US" sz="2000" b="1" i="1" kern="0" dirty="0">
                  <a:solidFill>
                    <a:srgbClr val="000000"/>
                  </a:solidFill>
                  <a:latin typeface="Calibri"/>
                  <a:ea typeface="Calibri"/>
                  <a:cs typeface="Calibri"/>
                  <a:sym typeface="Calibri"/>
                  <a:rtl val="0"/>
                </a:rPr>
                <a:t>respected </a:t>
              </a:r>
              <a:r>
                <a:rPr lang="en-US" sz="2000" kern="0" dirty="0">
                  <a:solidFill>
                    <a:srgbClr val="000000"/>
                  </a:solidFill>
                  <a:latin typeface="Calibri"/>
                  <a:ea typeface="Calibri"/>
                  <a:cs typeface="Calibri"/>
                  <a:sym typeface="Calibri"/>
                  <a:rtl val="0"/>
                </a:rPr>
                <a:t>submitted before results-based payments</a:t>
              </a:r>
            </a:p>
          </p:txBody>
        </p:sp>
        <p:sp>
          <p:nvSpPr>
            <p:cNvPr id="18" name="Shape 138"/>
            <p:cNvSpPr/>
            <p:nvPr/>
          </p:nvSpPr>
          <p:spPr>
            <a:xfrm>
              <a:off x="7528674" y="2009056"/>
              <a:ext cx="541346" cy="379394"/>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121900" tIns="121900" rIns="121900" bIns="121900" anchor="ctr"/>
            <a:lstStyle/>
            <a:p>
              <a:pPr>
                <a:defRPr/>
              </a:pPr>
              <a:endParaRPr sz="1467" kern="0">
                <a:solidFill>
                  <a:srgbClr val="000000"/>
                </a:solidFill>
                <a:cs typeface="Arial"/>
                <a:sym typeface="Arial"/>
                <a:rtl val="0"/>
              </a:endParaRPr>
            </a:p>
          </p:txBody>
        </p:sp>
        <p:sp>
          <p:nvSpPr>
            <p:cNvPr id="19" name="Shape 139"/>
            <p:cNvSpPr txBox="1"/>
            <p:nvPr/>
          </p:nvSpPr>
          <p:spPr>
            <a:xfrm>
              <a:off x="7539786" y="2020167"/>
              <a:ext cx="519122" cy="357171"/>
            </a:xfrm>
            <a:prstGeom prst="rect">
              <a:avLst/>
            </a:prstGeom>
            <a:noFill/>
            <a:ln>
              <a:noFill/>
            </a:ln>
          </p:spPr>
          <p:txBody>
            <a:bodyPr lIns="60933" tIns="40633" rIns="60933" bIns="40633" anchor="ctr"/>
            <a:lstStyle/>
            <a:p>
              <a:pPr algn="ctr">
                <a:lnSpc>
                  <a:spcPct val="90000"/>
                </a:lnSpc>
                <a:spcAft>
                  <a:spcPts val="840"/>
                </a:spcAft>
                <a:buSzPct val="25000"/>
                <a:defRPr/>
              </a:pPr>
              <a:r>
                <a:rPr lang="en-US" sz="2400" b="1" kern="0">
                  <a:solidFill>
                    <a:srgbClr val="FFFFFF"/>
                  </a:solidFill>
                  <a:latin typeface="Calibri"/>
                  <a:ea typeface="Calibri"/>
                  <a:cs typeface="Calibri"/>
                  <a:sym typeface="Calibri"/>
                  <a:rtl val="0"/>
                </a:rPr>
                <a:t>3</a:t>
              </a:r>
            </a:p>
          </p:txBody>
        </p:sp>
      </p:grpSp>
    </p:spTree>
    <p:extLst>
      <p:ext uri="{BB962C8B-B14F-4D97-AF65-F5344CB8AC3E}">
        <p14:creationId xmlns:p14="http://schemas.microsoft.com/office/powerpoint/2010/main" val="72545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a:spcBef>
                <a:spcPts val="0"/>
              </a:spcBef>
              <a:buSzPct val="100000"/>
              <a:defRPr/>
            </a:pPr>
            <a:r>
              <a:rPr lang="en-US" dirty="0">
                <a:solidFill>
                  <a:schemeClr val="dk1"/>
                </a:solidFill>
                <a:latin typeface="Calibri"/>
                <a:ea typeface="Calibri"/>
                <a:cs typeface="Calibri"/>
                <a:sym typeface="Calibri"/>
              </a:rPr>
              <a:t>allows a country to meet international safeguards, in harmony with national policy goals</a:t>
            </a:r>
          </a:p>
          <a:p>
            <a:pPr indent="-287851">
              <a:spcBef>
                <a:spcPts val="533"/>
              </a:spcBef>
              <a:buNone/>
              <a:defRPr/>
            </a:pPr>
            <a:endParaRPr lang="en-US" dirty="0">
              <a:solidFill>
                <a:schemeClr val="dk1"/>
              </a:solidFill>
              <a:latin typeface="Calibri"/>
              <a:ea typeface="Calibri"/>
              <a:cs typeface="Calibri"/>
              <a:sym typeface="Calibri"/>
            </a:endParaRPr>
          </a:p>
          <a:p>
            <a:pPr>
              <a:spcBef>
                <a:spcPts val="533"/>
              </a:spcBef>
              <a:buSzPct val="100000"/>
              <a:defRPr/>
            </a:pPr>
            <a:r>
              <a:rPr lang="en-US" dirty="0">
                <a:solidFill>
                  <a:schemeClr val="dk1"/>
                </a:solidFill>
                <a:latin typeface="Calibri"/>
                <a:ea typeface="Calibri"/>
                <a:cs typeface="Calibri"/>
                <a:sym typeface="Calibri"/>
              </a:rPr>
              <a:t>by building on the </a:t>
            </a:r>
            <a:r>
              <a:rPr lang="en-US" i="1" dirty="0">
                <a:solidFill>
                  <a:schemeClr val="dk1"/>
                </a:solidFill>
                <a:latin typeface="Calibri"/>
                <a:ea typeface="Calibri"/>
                <a:cs typeface="Calibri"/>
                <a:sym typeface="Calibri"/>
              </a:rPr>
              <a:t>existing </a:t>
            </a:r>
            <a:r>
              <a:rPr lang="en-US" dirty="0">
                <a:solidFill>
                  <a:schemeClr val="dk1"/>
                </a:solidFill>
                <a:latin typeface="Calibri"/>
                <a:ea typeface="Calibri"/>
                <a:cs typeface="Calibri"/>
                <a:sym typeface="Calibri"/>
              </a:rPr>
              <a:t>governance arrangements used to </a:t>
            </a:r>
            <a:r>
              <a:rPr lang="en-US" i="1" dirty="0">
                <a:solidFill>
                  <a:schemeClr val="dk1"/>
                </a:solidFill>
                <a:latin typeface="Calibri"/>
                <a:ea typeface="Calibri"/>
                <a:cs typeface="Calibri"/>
                <a:sym typeface="Calibri"/>
              </a:rPr>
              <a:t>address and respect </a:t>
            </a:r>
            <a:r>
              <a:rPr lang="en-US" dirty="0">
                <a:solidFill>
                  <a:schemeClr val="dk1"/>
                </a:solidFill>
                <a:latin typeface="Calibri"/>
                <a:ea typeface="Calibri"/>
                <a:cs typeface="Calibri"/>
                <a:sym typeface="Calibri"/>
              </a:rPr>
              <a:t>the Cancun safeguards</a:t>
            </a:r>
          </a:p>
          <a:p>
            <a:pPr indent="-287851">
              <a:spcBef>
                <a:spcPts val="533"/>
              </a:spcBef>
              <a:buNone/>
              <a:defRPr/>
            </a:pPr>
            <a:endParaRPr lang="en-US" dirty="0">
              <a:solidFill>
                <a:schemeClr val="dk1"/>
              </a:solidFill>
              <a:latin typeface="Calibri"/>
              <a:ea typeface="Calibri"/>
              <a:cs typeface="Calibri"/>
              <a:sym typeface="Calibri"/>
            </a:endParaRPr>
          </a:p>
          <a:p>
            <a:pPr>
              <a:spcBef>
                <a:spcPts val="533"/>
              </a:spcBef>
              <a:buSzPct val="100000"/>
              <a:defRPr/>
            </a:pPr>
            <a:r>
              <a:rPr lang="en-US" dirty="0">
                <a:solidFill>
                  <a:schemeClr val="dk1"/>
                </a:solidFill>
                <a:latin typeface="Calibri"/>
                <a:ea typeface="Calibri"/>
                <a:cs typeface="Calibri"/>
                <a:sym typeface="Calibri"/>
              </a:rPr>
              <a:t>‘governance arrangements’ comprise 3 core elements that ensure risks are reduced and benefits are enhanced </a:t>
            </a:r>
          </a:p>
        </p:txBody>
      </p:sp>
      <p:sp>
        <p:nvSpPr>
          <p:cNvPr id="10" name="Content Placeholder 9"/>
          <p:cNvSpPr>
            <a:spLocks noGrp="1"/>
          </p:cNvSpPr>
          <p:nvPr>
            <p:ph sz="half" idx="2"/>
          </p:nvPr>
        </p:nvSpPr>
        <p:spPr/>
        <p:txBody>
          <a:bodyPr/>
          <a:lstStyle/>
          <a:p>
            <a:endParaRPr lang="en-US"/>
          </a:p>
        </p:txBody>
      </p:sp>
      <p:sp>
        <p:nvSpPr>
          <p:cNvPr id="6" name="Title 5"/>
          <p:cNvSpPr>
            <a:spLocks noGrp="1"/>
          </p:cNvSpPr>
          <p:nvPr>
            <p:ph type="title"/>
          </p:nvPr>
        </p:nvSpPr>
        <p:spPr/>
        <p:txBody>
          <a:bodyPr>
            <a:normAutofit/>
          </a:bodyPr>
          <a:lstStyle/>
          <a:p>
            <a:r>
              <a:rPr lang="en-US" dirty="0">
                <a:solidFill>
                  <a:schemeClr val="dk1"/>
                </a:solidFill>
                <a:ea typeface="Calibri"/>
                <a:cs typeface="Calibri"/>
                <a:sym typeface="Calibri"/>
              </a:rPr>
              <a:t>Country approaches to safeguards </a:t>
            </a:r>
            <a:endParaRPr lang="en-US" dirty="0"/>
          </a:p>
        </p:txBody>
      </p:sp>
      <p:sp>
        <p:nvSpPr>
          <p:cNvPr id="8" name="Shape 203"/>
          <p:cNvSpPr txBox="1">
            <a:spLocks/>
          </p:cNvSpPr>
          <p:nvPr/>
        </p:nvSpPr>
        <p:spPr>
          <a:xfrm>
            <a:off x="6197603" y="1600202"/>
            <a:ext cx="5659039" cy="4997151"/>
          </a:xfrm>
          <a:prstGeom prst="rect">
            <a:avLst/>
          </a:prstGeom>
          <a:solidFill>
            <a:schemeClr val="bg1">
              <a:lumMod val="95000"/>
            </a:schemeClr>
          </a:solidFill>
          <a:ln w="9525" cap="flat" cmpd="sng" algn="ctr">
            <a:noFill/>
            <a:prstDash val="solid"/>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lIns="121917" tIns="60932" rIns="121917" bIns="60932">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685766" indent="-685766">
              <a:spcBef>
                <a:spcPts val="0"/>
              </a:spcBef>
              <a:buClr>
                <a:schemeClr val="dk1"/>
              </a:buClr>
              <a:defRPr/>
            </a:pPr>
            <a:r>
              <a:rPr lang="en-US" sz="2133" b="1" dirty="0"/>
              <a:t>policies, laws and regulations </a:t>
            </a:r>
            <a:r>
              <a:rPr lang="en-US" sz="2133" dirty="0"/>
              <a:t>(PLRs) which define, on paper, what needs to be done in order to address safeguards</a:t>
            </a:r>
          </a:p>
          <a:p>
            <a:pPr marL="685766" indent="-685766">
              <a:spcBef>
                <a:spcPts val="0"/>
              </a:spcBef>
              <a:buClr>
                <a:schemeClr val="dk1"/>
              </a:buClr>
              <a:defRPr/>
            </a:pPr>
            <a:endParaRPr lang="en-US" sz="2133" dirty="0"/>
          </a:p>
          <a:p>
            <a:pPr marL="685766" indent="-685766">
              <a:spcBef>
                <a:spcPts val="533"/>
              </a:spcBef>
              <a:buClr>
                <a:schemeClr val="dk1"/>
              </a:buClr>
              <a:defRPr/>
            </a:pPr>
            <a:r>
              <a:rPr lang="en-US" sz="2133" b="1" dirty="0"/>
              <a:t>institutions’</a:t>
            </a:r>
            <a:r>
              <a:rPr lang="en-US" sz="2133" dirty="0"/>
              <a:t> mandates, procedures and capacities to ensure the PLRs are being implemented in practice (safeguards respected)   </a:t>
            </a:r>
          </a:p>
          <a:p>
            <a:pPr marL="685766" indent="-685766">
              <a:spcBef>
                <a:spcPts val="533"/>
              </a:spcBef>
              <a:buClr>
                <a:schemeClr val="dk1"/>
              </a:buClr>
              <a:defRPr/>
            </a:pPr>
            <a:endParaRPr lang="en-US" sz="2133" b="1" dirty="0"/>
          </a:p>
          <a:p>
            <a:pPr marL="685766" indent="-685766">
              <a:spcBef>
                <a:spcPts val="533"/>
              </a:spcBef>
              <a:buClr>
                <a:schemeClr val="dk1"/>
              </a:buClr>
              <a:defRPr/>
            </a:pPr>
            <a:r>
              <a:rPr lang="en-US" sz="2133" b="1" dirty="0"/>
              <a:t>information systems/sources </a:t>
            </a:r>
            <a:r>
              <a:rPr lang="en-US" sz="2133" dirty="0"/>
              <a:t>which demonstrate how REDD+ safeguards are being addressed and respected</a:t>
            </a:r>
          </a:p>
        </p:txBody>
      </p:sp>
      <p:sp>
        <p:nvSpPr>
          <p:cNvPr id="9" name="Shape 204"/>
          <p:cNvSpPr/>
          <p:nvPr/>
        </p:nvSpPr>
        <p:spPr>
          <a:xfrm rot="18872338">
            <a:off x="5056781" y="4455421"/>
            <a:ext cx="1711763" cy="446403"/>
          </a:xfrm>
          <a:prstGeom prst="stripedRightArrow">
            <a:avLst>
              <a:gd name="adj1" fmla="val 50000"/>
              <a:gd name="adj2" fmla="val 50000"/>
            </a:avLst>
          </a:prstGeom>
          <a:solidFill>
            <a:srgbClr val="FF0000"/>
          </a:solidFill>
          <a:ln w="9525" cap="flat" cmpd="sng">
            <a:solidFill>
              <a:srgbClr val="00B0F0"/>
            </a:solidFill>
            <a:prstDash val="solid"/>
            <a:round/>
            <a:headEnd type="none" w="med" len="med"/>
            <a:tailEnd type="none" w="med" len="med"/>
          </a:ln>
        </p:spPr>
        <p:txBody>
          <a:bodyPr lIns="121897" tIns="60932" rIns="121897" bIns="60932" anchor="ctr"/>
          <a:lstStyle/>
          <a:p>
            <a:pPr algn="ctr">
              <a:defRPr/>
            </a:pPr>
            <a:endParaRPr sz="2400" kern="0">
              <a:solidFill>
                <a:schemeClr val="lt1"/>
              </a:solidFill>
              <a:latin typeface="Calibri"/>
              <a:ea typeface="Calibri"/>
              <a:cs typeface="Calibri"/>
              <a:sym typeface="Calibri"/>
              <a:rtl val="0"/>
            </a:endParaRPr>
          </a:p>
        </p:txBody>
      </p:sp>
    </p:spTree>
    <p:extLst>
      <p:ext uri="{BB962C8B-B14F-4D97-AF65-F5344CB8AC3E}">
        <p14:creationId xmlns:p14="http://schemas.microsoft.com/office/powerpoint/2010/main" val="30772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209"/>
          <p:cNvSpPr>
            <a:spLocks noChangeArrowheads="1"/>
          </p:cNvSpPr>
          <p:nvPr/>
        </p:nvSpPr>
        <p:spPr bwMode="auto">
          <a:xfrm>
            <a:off x="9552519" y="44451"/>
            <a:ext cx="2343149" cy="6769100"/>
          </a:xfrm>
          <a:prstGeom prst="rect">
            <a:avLst/>
          </a:prstGeom>
          <a:solidFill>
            <a:schemeClr val="bg1"/>
          </a:solidFill>
          <a:ln w="25400">
            <a:solidFill>
              <a:schemeClr val="accent1"/>
            </a:solidFill>
            <a:round/>
            <a:headEnd/>
            <a:tailEnd/>
          </a:ln>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endParaRPr lang="en-US" altLang="en-US" sz="2400">
              <a:latin typeface="Calibri" pitchFamily="34" charset="0"/>
              <a:sym typeface="Calibri" pitchFamily="34" charset="0"/>
            </a:endParaRPr>
          </a:p>
        </p:txBody>
      </p:sp>
      <p:sp>
        <p:nvSpPr>
          <p:cNvPr id="6147" name="Shape 210"/>
          <p:cNvSpPr>
            <a:spLocks noChangeArrowheads="1"/>
          </p:cNvSpPr>
          <p:nvPr/>
        </p:nvSpPr>
        <p:spPr bwMode="auto">
          <a:xfrm>
            <a:off x="131036" y="2849563"/>
            <a:ext cx="1932517" cy="12954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Define safeguard goals &amp; scope</a:t>
            </a:r>
          </a:p>
        </p:txBody>
      </p:sp>
      <p:sp>
        <p:nvSpPr>
          <p:cNvPr id="6148" name="Shape 211"/>
          <p:cNvSpPr>
            <a:spLocks noChangeArrowheads="1"/>
          </p:cNvSpPr>
          <p:nvPr/>
        </p:nvSpPr>
        <p:spPr bwMode="auto">
          <a:xfrm>
            <a:off x="7336368" y="1604799"/>
            <a:ext cx="1949451" cy="1103479"/>
          </a:xfrm>
          <a:prstGeom prst="roundRect">
            <a:avLst>
              <a:gd name="adj" fmla="val 16667"/>
            </a:avLst>
          </a:prstGeom>
          <a:solidFill>
            <a:srgbClr val="4B841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Revise existing (develop new) PLRs</a:t>
            </a:r>
          </a:p>
        </p:txBody>
      </p:sp>
      <p:sp>
        <p:nvSpPr>
          <p:cNvPr id="6149" name="Shape 212"/>
          <p:cNvSpPr>
            <a:spLocks noChangeArrowheads="1"/>
          </p:cNvSpPr>
          <p:nvPr/>
        </p:nvSpPr>
        <p:spPr bwMode="auto">
          <a:xfrm>
            <a:off x="9876368" y="1700215"/>
            <a:ext cx="1684867" cy="1008063"/>
          </a:xfrm>
          <a:prstGeom prst="rect">
            <a:avLst/>
          </a:prstGeom>
          <a:solidFill>
            <a:srgbClr val="4B84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Safeguards addressed</a:t>
            </a:r>
          </a:p>
        </p:txBody>
      </p:sp>
      <p:sp>
        <p:nvSpPr>
          <p:cNvPr id="6150" name="Shape 213"/>
          <p:cNvSpPr>
            <a:spLocks noChangeArrowheads="1"/>
          </p:cNvSpPr>
          <p:nvPr/>
        </p:nvSpPr>
        <p:spPr bwMode="auto">
          <a:xfrm>
            <a:off x="5120217" y="1604799"/>
            <a:ext cx="1862667" cy="1103479"/>
          </a:xfrm>
          <a:prstGeom prst="roundRect">
            <a:avLst>
              <a:gd name="adj" fmla="val 16667"/>
            </a:avLst>
          </a:prstGeom>
          <a:solidFill>
            <a:srgbClr val="4B841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existing policies, laws &amp; regulations (PLRs)</a:t>
            </a:r>
          </a:p>
        </p:txBody>
      </p:sp>
      <p:sp>
        <p:nvSpPr>
          <p:cNvPr id="6151" name="Shape 214"/>
          <p:cNvSpPr>
            <a:spLocks noChangeArrowheads="1"/>
          </p:cNvSpPr>
          <p:nvPr/>
        </p:nvSpPr>
        <p:spPr bwMode="auto">
          <a:xfrm>
            <a:off x="5120217" y="2997203"/>
            <a:ext cx="1862667" cy="1008063"/>
          </a:xfrm>
          <a:prstGeom prst="roundRect">
            <a:avLst>
              <a:gd name="adj" fmla="val 16667"/>
            </a:avLst>
          </a:prstGeom>
          <a:solidFill>
            <a:srgbClr val="36609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capacity to implement PLRs</a:t>
            </a:r>
          </a:p>
        </p:txBody>
      </p:sp>
      <p:sp>
        <p:nvSpPr>
          <p:cNvPr id="6152" name="Shape 215"/>
          <p:cNvSpPr>
            <a:spLocks noChangeArrowheads="1"/>
          </p:cNvSpPr>
          <p:nvPr/>
        </p:nvSpPr>
        <p:spPr bwMode="auto">
          <a:xfrm>
            <a:off x="7336368" y="2997203"/>
            <a:ext cx="1949451" cy="1008063"/>
          </a:xfrm>
          <a:prstGeom prst="roundRect">
            <a:avLst>
              <a:gd name="adj" fmla="val 16667"/>
            </a:avLst>
          </a:prstGeom>
          <a:solidFill>
            <a:srgbClr val="36609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Strengthen capacity to implement PLRs</a:t>
            </a:r>
          </a:p>
        </p:txBody>
      </p:sp>
      <p:sp>
        <p:nvSpPr>
          <p:cNvPr id="6153" name="Shape 216"/>
          <p:cNvSpPr>
            <a:spLocks noChangeArrowheads="1"/>
          </p:cNvSpPr>
          <p:nvPr/>
        </p:nvSpPr>
        <p:spPr bwMode="auto">
          <a:xfrm>
            <a:off x="9876368" y="2997203"/>
            <a:ext cx="1684867" cy="1008063"/>
          </a:xfrm>
          <a:prstGeom prst="rect">
            <a:avLst/>
          </a:prstGeom>
          <a:solidFill>
            <a:srgbClr val="36609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Safeguards respected</a:t>
            </a:r>
          </a:p>
        </p:txBody>
      </p:sp>
      <p:sp>
        <p:nvSpPr>
          <p:cNvPr id="6154" name="Shape 217"/>
          <p:cNvSpPr>
            <a:spLocks noChangeArrowheads="1"/>
          </p:cNvSpPr>
          <p:nvPr/>
        </p:nvSpPr>
        <p:spPr bwMode="auto">
          <a:xfrm>
            <a:off x="2817284" y="4292602"/>
            <a:ext cx="1860549" cy="1528529"/>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Define SIS objectives</a:t>
            </a:r>
          </a:p>
        </p:txBody>
      </p:sp>
      <p:sp>
        <p:nvSpPr>
          <p:cNvPr id="6155" name="Shape 218"/>
          <p:cNvSpPr>
            <a:spLocks noChangeArrowheads="1"/>
          </p:cNvSpPr>
          <p:nvPr/>
        </p:nvSpPr>
        <p:spPr bwMode="auto">
          <a:xfrm>
            <a:off x="5005917" y="4292599"/>
            <a:ext cx="2004483" cy="1528532"/>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Determine information needs and structure </a:t>
            </a:r>
          </a:p>
          <a:p>
            <a:pPr algn="ctr" eaLnBrk="1" hangingPunct="1">
              <a:buSzPct val="25000"/>
            </a:pPr>
            <a:r>
              <a:rPr lang="en-US" altLang="en-US" sz="1867" dirty="0">
                <a:solidFill>
                  <a:srgbClr val="FFFFFF"/>
                </a:solidFill>
                <a:latin typeface="Calibri" pitchFamily="34" charset="0"/>
                <a:sym typeface="Calibri" pitchFamily="34" charset="0"/>
              </a:rPr>
              <a:t>(e.g. indicators)</a:t>
            </a:r>
          </a:p>
        </p:txBody>
      </p:sp>
      <p:sp>
        <p:nvSpPr>
          <p:cNvPr id="6156" name="Shape 219"/>
          <p:cNvSpPr>
            <a:spLocks noChangeArrowheads="1"/>
          </p:cNvSpPr>
          <p:nvPr/>
        </p:nvSpPr>
        <p:spPr bwMode="auto">
          <a:xfrm>
            <a:off x="7336368" y="4292602"/>
            <a:ext cx="1949451" cy="1528529"/>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existing information systems and sources</a:t>
            </a:r>
          </a:p>
        </p:txBody>
      </p:sp>
      <p:sp>
        <p:nvSpPr>
          <p:cNvPr id="6157" name="Shape 220"/>
          <p:cNvSpPr>
            <a:spLocks noChangeArrowheads="1"/>
          </p:cNvSpPr>
          <p:nvPr/>
        </p:nvSpPr>
        <p:spPr bwMode="auto">
          <a:xfrm>
            <a:off x="9880603" y="4343400"/>
            <a:ext cx="1682751" cy="1066800"/>
          </a:xfrm>
          <a:prstGeom prst="rect">
            <a:avLst/>
          </a:prstGeom>
          <a:solidFill>
            <a:srgbClr val="5F49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dirty="0">
                <a:solidFill>
                  <a:srgbClr val="FFFFFF"/>
                </a:solidFill>
                <a:latin typeface="Calibri" pitchFamily="34" charset="0"/>
                <a:sym typeface="Calibri" pitchFamily="34" charset="0"/>
              </a:rPr>
              <a:t>Safeguards information system</a:t>
            </a:r>
          </a:p>
        </p:txBody>
      </p:sp>
      <p:sp>
        <p:nvSpPr>
          <p:cNvPr id="6158" name="Shape 221"/>
          <p:cNvSpPr>
            <a:spLocks noChangeArrowheads="1"/>
          </p:cNvSpPr>
          <p:nvPr/>
        </p:nvSpPr>
        <p:spPr bwMode="auto">
          <a:xfrm>
            <a:off x="9882719" y="5626102"/>
            <a:ext cx="1682749" cy="1079500"/>
          </a:xfrm>
          <a:prstGeom prst="rect">
            <a:avLst/>
          </a:prstGeom>
          <a:solidFill>
            <a:srgbClr val="5F49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a:solidFill>
                  <a:srgbClr val="FFFFFF"/>
                </a:solidFill>
                <a:latin typeface="Calibri" pitchFamily="34" charset="0"/>
                <a:sym typeface="Calibri" pitchFamily="34" charset="0"/>
              </a:rPr>
              <a:t>Summary of information</a:t>
            </a:r>
          </a:p>
        </p:txBody>
      </p:sp>
      <p:cxnSp>
        <p:nvCxnSpPr>
          <p:cNvPr id="6159" name="Shape 222"/>
          <p:cNvCxnSpPr>
            <a:cxnSpLocks noChangeShapeType="1"/>
            <a:stCxn id="6147" idx="3"/>
          </p:cNvCxnSpPr>
          <p:nvPr/>
        </p:nvCxnSpPr>
        <p:spPr bwMode="auto">
          <a:xfrm rot="10800000" flipH="1">
            <a:off x="2063552" y="2205041"/>
            <a:ext cx="550333" cy="1292225"/>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6160" name="Shape 223"/>
          <p:cNvCxnSpPr>
            <a:cxnSpLocks noChangeShapeType="1"/>
            <a:stCxn id="6147" idx="3"/>
            <a:endCxn id="6151" idx="1"/>
          </p:cNvCxnSpPr>
          <p:nvPr/>
        </p:nvCxnSpPr>
        <p:spPr bwMode="auto">
          <a:xfrm>
            <a:off x="2063554" y="3497263"/>
            <a:ext cx="3056665" cy="3971"/>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6161" name="Shape 224"/>
          <p:cNvCxnSpPr>
            <a:cxnSpLocks noChangeShapeType="1"/>
            <a:stCxn id="6147" idx="3"/>
            <a:endCxn id="6154" idx="1"/>
          </p:cNvCxnSpPr>
          <p:nvPr/>
        </p:nvCxnSpPr>
        <p:spPr bwMode="auto">
          <a:xfrm>
            <a:off x="2063554" y="3497264"/>
            <a:ext cx="753732" cy="1559603"/>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6162" name="Shape 225"/>
          <p:cNvCxnSpPr>
            <a:cxnSpLocks noChangeShapeType="1"/>
            <a:stCxn id="6150" idx="3"/>
            <a:endCxn id="6148" idx="1"/>
          </p:cNvCxnSpPr>
          <p:nvPr/>
        </p:nvCxnSpPr>
        <p:spPr bwMode="auto">
          <a:xfrm>
            <a:off x="6982885" y="2156539"/>
            <a:ext cx="353483" cy="16933"/>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6163" name="Shape 226"/>
          <p:cNvCxnSpPr>
            <a:cxnSpLocks noChangeShapeType="1"/>
            <a:stCxn id="6148" idx="3"/>
            <a:endCxn id="6149" idx="1"/>
          </p:cNvCxnSpPr>
          <p:nvPr/>
        </p:nvCxnSpPr>
        <p:spPr bwMode="auto">
          <a:xfrm>
            <a:off x="9285819" y="2156539"/>
            <a:ext cx="590549" cy="47708"/>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6164" name="Shape 227"/>
          <p:cNvCxnSpPr>
            <a:cxnSpLocks noChangeShapeType="1"/>
            <a:stCxn id="6151" idx="3"/>
            <a:endCxn id="6152" idx="1"/>
          </p:cNvCxnSpPr>
          <p:nvPr/>
        </p:nvCxnSpPr>
        <p:spPr bwMode="auto">
          <a:xfrm>
            <a:off x="6982885" y="3500440"/>
            <a:ext cx="353483"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6165" name="Shape 228"/>
          <p:cNvCxnSpPr>
            <a:cxnSpLocks noChangeShapeType="1"/>
            <a:stCxn id="6152" idx="3"/>
            <a:endCxn id="6153" idx="1"/>
          </p:cNvCxnSpPr>
          <p:nvPr/>
        </p:nvCxnSpPr>
        <p:spPr bwMode="auto">
          <a:xfrm>
            <a:off x="9285819" y="3500440"/>
            <a:ext cx="590549"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6166" name="Shape 229"/>
          <p:cNvCxnSpPr>
            <a:cxnSpLocks noChangeShapeType="1"/>
            <a:stCxn id="6154" idx="3"/>
            <a:endCxn id="6155" idx="1"/>
          </p:cNvCxnSpPr>
          <p:nvPr/>
        </p:nvCxnSpPr>
        <p:spPr bwMode="auto">
          <a:xfrm flipV="1">
            <a:off x="4677835" y="5056866"/>
            <a:ext cx="328084" cy="1"/>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6167" name="Shape 230"/>
          <p:cNvCxnSpPr>
            <a:cxnSpLocks noChangeShapeType="1"/>
            <a:stCxn id="6155" idx="3"/>
            <a:endCxn id="6156" idx="1"/>
          </p:cNvCxnSpPr>
          <p:nvPr/>
        </p:nvCxnSpPr>
        <p:spPr bwMode="auto">
          <a:xfrm>
            <a:off x="7010402" y="5056866"/>
            <a:ext cx="325967" cy="1"/>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6168" name="Shape 231"/>
          <p:cNvCxnSpPr>
            <a:cxnSpLocks noChangeShapeType="1"/>
            <a:stCxn id="6156" idx="3"/>
            <a:endCxn id="6157" idx="1"/>
          </p:cNvCxnSpPr>
          <p:nvPr/>
        </p:nvCxnSpPr>
        <p:spPr bwMode="auto">
          <a:xfrm flipV="1">
            <a:off x="9285817" y="4876802"/>
            <a:ext cx="594784" cy="180065"/>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6169" name="Shape 232"/>
          <p:cNvCxnSpPr>
            <a:cxnSpLocks noChangeShapeType="1"/>
            <a:stCxn id="6157" idx="2"/>
            <a:endCxn id="6158" idx="0"/>
          </p:cNvCxnSpPr>
          <p:nvPr/>
        </p:nvCxnSpPr>
        <p:spPr bwMode="auto">
          <a:xfrm rot="16200000" flipH="1">
            <a:off x="10615087" y="5516036"/>
            <a:ext cx="215900" cy="4233"/>
          </a:xfrm>
          <a:prstGeom prst="curvedConnector3">
            <a:avLst>
              <a:gd name="adj1" fmla="val 49968"/>
            </a:avLst>
          </a:prstGeom>
          <a:noFill/>
          <a:ln w="38100">
            <a:solidFill>
              <a:srgbClr val="5F497A"/>
            </a:solidFill>
            <a:prstDash val="dot"/>
            <a:round/>
            <a:headEnd/>
            <a:tailEnd type="triangle" w="lg" len="lg"/>
          </a:ln>
          <a:extLst>
            <a:ext uri="{909E8E84-426E-40DD-AFC4-6F175D3DCCD1}">
              <a14:hiddenFill xmlns:a14="http://schemas.microsoft.com/office/drawing/2010/main">
                <a:noFill/>
              </a14:hiddenFill>
            </a:ext>
          </a:extLst>
        </p:spPr>
      </p:cxnSp>
      <p:sp>
        <p:nvSpPr>
          <p:cNvPr id="6170" name="Shape 233"/>
          <p:cNvSpPr txBox="1">
            <a:spLocks noChangeArrowheads="1"/>
          </p:cNvSpPr>
          <p:nvPr/>
        </p:nvSpPr>
        <p:spPr bwMode="auto">
          <a:xfrm>
            <a:off x="9749368" y="44449"/>
            <a:ext cx="1949451"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2667" b="1">
                <a:solidFill>
                  <a:schemeClr val="accent1"/>
                </a:solidFill>
                <a:latin typeface="Calibri" pitchFamily="34" charset="0"/>
                <a:sym typeface="Calibri" pitchFamily="34" charset="0"/>
              </a:rPr>
              <a:t>UNFCCC</a:t>
            </a:r>
          </a:p>
        </p:txBody>
      </p:sp>
      <p:sp>
        <p:nvSpPr>
          <p:cNvPr id="6171" name="Shape 234"/>
          <p:cNvSpPr>
            <a:spLocks noChangeArrowheads="1"/>
          </p:cNvSpPr>
          <p:nvPr/>
        </p:nvSpPr>
        <p:spPr bwMode="auto">
          <a:xfrm>
            <a:off x="2639616" y="1604799"/>
            <a:ext cx="1860549" cy="1103479"/>
          </a:xfrm>
          <a:prstGeom prst="roundRect">
            <a:avLst>
              <a:gd name="adj" fmla="val 16667"/>
            </a:avLst>
          </a:prstGeom>
          <a:solidFill>
            <a:srgbClr val="4B8412"/>
          </a:solidFill>
          <a:ln w="25400">
            <a:solidFill>
              <a:srgbClr val="4B8412"/>
            </a:solidFill>
            <a:round/>
            <a:headEnd/>
            <a:tailEnd/>
          </a:ln>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Clarify Cancun safeguards in country context</a:t>
            </a:r>
          </a:p>
        </p:txBody>
      </p:sp>
      <p:cxnSp>
        <p:nvCxnSpPr>
          <p:cNvPr id="6172" name="Shape 235"/>
          <p:cNvCxnSpPr>
            <a:cxnSpLocks noChangeShapeType="1"/>
            <a:stCxn id="6171" idx="3"/>
            <a:endCxn id="6150" idx="1"/>
          </p:cNvCxnSpPr>
          <p:nvPr/>
        </p:nvCxnSpPr>
        <p:spPr bwMode="auto">
          <a:xfrm>
            <a:off x="4500167" y="2156539"/>
            <a:ext cx="620052" cy="16933"/>
          </a:xfrm>
          <a:prstGeom prst="curvedConnector3">
            <a:avLst>
              <a:gd name="adj1" fmla="val 50000"/>
            </a:avLst>
          </a:prstGeom>
          <a:noFill/>
          <a:ln w="38100">
            <a:solidFill>
              <a:srgbClr val="4B8412"/>
            </a:solidFill>
            <a:round/>
            <a:headEnd type="triangle" w="lg" len="lg"/>
            <a:tailEnd type="triangle" w="lg" len="lg"/>
          </a:ln>
          <a:extLst>
            <a:ext uri="{909E8E84-426E-40DD-AFC4-6F175D3DCCD1}">
              <a14:hiddenFill xmlns:a14="http://schemas.microsoft.com/office/drawing/2010/main">
                <a:noFill/>
              </a14:hiddenFill>
            </a:ext>
          </a:extLst>
        </p:spPr>
      </p:cxnSp>
      <p:cxnSp>
        <p:nvCxnSpPr>
          <p:cNvPr id="6173" name="Shape 236"/>
          <p:cNvCxnSpPr>
            <a:cxnSpLocks noChangeShapeType="1"/>
            <a:stCxn id="6150" idx="2"/>
            <a:endCxn id="6151" idx="0"/>
          </p:cNvCxnSpPr>
          <p:nvPr/>
        </p:nvCxnSpPr>
        <p:spPr bwMode="auto">
          <a:xfrm rot="5400000">
            <a:off x="5907088" y="2852740"/>
            <a:ext cx="288925" cy="16933"/>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sp>
        <p:nvSpPr>
          <p:cNvPr id="6174" name="Shape 237"/>
          <p:cNvSpPr>
            <a:spLocks noChangeArrowheads="1"/>
          </p:cNvSpPr>
          <p:nvPr/>
        </p:nvSpPr>
        <p:spPr bwMode="auto">
          <a:xfrm>
            <a:off x="4057654" y="135734"/>
            <a:ext cx="1678516" cy="989012"/>
          </a:xfrm>
          <a:prstGeom prst="roundRect">
            <a:avLst>
              <a:gd name="adj" fmla="val 16667"/>
            </a:avLst>
          </a:prstGeom>
          <a:solidFill>
            <a:srgbClr val="8B2D34"/>
          </a:solidFill>
          <a:ln w="38100">
            <a:solidFill>
              <a:srgbClr val="8B2D34"/>
            </a:solidFill>
            <a:round/>
            <a:headEnd/>
            <a:tailEnd/>
          </a:ln>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benefits and risks of </a:t>
            </a:r>
            <a:r>
              <a:rPr lang="en-US" altLang="en-US" sz="1867" dirty="0" err="1">
                <a:solidFill>
                  <a:srgbClr val="FFFFFF"/>
                </a:solidFill>
                <a:latin typeface="Calibri" pitchFamily="34" charset="0"/>
                <a:sym typeface="Calibri" pitchFamily="34" charset="0"/>
              </a:rPr>
              <a:t>PaMs</a:t>
            </a:r>
            <a:endParaRPr lang="en-US" altLang="en-US" sz="1867" dirty="0">
              <a:solidFill>
                <a:srgbClr val="FFFFFF"/>
              </a:solidFill>
              <a:latin typeface="Calibri" pitchFamily="34" charset="0"/>
              <a:sym typeface="Calibri" pitchFamily="34" charset="0"/>
            </a:endParaRPr>
          </a:p>
        </p:txBody>
      </p:sp>
      <p:cxnSp>
        <p:nvCxnSpPr>
          <p:cNvPr id="6175" name="Shape 238"/>
          <p:cNvCxnSpPr>
            <a:cxnSpLocks noChangeShapeType="1"/>
            <a:stCxn id="6174" idx="2"/>
            <a:endCxn id="6171" idx="0"/>
          </p:cNvCxnSpPr>
          <p:nvPr/>
        </p:nvCxnSpPr>
        <p:spPr bwMode="auto">
          <a:xfrm rot="5400000">
            <a:off x="3993376" y="701263"/>
            <a:ext cx="480053" cy="1327020"/>
          </a:xfrm>
          <a:prstGeom prst="curvedConnector3">
            <a:avLst>
              <a:gd name="adj1" fmla="val 50000"/>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cxnSp>
        <p:nvCxnSpPr>
          <p:cNvPr id="6176" name="Shape 239"/>
          <p:cNvCxnSpPr>
            <a:cxnSpLocks noChangeShapeType="1"/>
            <a:stCxn id="6174" idx="2"/>
            <a:endCxn id="6150" idx="0"/>
          </p:cNvCxnSpPr>
          <p:nvPr/>
        </p:nvCxnSpPr>
        <p:spPr bwMode="auto">
          <a:xfrm rot="16200000" flipH="1">
            <a:off x="5234204" y="787451"/>
            <a:ext cx="480053" cy="1154640"/>
          </a:xfrm>
          <a:prstGeom prst="curvedConnector3">
            <a:avLst>
              <a:gd name="adj1" fmla="val 50000"/>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cxnSp>
        <p:nvCxnSpPr>
          <p:cNvPr id="6178" name="Shape 241"/>
          <p:cNvCxnSpPr>
            <a:cxnSpLocks noChangeShapeType="1"/>
          </p:cNvCxnSpPr>
          <p:nvPr/>
        </p:nvCxnSpPr>
        <p:spPr bwMode="auto">
          <a:xfrm rot="5400000">
            <a:off x="5886188" y="4127236"/>
            <a:ext cx="287333" cy="43392"/>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sp>
        <p:nvSpPr>
          <p:cNvPr id="36" name="Shape 240"/>
          <p:cNvSpPr txBox="1">
            <a:spLocks noChangeArrowheads="1"/>
          </p:cNvSpPr>
          <p:nvPr/>
        </p:nvSpPr>
        <p:spPr bwMode="auto">
          <a:xfrm>
            <a:off x="87481" y="5998138"/>
            <a:ext cx="7718094" cy="88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buSzPct val="25000"/>
            </a:pPr>
            <a:r>
              <a:rPr lang="en-US" altLang="en-US" sz="4267" b="1" dirty="0">
                <a:latin typeface="Calibri" pitchFamily="34" charset="0"/>
                <a:sym typeface="Calibri" pitchFamily="34" charset="0"/>
              </a:rPr>
              <a:t>Country approach to safeguards</a:t>
            </a:r>
          </a:p>
        </p:txBody>
      </p:sp>
    </p:spTree>
    <p:extLst>
      <p:ext uri="{BB962C8B-B14F-4D97-AF65-F5344CB8AC3E}">
        <p14:creationId xmlns:p14="http://schemas.microsoft.com/office/powerpoint/2010/main" val="2905462630"/>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9506661" y="79248"/>
            <a:ext cx="2112235" cy="6629400"/>
          </a:xfrm>
          <a:prstGeom prst="rect">
            <a:avLst/>
          </a:prstGeom>
        </p:spPr>
        <p:style>
          <a:lnRef idx="2">
            <a:schemeClr val="accent1"/>
          </a:lnRef>
          <a:fillRef idx="1">
            <a:schemeClr val="lt1"/>
          </a:fillRef>
          <a:effectRef idx="0">
            <a:schemeClr val="accent1"/>
          </a:effectRef>
          <a:fontRef idx="minor">
            <a:schemeClr val="dk1"/>
          </a:fontRef>
        </p:style>
        <p:txBody>
          <a:bodyPr lIns="91435" tIns="45719" rIns="91435" bIns="45719" anchor="ctr"/>
          <a:lstStyle/>
          <a:p>
            <a:pPr algn="ctr" defTabSz="914309">
              <a:defRPr/>
            </a:pPr>
            <a:endParaRPr lang="fr-CH" sz="1600" dirty="0">
              <a:solidFill>
                <a:prstClr val="black"/>
              </a:solidFill>
            </a:endParaRPr>
          </a:p>
        </p:txBody>
      </p:sp>
      <p:sp>
        <p:nvSpPr>
          <p:cNvPr id="9" name="Rounded Rectangle 8"/>
          <p:cNvSpPr/>
          <p:nvPr/>
        </p:nvSpPr>
        <p:spPr>
          <a:xfrm>
            <a:off x="97618" y="2971808"/>
            <a:ext cx="1720761" cy="149432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srgbClr val="C0504D"/>
                </a:solidFill>
              </a:rPr>
              <a:t>Define safeguards goals &amp; scope</a:t>
            </a:r>
          </a:p>
        </p:txBody>
      </p:sp>
      <p:sp>
        <p:nvSpPr>
          <p:cNvPr id="13" name="Rectangle 12"/>
          <p:cNvSpPr/>
          <p:nvPr/>
        </p:nvSpPr>
        <p:spPr>
          <a:xfrm>
            <a:off x="9698683" y="2045801"/>
            <a:ext cx="1728192" cy="930519"/>
          </a:xfrm>
          <a:prstGeom prst="rect">
            <a:avLst/>
          </a:prstGeom>
          <a:solidFill>
            <a:srgbClr val="4B841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prstClr val="white"/>
                </a:solidFill>
                <a:effectLst>
                  <a:outerShdw blurRad="50800" dist="38100" dir="5400000" algn="t" rotWithShape="0">
                    <a:prstClr val="black">
                      <a:alpha val="40000"/>
                    </a:prstClr>
                  </a:outerShdw>
                </a:effectLst>
              </a:rPr>
              <a:t>Safeguards addressed</a:t>
            </a:r>
          </a:p>
        </p:txBody>
      </p:sp>
      <p:sp>
        <p:nvSpPr>
          <p:cNvPr id="15" name="Rounded Rectangle 14"/>
          <p:cNvSpPr/>
          <p:nvPr/>
        </p:nvSpPr>
        <p:spPr>
          <a:xfrm>
            <a:off x="3399344" y="3243013"/>
            <a:ext cx="5531253" cy="93052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srgbClr val="4F81BD">
                    <a:lumMod val="75000"/>
                  </a:srgbClr>
                </a:solidFill>
              </a:rPr>
              <a:t>Identify, assess &amp; strengthen </a:t>
            </a:r>
          </a:p>
          <a:p>
            <a:pPr algn="ctr" defTabSz="914309">
              <a:defRPr/>
            </a:pPr>
            <a:r>
              <a:rPr lang="en-US" sz="2400" b="1" dirty="0">
                <a:solidFill>
                  <a:srgbClr val="4F81BD">
                    <a:lumMod val="75000"/>
                  </a:srgbClr>
                </a:solidFill>
              </a:rPr>
              <a:t>institutional capacity to implement PLRs</a:t>
            </a:r>
          </a:p>
        </p:txBody>
      </p:sp>
      <p:sp>
        <p:nvSpPr>
          <p:cNvPr id="17" name="Rectangle 16"/>
          <p:cNvSpPr/>
          <p:nvPr/>
        </p:nvSpPr>
        <p:spPr>
          <a:xfrm>
            <a:off x="9675631" y="3243013"/>
            <a:ext cx="1751245" cy="93052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prstClr val="white"/>
                </a:solidFill>
                <a:effectLst>
                  <a:outerShdw blurRad="50800" dist="38100" dir="5400000" algn="t" rotWithShape="0">
                    <a:prstClr val="black">
                      <a:alpha val="40000"/>
                    </a:prstClr>
                  </a:outerShdw>
                </a:effectLst>
              </a:rPr>
              <a:t>Safeguards respected</a:t>
            </a:r>
          </a:p>
        </p:txBody>
      </p:sp>
      <p:sp>
        <p:nvSpPr>
          <p:cNvPr id="18" name="Rounded Rectangle 17"/>
          <p:cNvSpPr/>
          <p:nvPr/>
        </p:nvSpPr>
        <p:spPr>
          <a:xfrm>
            <a:off x="3399341" y="4438773"/>
            <a:ext cx="5531256" cy="99792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srgbClr val="8064A2">
                    <a:lumMod val="75000"/>
                  </a:srgbClr>
                </a:solidFill>
              </a:rPr>
              <a:t>Identify, assess &amp; strengthen </a:t>
            </a:r>
          </a:p>
          <a:p>
            <a:pPr algn="ctr" defTabSz="914309">
              <a:defRPr/>
            </a:pPr>
            <a:r>
              <a:rPr lang="en-US" sz="2400" b="1" dirty="0">
                <a:solidFill>
                  <a:srgbClr val="8064A2">
                    <a:lumMod val="75000"/>
                  </a:srgbClr>
                </a:solidFill>
              </a:rPr>
              <a:t>systems and sources of information</a:t>
            </a:r>
          </a:p>
        </p:txBody>
      </p:sp>
      <p:sp>
        <p:nvSpPr>
          <p:cNvPr id="21" name="Rectangle 20"/>
          <p:cNvSpPr/>
          <p:nvPr/>
        </p:nvSpPr>
        <p:spPr>
          <a:xfrm>
            <a:off x="9678559" y="4450491"/>
            <a:ext cx="1748316" cy="986204"/>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prstClr val="white"/>
                </a:solidFill>
                <a:effectLst>
                  <a:outerShdw blurRad="50800" dist="38100" dir="5400000" algn="t" rotWithShape="0">
                    <a:prstClr val="black">
                      <a:alpha val="40000"/>
                    </a:prstClr>
                  </a:outerShdw>
                </a:effectLst>
              </a:rPr>
              <a:t>Safeguards information system</a:t>
            </a:r>
          </a:p>
        </p:txBody>
      </p:sp>
      <p:sp>
        <p:nvSpPr>
          <p:cNvPr id="22" name="Rectangle 21"/>
          <p:cNvSpPr/>
          <p:nvPr/>
        </p:nvSpPr>
        <p:spPr>
          <a:xfrm>
            <a:off x="9680028" y="5635990"/>
            <a:ext cx="1746849" cy="996463"/>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prstClr val="white"/>
                </a:solidFill>
                <a:effectLst>
                  <a:outerShdw blurRad="50800" dist="38100" dir="5400000" algn="t" rotWithShape="0">
                    <a:prstClr val="black">
                      <a:alpha val="40000"/>
                    </a:prstClr>
                  </a:outerShdw>
                </a:effectLst>
              </a:rPr>
              <a:t>Summaries of information</a:t>
            </a:r>
          </a:p>
        </p:txBody>
      </p:sp>
      <p:cxnSp>
        <p:nvCxnSpPr>
          <p:cNvPr id="3" name="Curved Connector 2"/>
          <p:cNvCxnSpPr>
            <a:stCxn id="9" idx="3"/>
            <a:endCxn id="39" idx="1"/>
          </p:cNvCxnSpPr>
          <p:nvPr/>
        </p:nvCxnSpPr>
        <p:spPr>
          <a:xfrm flipV="1">
            <a:off x="1818379" y="2511059"/>
            <a:ext cx="1580967" cy="1207908"/>
          </a:xfrm>
          <a:prstGeom prst="curvedConnector3">
            <a:avLst/>
          </a:prstGeom>
          <a:ln w="38100">
            <a:solidFill>
              <a:srgbClr val="4B841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Curved Connector 4"/>
          <p:cNvCxnSpPr>
            <a:stCxn id="9" idx="3"/>
            <a:endCxn id="15" idx="1"/>
          </p:cNvCxnSpPr>
          <p:nvPr/>
        </p:nvCxnSpPr>
        <p:spPr>
          <a:xfrm flipV="1">
            <a:off x="1818379" y="3708275"/>
            <a:ext cx="1580967" cy="10693"/>
          </a:xfrm>
          <a:prstGeom prst="curvedConnector3">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9" idx="3"/>
            <a:endCxn id="18" idx="1"/>
          </p:cNvCxnSpPr>
          <p:nvPr/>
        </p:nvCxnSpPr>
        <p:spPr>
          <a:xfrm>
            <a:off x="1818379" y="3718967"/>
            <a:ext cx="1580964" cy="1218768"/>
          </a:xfrm>
          <a:prstGeom prst="curvedConnector3">
            <a:avLst>
              <a:gd name="adj1" fmla="val 50000"/>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39" idx="3"/>
            <a:endCxn id="13" idx="1"/>
          </p:cNvCxnSpPr>
          <p:nvPr/>
        </p:nvCxnSpPr>
        <p:spPr>
          <a:xfrm>
            <a:off x="8930599" y="2511060"/>
            <a:ext cx="768085" cy="16933"/>
          </a:xfrm>
          <a:prstGeom prst="curvedConnector3">
            <a:avLst/>
          </a:prstGeom>
          <a:ln w="38100">
            <a:solidFill>
              <a:srgbClr val="4B841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5" idx="3"/>
            <a:endCxn id="17" idx="1"/>
          </p:cNvCxnSpPr>
          <p:nvPr/>
        </p:nvCxnSpPr>
        <p:spPr>
          <a:xfrm>
            <a:off x="8930597" y="3708275"/>
            <a:ext cx="745032" cy="16933"/>
          </a:xfrm>
          <a:prstGeom prst="curvedConnector3">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8" idx="3"/>
            <a:endCxn id="21" idx="1"/>
          </p:cNvCxnSpPr>
          <p:nvPr/>
        </p:nvCxnSpPr>
        <p:spPr>
          <a:xfrm>
            <a:off x="8930600" y="4937736"/>
            <a:ext cx="747961" cy="5859"/>
          </a:xfrm>
          <a:prstGeom prst="curvedConnector3">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1" idx="2"/>
            <a:endCxn id="22" idx="0"/>
          </p:cNvCxnSpPr>
          <p:nvPr/>
        </p:nvCxnSpPr>
        <p:spPr>
          <a:xfrm rot="16200000" flipH="1">
            <a:off x="10453439" y="5535976"/>
            <a:ext cx="199293" cy="733"/>
          </a:xfrm>
          <a:prstGeom prst="curvedConnector3">
            <a:avLst>
              <a:gd name="adj1" fmla="val 50000"/>
            </a:avLst>
          </a:prstGeom>
          <a:ln w="38100">
            <a:solidFill>
              <a:schemeClr val="accent4">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98" name="TextBox 50"/>
          <p:cNvSpPr txBox="1">
            <a:spLocks noChangeArrowheads="1"/>
          </p:cNvSpPr>
          <p:nvPr/>
        </p:nvSpPr>
        <p:spPr bwMode="auto">
          <a:xfrm>
            <a:off x="9794695" y="79254"/>
            <a:ext cx="1462455"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309" fontAlgn="base">
              <a:spcBef>
                <a:spcPct val="0"/>
              </a:spcBef>
              <a:spcAft>
                <a:spcPct val="0"/>
              </a:spcAft>
            </a:pPr>
            <a:r>
              <a:rPr lang="en-US" altLang="en-US" sz="2400" b="1" dirty="0">
                <a:solidFill>
                  <a:srgbClr val="4F81BD"/>
                </a:solidFill>
                <a:cs typeface="Arial" panose="020B0604020202020204" pitchFamily="34" charset="0"/>
              </a:rPr>
              <a:t>UNFCCC</a:t>
            </a:r>
            <a:endParaRPr lang="fr-CH" altLang="en-US" sz="2400" b="1" dirty="0">
              <a:solidFill>
                <a:srgbClr val="4F81BD"/>
              </a:solidFill>
              <a:cs typeface="Arial" panose="020B0604020202020204" pitchFamily="34" charset="0"/>
            </a:endParaRPr>
          </a:p>
        </p:txBody>
      </p:sp>
      <p:sp>
        <p:nvSpPr>
          <p:cNvPr id="107" name="Rounded Rectangle 106"/>
          <p:cNvSpPr/>
          <p:nvPr/>
        </p:nvSpPr>
        <p:spPr>
          <a:xfrm>
            <a:off x="5212797" y="152169"/>
            <a:ext cx="1893599" cy="1475489"/>
          </a:xfrm>
          <a:prstGeom prst="roundRect">
            <a:avLst/>
          </a:prstGeom>
          <a:solidFill>
            <a:srgbClr val="8B2D34"/>
          </a:solidFill>
          <a:ln w="38100">
            <a:solidFill>
              <a:srgbClr val="8B2D34"/>
            </a:solid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b="1" dirty="0">
                <a:solidFill>
                  <a:prstClr val="white"/>
                </a:solidFill>
              </a:rPr>
              <a:t>Assess benefits &amp; risks of PAMs</a:t>
            </a:r>
            <a:endParaRPr lang="fr-CH" sz="2400" b="1" dirty="0">
              <a:solidFill>
                <a:prstClr val="white"/>
              </a:solidFill>
            </a:endParaRPr>
          </a:p>
        </p:txBody>
      </p:sp>
      <p:cxnSp>
        <p:nvCxnSpPr>
          <p:cNvPr id="112" name="Curved Connector 111"/>
          <p:cNvCxnSpPr>
            <a:stCxn id="107" idx="2"/>
            <a:endCxn id="39" idx="0"/>
          </p:cNvCxnSpPr>
          <p:nvPr/>
        </p:nvCxnSpPr>
        <p:spPr>
          <a:xfrm rot="16200000" flipH="1">
            <a:off x="5953214" y="1834041"/>
            <a:ext cx="418143" cy="5375"/>
          </a:xfrm>
          <a:prstGeom prst="curvedConnector3">
            <a:avLst>
              <a:gd name="adj1" fmla="val 50000"/>
            </a:avLst>
          </a:prstGeom>
          <a:ln w="38100">
            <a:solidFill>
              <a:srgbClr val="8B2D3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3399344" y="2045801"/>
            <a:ext cx="5531253" cy="930519"/>
          </a:xfrm>
          <a:prstGeom prst="roundRect">
            <a:avLst/>
          </a:prstGeom>
          <a:noFill/>
          <a:ln>
            <a:solidFill>
              <a:srgbClr val="4B8412"/>
            </a:solid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anchor="ctr"/>
          <a:lstStyle/>
          <a:p>
            <a:pPr algn="ctr" defTabSz="914309">
              <a:defRPr/>
            </a:pPr>
            <a:r>
              <a:rPr lang="en-US" sz="2400" b="1" dirty="0">
                <a:solidFill>
                  <a:srgbClr val="9BBB59">
                    <a:lumMod val="75000"/>
                  </a:srgbClr>
                </a:solidFill>
              </a:rPr>
              <a:t>Identify, assess &amp; strengthen </a:t>
            </a:r>
          </a:p>
          <a:p>
            <a:pPr algn="ctr" defTabSz="914309">
              <a:defRPr/>
            </a:pPr>
            <a:r>
              <a:rPr lang="en-US" sz="2400" b="1" dirty="0">
                <a:solidFill>
                  <a:srgbClr val="9BBB59">
                    <a:lumMod val="75000"/>
                  </a:srgbClr>
                </a:solidFill>
              </a:rPr>
              <a:t>policies, laws &amp; regulations (PLRs)</a:t>
            </a:r>
          </a:p>
        </p:txBody>
      </p:sp>
      <p:cxnSp>
        <p:nvCxnSpPr>
          <p:cNvPr id="46" name="Curved Connector 45"/>
          <p:cNvCxnSpPr>
            <a:stCxn id="39" idx="2"/>
            <a:endCxn id="15" idx="0"/>
          </p:cNvCxnSpPr>
          <p:nvPr/>
        </p:nvCxnSpPr>
        <p:spPr>
          <a:xfrm rot="5400000">
            <a:off x="6031623" y="3109667"/>
            <a:ext cx="266696" cy="16933"/>
          </a:xfrm>
          <a:prstGeom prst="curvedConnector3">
            <a:avLst>
              <a:gd name="adj1" fmla="val 50000"/>
            </a:avLst>
          </a:prstGeom>
          <a:ln w="38100">
            <a:solidFill>
              <a:srgbClr val="4B841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5" idx="2"/>
            <a:endCxn id="18" idx="0"/>
          </p:cNvCxnSpPr>
          <p:nvPr/>
        </p:nvCxnSpPr>
        <p:spPr>
          <a:xfrm rot="5400000">
            <a:off x="6032352" y="4306154"/>
            <a:ext cx="265237" cy="1"/>
          </a:xfrm>
          <a:prstGeom prst="curvedConnector3">
            <a:avLst>
              <a:gd name="adj1" fmla="val 50000"/>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Shape 240"/>
          <p:cNvSpPr txBox="1">
            <a:spLocks noChangeArrowheads="1"/>
          </p:cNvSpPr>
          <p:nvPr/>
        </p:nvSpPr>
        <p:spPr bwMode="auto">
          <a:xfrm>
            <a:off x="588435" y="5780054"/>
            <a:ext cx="7718094" cy="88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buSzPct val="25000"/>
            </a:pPr>
            <a:r>
              <a:rPr lang="en-US" altLang="en-US" sz="4267" b="1" dirty="0">
                <a:latin typeface="Calibri" pitchFamily="34" charset="0"/>
                <a:sym typeface="Calibri" pitchFamily="34" charset="0"/>
              </a:rPr>
              <a:t>Country approach to safeguards</a:t>
            </a:r>
          </a:p>
        </p:txBody>
      </p:sp>
      <p:sp>
        <p:nvSpPr>
          <p:cNvPr id="66" name="Shape 677"/>
          <p:cNvSpPr>
            <a:spLocks noChangeArrowheads="1"/>
          </p:cNvSpPr>
          <p:nvPr/>
        </p:nvSpPr>
        <p:spPr bwMode="auto">
          <a:xfrm>
            <a:off x="9303114" y="1836725"/>
            <a:ext cx="2507804" cy="246942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endParaRPr lang="en-US" altLang="en-US" sz="2400">
              <a:solidFill>
                <a:srgbClr val="FFFFFF"/>
              </a:solidFill>
              <a:latin typeface="Calibri" pitchFamily="34" charset="0"/>
              <a:sym typeface="Calibri" pitchFamily="34" charset="0"/>
            </a:endParaRPr>
          </a:p>
        </p:txBody>
      </p:sp>
      <p:sp>
        <p:nvSpPr>
          <p:cNvPr id="67" name="Shape 677"/>
          <p:cNvSpPr>
            <a:spLocks noChangeArrowheads="1"/>
          </p:cNvSpPr>
          <p:nvPr/>
        </p:nvSpPr>
        <p:spPr bwMode="auto">
          <a:xfrm>
            <a:off x="9506661" y="4173533"/>
            <a:ext cx="2112235" cy="146245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endParaRPr lang="en-US" altLang="en-US" sz="2400">
              <a:solidFill>
                <a:srgbClr val="FFFFFF"/>
              </a:solidFill>
              <a:latin typeface="Calibri" pitchFamily="34" charset="0"/>
              <a:sym typeface="Calibri" pitchFamily="34" charset="0"/>
            </a:endParaRPr>
          </a:p>
        </p:txBody>
      </p:sp>
      <p:sp>
        <p:nvSpPr>
          <p:cNvPr id="68" name="Shape 677"/>
          <p:cNvSpPr>
            <a:spLocks noChangeArrowheads="1"/>
          </p:cNvSpPr>
          <p:nvPr/>
        </p:nvSpPr>
        <p:spPr bwMode="auto">
          <a:xfrm>
            <a:off x="9506661" y="5536339"/>
            <a:ext cx="2112235" cy="137190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endParaRPr lang="en-US" altLang="en-US" sz="2400">
              <a:solidFill>
                <a:srgbClr val="FFFFFF"/>
              </a:solidFill>
              <a:latin typeface="Calibri" pitchFamily="34" charset="0"/>
              <a:sym typeface="Calibri" pitchFamily="34" charset="0"/>
            </a:endParaRPr>
          </a:p>
        </p:txBody>
      </p:sp>
      <p:sp>
        <p:nvSpPr>
          <p:cNvPr id="74" name="Shape 130"/>
          <p:cNvSpPr txBox="1"/>
          <p:nvPr/>
        </p:nvSpPr>
        <p:spPr bwMode="auto">
          <a:xfrm>
            <a:off x="11191792" y="1482715"/>
            <a:ext cx="619125" cy="354012"/>
          </a:xfrm>
          <a:prstGeom prst="rect">
            <a:avLst/>
          </a:prstGeom>
          <a:solidFill>
            <a:srgbClr val="FF0000"/>
          </a:solidFill>
          <a:ln>
            <a:noFill/>
          </a:ln>
        </p:spPr>
        <p:txBody>
          <a:bodyPr lIns="60932" tIns="40632" rIns="60932" bIns="40632" anchor="ctr"/>
          <a:lstStyle/>
          <a:p>
            <a:pPr algn="ctr">
              <a:lnSpc>
                <a:spcPct val="90000"/>
              </a:lnSpc>
              <a:spcAft>
                <a:spcPts val="840"/>
              </a:spcAft>
              <a:buSzPct val="25000"/>
              <a:defRPr/>
            </a:pPr>
            <a:r>
              <a:rPr lang="en-US" sz="2400" b="1" kern="0" dirty="0">
                <a:solidFill>
                  <a:srgbClr val="FFFFFF"/>
                </a:solidFill>
                <a:latin typeface="Calibri"/>
                <a:ea typeface="Calibri"/>
                <a:cs typeface="Calibri"/>
                <a:sym typeface="Calibri"/>
                <a:rtl val="0"/>
              </a:rPr>
              <a:t>1</a:t>
            </a:r>
          </a:p>
        </p:txBody>
      </p:sp>
      <p:sp>
        <p:nvSpPr>
          <p:cNvPr id="75" name="Shape 130"/>
          <p:cNvSpPr txBox="1"/>
          <p:nvPr/>
        </p:nvSpPr>
        <p:spPr bwMode="auto">
          <a:xfrm>
            <a:off x="11426876" y="4151346"/>
            <a:ext cx="619125" cy="354012"/>
          </a:xfrm>
          <a:prstGeom prst="rect">
            <a:avLst/>
          </a:prstGeom>
          <a:solidFill>
            <a:srgbClr val="FF0000"/>
          </a:solidFill>
          <a:ln>
            <a:noFill/>
          </a:ln>
        </p:spPr>
        <p:txBody>
          <a:bodyPr lIns="60932" tIns="40632" rIns="60932" bIns="40632" anchor="ctr"/>
          <a:lstStyle/>
          <a:p>
            <a:pPr algn="ctr">
              <a:lnSpc>
                <a:spcPct val="90000"/>
              </a:lnSpc>
              <a:spcAft>
                <a:spcPts val="840"/>
              </a:spcAft>
              <a:buSzPct val="25000"/>
              <a:defRPr/>
            </a:pPr>
            <a:r>
              <a:rPr lang="en-US" sz="2400" b="1" kern="0" dirty="0">
                <a:solidFill>
                  <a:srgbClr val="FFFFFF"/>
                </a:solidFill>
                <a:latin typeface="Calibri"/>
                <a:ea typeface="Calibri"/>
                <a:cs typeface="Calibri"/>
                <a:sym typeface="Calibri"/>
                <a:rtl val="0"/>
              </a:rPr>
              <a:t>2</a:t>
            </a:r>
          </a:p>
        </p:txBody>
      </p:sp>
      <p:sp>
        <p:nvSpPr>
          <p:cNvPr id="76" name="Shape 130"/>
          <p:cNvSpPr txBox="1"/>
          <p:nvPr/>
        </p:nvSpPr>
        <p:spPr bwMode="auto">
          <a:xfrm>
            <a:off x="11426876" y="5570974"/>
            <a:ext cx="619125" cy="354012"/>
          </a:xfrm>
          <a:prstGeom prst="rect">
            <a:avLst/>
          </a:prstGeom>
          <a:solidFill>
            <a:srgbClr val="FF0000"/>
          </a:solidFill>
          <a:ln>
            <a:noFill/>
          </a:ln>
        </p:spPr>
        <p:txBody>
          <a:bodyPr lIns="60932" tIns="40632" rIns="60932" bIns="40632" anchor="ctr"/>
          <a:lstStyle/>
          <a:p>
            <a:pPr algn="ctr">
              <a:lnSpc>
                <a:spcPct val="90000"/>
              </a:lnSpc>
              <a:spcAft>
                <a:spcPts val="840"/>
              </a:spcAft>
              <a:buSzPct val="25000"/>
              <a:defRPr/>
            </a:pPr>
            <a:r>
              <a:rPr lang="en-US" sz="2400" b="1" kern="0" dirty="0">
                <a:solidFill>
                  <a:srgbClr val="FFFFFF"/>
                </a:solidFill>
                <a:latin typeface="Calibri"/>
                <a:ea typeface="Calibri"/>
                <a:cs typeface="Calibri"/>
                <a:sym typeface="Calibri"/>
                <a:rtl val="0"/>
              </a:rPr>
              <a:t>3</a:t>
            </a:r>
          </a:p>
        </p:txBody>
      </p:sp>
    </p:spTree>
    <p:extLst>
      <p:ext uri="{BB962C8B-B14F-4D97-AF65-F5344CB8AC3E}">
        <p14:creationId xmlns:p14="http://schemas.microsoft.com/office/powerpoint/2010/main" val="26765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heel(1)">
                                      <p:cBhvr>
                                        <p:cTn id="7" dur="2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heel(1)">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heel(1)">
                                      <p:cBhvr>
                                        <p:cTn id="17" dur="2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74" grpId="0" animBg="1"/>
      <p:bldP spid="75"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pPr>
              <a:spcBef>
                <a:spcPts val="0"/>
              </a:spcBef>
              <a:buSzPct val="100000"/>
              <a:defRPr/>
            </a:pPr>
            <a:r>
              <a:rPr lang="en-US" dirty="0">
                <a:solidFill>
                  <a:schemeClr val="dk1"/>
                </a:solidFill>
                <a:ea typeface="Calibri"/>
                <a:cs typeface="Calibri"/>
                <a:sym typeface="Calibri"/>
              </a:rPr>
              <a:t>No fixed, linear path to meet UNFCCC requirements on safeguards</a:t>
            </a:r>
          </a:p>
          <a:p>
            <a:pPr>
              <a:spcBef>
                <a:spcPts val="0"/>
              </a:spcBef>
              <a:buSzPct val="100000"/>
              <a:defRPr/>
            </a:pPr>
            <a:r>
              <a:rPr lang="en-US" dirty="0">
                <a:solidFill>
                  <a:schemeClr val="dk1"/>
                </a:solidFill>
                <a:ea typeface="Calibri"/>
                <a:cs typeface="Calibri"/>
                <a:sym typeface="Calibri"/>
              </a:rPr>
              <a:t>Taking into consideration:</a:t>
            </a:r>
          </a:p>
          <a:p>
            <a:pPr lvl="1">
              <a:spcBef>
                <a:spcPts val="0"/>
              </a:spcBef>
              <a:buSzPct val="100000"/>
              <a:defRPr/>
            </a:pPr>
            <a:r>
              <a:rPr lang="en-US" dirty="0">
                <a:solidFill>
                  <a:schemeClr val="dk1"/>
                </a:solidFill>
                <a:ea typeface="Calibri"/>
                <a:cs typeface="Calibri"/>
                <a:sym typeface="Calibri"/>
              </a:rPr>
              <a:t>Step-wise, iterative approach</a:t>
            </a:r>
          </a:p>
          <a:p>
            <a:pPr lvl="1">
              <a:spcBef>
                <a:spcPts val="0"/>
              </a:spcBef>
              <a:buSzPct val="100000"/>
              <a:defRPr/>
            </a:pPr>
            <a:r>
              <a:rPr lang="en-US" dirty="0">
                <a:solidFill>
                  <a:schemeClr val="dk1"/>
                </a:solidFill>
                <a:ea typeface="Calibri"/>
                <a:cs typeface="Calibri"/>
                <a:sym typeface="Calibri"/>
              </a:rPr>
              <a:t>Existing policies, laws, regulations, institutions, information systems, etc.</a:t>
            </a:r>
          </a:p>
          <a:p>
            <a:pPr>
              <a:spcBef>
                <a:spcPts val="0"/>
              </a:spcBef>
              <a:buSzPct val="100000"/>
              <a:defRPr/>
            </a:pPr>
            <a:r>
              <a:rPr lang="en-US" dirty="0">
                <a:solidFill>
                  <a:schemeClr val="dk1"/>
                </a:solidFill>
                <a:ea typeface="Calibri"/>
                <a:cs typeface="Calibri"/>
                <a:sym typeface="Calibri"/>
              </a:rPr>
              <a:t>Consultation/participation with stakeholders throughout the process</a:t>
            </a:r>
          </a:p>
          <a:p>
            <a:pPr marL="0" indent="0">
              <a:buNone/>
            </a:pPr>
            <a:endParaRPr lang="en-US" dirty="0"/>
          </a:p>
        </p:txBody>
      </p:sp>
      <p:sp>
        <p:nvSpPr>
          <p:cNvPr id="4" name="Title 3"/>
          <p:cNvSpPr>
            <a:spLocks noGrp="1"/>
          </p:cNvSpPr>
          <p:nvPr>
            <p:ph type="title"/>
          </p:nvPr>
        </p:nvSpPr>
        <p:spPr/>
        <p:txBody>
          <a:bodyPr/>
          <a:lstStyle/>
          <a:p>
            <a:r>
              <a:rPr lang="de-DE" dirty="0"/>
              <a:t>Developing Country Approach</a:t>
            </a:r>
            <a:endParaRPr lang="en-US" dirty="0"/>
          </a:p>
        </p:txBody>
      </p:sp>
      <p:pic>
        <p:nvPicPr>
          <p:cNvPr id="7" name="Shape 249"/>
          <p:cNvPicPr preferRelativeResize="0">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56939" y="1080001"/>
            <a:ext cx="3943697" cy="573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72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634"/>
          <p:cNvSpPr>
            <a:spLocks noChangeArrowheads="1"/>
          </p:cNvSpPr>
          <p:nvPr/>
        </p:nvSpPr>
        <p:spPr bwMode="auto">
          <a:xfrm>
            <a:off x="9577919" y="44451"/>
            <a:ext cx="2343149" cy="6769100"/>
          </a:xfrm>
          <a:prstGeom prst="rect">
            <a:avLst/>
          </a:prstGeom>
          <a:solidFill>
            <a:schemeClr val="bg1"/>
          </a:solidFill>
          <a:ln w="25400">
            <a:solidFill>
              <a:schemeClr val="accent1"/>
            </a:solidFill>
            <a:round/>
            <a:headEnd/>
            <a:tailEnd/>
          </a:ln>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endParaRPr lang="en-US" altLang="en-US" sz="2400">
              <a:latin typeface="Calibri" pitchFamily="34" charset="0"/>
              <a:sym typeface="Calibri" pitchFamily="34" charset="0"/>
            </a:endParaRPr>
          </a:p>
        </p:txBody>
      </p:sp>
      <p:sp>
        <p:nvSpPr>
          <p:cNvPr id="27651" name="Shape 635"/>
          <p:cNvSpPr>
            <a:spLocks noChangeArrowheads="1"/>
          </p:cNvSpPr>
          <p:nvPr/>
        </p:nvSpPr>
        <p:spPr bwMode="auto">
          <a:xfrm>
            <a:off x="203200" y="2852740"/>
            <a:ext cx="1930400" cy="1296987"/>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Define safeguard goals and scope</a:t>
            </a:r>
          </a:p>
        </p:txBody>
      </p:sp>
      <p:sp>
        <p:nvSpPr>
          <p:cNvPr id="27652" name="Shape 636"/>
          <p:cNvSpPr>
            <a:spLocks noChangeArrowheads="1"/>
          </p:cNvSpPr>
          <p:nvPr/>
        </p:nvSpPr>
        <p:spPr bwMode="auto">
          <a:xfrm>
            <a:off x="7336368" y="1700215"/>
            <a:ext cx="1949451" cy="1008063"/>
          </a:xfrm>
          <a:prstGeom prst="roundRect">
            <a:avLst>
              <a:gd name="adj" fmla="val 16667"/>
            </a:avLst>
          </a:prstGeom>
          <a:solidFill>
            <a:srgbClr val="4B841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Revise existing (develop new) PLRs</a:t>
            </a:r>
          </a:p>
        </p:txBody>
      </p:sp>
      <p:sp>
        <p:nvSpPr>
          <p:cNvPr id="27653" name="Shape 637"/>
          <p:cNvSpPr>
            <a:spLocks noChangeArrowheads="1"/>
          </p:cNvSpPr>
          <p:nvPr/>
        </p:nvSpPr>
        <p:spPr bwMode="auto">
          <a:xfrm>
            <a:off x="9876368" y="1700215"/>
            <a:ext cx="1684867" cy="1008063"/>
          </a:xfrm>
          <a:prstGeom prst="rect">
            <a:avLst/>
          </a:prstGeom>
          <a:solidFill>
            <a:srgbClr val="4B84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Safeguards addressed</a:t>
            </a:r>
          </a:p>
        </p:txBody>
      </p:sp>
      <p:sp>
        <p:nvSpPr>
          <p:cNvPr id="27654" name="Shape 638"/>
          <p:cNvSpPr>
            <a:spLocks noChangeArrowheads="1"/>
          </p:cNvSpPr>
          <p:nvPr/>
        </p:nvSpPr>
        <p:spPr bwMode="auto">
          <a:xfrm>
            <a:off x="4978403" y="1700215"/>
            <a:ext cx="2004484" cy="1008063"/>
          </a:xfrm>
          <a:prstGeom prst="roundRect">
            <a:avLst>
              <a:gd name="adj" fmla="val 16667"/>
            </a:avLst>
          </a:prstGeom>
          <a:solidFill>
            <a:srgbClr val="4B841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existing policies, laws and regulations (PLRs)</a:t>
            </a:r>
          </a:p>
        </p:txBody>
      </p:sp>
      <p:sp>
        <p:nvSpPr>
          <p:cNvPr id="27655" name="Shape 639"/>
          <p:cNvSpPr>
            <a:spLocks noChangeArrowheads="1"/>
          </p:cNvSpPr>
          <p:nvPr/>
        </p:nvSpPr>
        <p:spPr bwMode="auto">
          <a:xfrm>
            <a:off x="4978403" y="2997203"/>
            <a:ext cx="2004484" cy="1008063"/>
          </a:xfrm>
          <a:prstGeom prst="roundRect">
            <a:avLst>
              <a:gd name="adj" fmla="val 16667"/>
            </a:avLst>
          </a:prstGeom>
          <a:solidFill>
            <a:srgbClr val="36609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Assess capacity to implement PLRs</a:t>
            </a:r>
          </a:p>
        </p:txBody>
      </p:sp>
      <p:sp>
        <p:nvSpPr>
          <p:cNvPr id="27656" name="Shape 640"/>
          <p:cNvSpPr>
            <a:spLocks noChangeArrowheads="1"/>
          </p:cNvSpPr>
          <p:nvPr/>
        </p:nvSpPr>
        <p:spPr bwMode="auto">
          <a:xfrm>
            <a:off x="7336368" y="2997203"/>
            <a:ext cx="1949451" cy="1008063"/>
          </a:xfrm>
          <a:prstGeom prst="roundRect">
            <a:avLst>
              <a:gd name="adj" fmla="val 16667"/>
            </a:avLst>
          </a:prstGeom>
          <a:solidFill>
            <a:srgbClr val="36609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Strengthen capacity to implement PLRs</a:t>
            </a:r>
          </a:p>
        </p:txBody>
      </p:sp>
      <p:sp>
        <p:nvSpPr>
          <p:cNvPr id="27657" name="Shape 641"/>
          <p:cNvSpPr>
            <a:spLocks noChangeArrowheads="1"/>
          </p:cNvSpPr>
          <p:nvPr/>
        </p:nvSpPr>
        <p:spPr bwMode="auto">
          <a:xfrm>
            <a:off x="9876368" y="2997203"/>
            <a:ext cx="1684867" cy="1008063"/>
          </a:xfrm>
          <a:prstGeom prst="rect">
            <a:avLst/>
          </a:prstGeom>
          <a:solidFill>
            <a:srgbClr val="36609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Safeguards respected</a:t>
            </a:r>
          </a:p>
        </p:txBody>
      </p:sp>
      <p:sp>
        <p:nvSpPr>
          <p:cNvPr id="27658" name="Shape 642"/>
          <p:cNvSpPr>
            <a:spLocks noChangeArrowheads="1"/>
          </p:cNvSpPr>
          <p:nvPr/>
        </p:nvSpPr>
        <p:spPr bwMode="auto">
          <a:xfrm>
            <a:off x="2641603" y="4292600"/>
            <a:ext cx="1860551" cy="1420813"/>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Define SIS objectives</a:t>
            </a:r>
          </a:p>
        </p:txBody>
      </p:sp>
      <p:sp>
        <p:nvSpPr>
          <p:cNvPr id="27659" name="Shape 643"/>
          <p:cNvSpPr>
            <a:spLocks noChangeArrowheads="1"/>
          </p:cNvSpPr>
          <p:nvPr/>
        </p:nvSpPr>
        <p:spPr bwMode="auto">
          <a:xfrm>
            <a:off x="4978403" y="4292601"/>
            <a:ext cx="2004484" cy="1420815"/>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Determine information needs and structure </a:t>
            </a:r>
          </a:p>
          <a:p>
            <a:pPr algn="ctr" eaLnBrk="1" hangingPunct="1">
              <a:buSzPct val="25000"/>
            </a:pPr>
            <a:r>
              <a:rPr lang="en-US" altLang="en-US" sz="1867" dirty="0">
                <a:solidFill>
                  <a:srgbClr val="FFFFFF"/>
                </a:solidFill>
                <a:latin typeface="Calibri" pitchFamily="34" charset="0"/>
                <a:sym typeface="Calibri" pitchFamily="34" charset="0"/>
              </a:rPr>
              <a:t>(e.g. indicators)</a:t>
            </a:r>
          </a:p>
        </p:txBody>
      </p:sp>
      <p:sp>
        <p:nvSpPr>
          <p:cNvPr id="27660" name="Shape 644"/>
          <p:cNvSpPr>
            <a:spLocks noChangeArrowheads="1"/>
          </p:cNvSpPr>
          <p:nvPr/>
        </p:nvSpPr>
        <p:spPr bwMode="auto">
          <a:xfrm>
            <a:off x="7336368" y="4292600"/>
            <a:ext cx="1949451" cy="1420813"/>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existing information systems &amp; sources</a:t>
            </a:r>
          </a:p>
        </p:txBody>
      </p:sp>
      <p:sp>
        <p:nvSpPr>
          <p:cNvPr id="27661" name="Shape 645"/>
          <p:cNvSpPr>
            <a:spLocks noChangeArrowheads="1"/>
          </p:cNvSpPr>
          <p:nvPr/>
        </p:nvSpPr>
        <p:spPr bwMode="auto">
          <a:xfrm>
            <a:off x="9880603" y="4305302"/>
            <a:ext cx="1682751" cy="1068388"/>
          </a:xfrm>
          <a:prstGeom prst="rect">
            <a:avLst/>
          </a:prstGeom>
          <a:solidFill>
            <a:srgbClr val="5F49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dirty="0">
                <a:solidFill>
                  <a:srgbClr val="FFFFFF"/>
                </a:solidFill>
                <a:latin typeface="Calibri" pitchFamily="34" charset="0"/>
                <a:sym typeface="Calibri" pitchFamily="34" charset="0"/>
              </a:rPr>
              <a:t>Safeguards information system</a:t>
            </a:r>
          </a:p>
        </p:txBody>
      </p:sp>
      <p:sp>
        <p:nvSpPr>
          <p:cNvPr id="27662" name="Shape 646"/>
          <p:cNvSpPr>
            <a:spLocks noChangeArrowheads="1"/>
          </p:cNvSpPr>
          <p:nvPr/>
        </p:nvSpPr>
        <p:spPr bwMode="auto">
          <a:xfrm>
            <a:off x="9882719" y="5589590"/>
            <a:ext cx="1682749" cy="1079500"/>
          </a:xfrm>
          <a:prstGeom prst="rect">
            <a:avLst/>
          </a:prstGeom>
          <a:solidFill>
            <a:srgbClr val="5F49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a:solidFill>
                  <a:srgbClr val="FFFFFF"/>
                </a:solidFill>
                <a:latin typeface="Calibri" pitchFamily="34" charset="0"/>
                <a:sym typeface="Calibri" pitchFamily="34" charset="0"/>
              </a:rPr>
              <a:t>Summary of information</a:t>
            </a:r>
          </a:p>
        </p:txBody>
      </p:sp>
      <p:cxnSp>
        <p:nvCxnSpPr>
          <p:cNvPr id="27663" name="Shape 647"/>
          <p:cNvCxnSpPr>
            <a:cxnSpLocks noChangeShapeType="1"/>
            <a:stCxn id="27651" idx="3"/>
          </p:cNvCxnSpPr>
          <p:nvPr/>
        </p:nvCxnSpPr>
        <p:spPr bwMode="auto">
          <a:xfrm rot="10800000" flipH="1">
            <a:off x="2133601" y="2205039"/>
            <a:ext cx="440267" cy="1295400"/>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27664" name="Shape 648"/>
          <p:cNvCxnSpPr>
            <a:cxnSpLocks noChangeShapeType="1"/>
            <a:stCxn id="27651" idx="3"/>
            <a:endCxn id="27655" idx="1"/>
          </p:cNvCxnSpPr>
          <p:nvPr/>
        </p:nvCxnSpPr>
        <p:spPr bwMode="auto">
          <a:xfrm>
            <a:off x="2133600" y="3500440"/>
            <a:ext cx="2844800"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27665" name="Shape 649"/>
          <p:cNvCxnSpPr>
            <a:cxnSpLocks noChangeShapeType="1"/>
            <a:stCxn id="27651" idx="3"/>
            <a:endCxn id="27658" idx="1"/>
          </p:cNvCxnSpPr>
          <p:nvPr/>
        </p:nvCxnSpPr>
        <p:spPr bwMode="auto">
          <a:xfrm>
            <a:off x="2133602" y="3501234"/>
            <a:ext cx="508001" cy="1501775"/>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27666" name="Shape 650"/>
          <p:cNvCxnSpPr>
            <a:cxnSpLocks noChangeShapeType="1"/>
            <a:stCxn id="27654" idx="3"/>
            <a:endCxn id="27652" idx="1"/>
          </p:cNvCxnSpPr>
          <p:nvPr/>
        </p:nvCxnSpPr>
        <p:spPr bwMode="auto">
          <a:xfrm>
            <a:off x="6982885" y="2205039"/>
            <a:ext cx="353483" cy="0"/>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27667" name="Shape 651"/>
          <p:cNvCxnSpPr>
            <a:cxnSpLocks noChangeShapeType="1"/>
            <a:stCxn id="27652" idx="3"/>
            <a:endCxn id="27653" idx="1"/>
          </p:cNvCxnSpPr>
          <p:nvPr/>
        </p:nvCxnSpPr>
        <p:spPr bwMode="auto">
          <a:xfrm>
            <a:off x="9285819" y="2205039"/>
            <a:ext cx="590549" cy="0"/>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27668" name="Shape 652"/>
          <p:cNvCxnSpPr>
            <a:cxnSpLocks noChangeShapeType="1"/>
            <a:stCxn id="27655" idx="3"/>
            <a:endCxn id="27656" idx="1"/>
          </p:cNvCxnSpPr>
          <p:nvPr/>
        </p:nvCxnSpPr>
        <p:spPr bwMode="auto">
          <a:xfrm>
            <a:off x="6982885" y="3500440"/>
            <a:ext cx="353483"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27669" name="Shape 653"/>
          <p:cNvCxnSpPr>
            <a:cxnSpLocks noChangeShapeType="1"/>
            <a:stCxn id="27656" idx="3"/>
            <a:endCxn id="27657" idx="1"/>
          </p:cNvCxnSpPr>
          <p:nvPr/>
        </p:nvCxnSpPr>
        <p:spPr bwMode="auto">
          <a:xfrm>
            <a:off x="9285819" y="3500440"/>
            <a:ext cx="590549"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27670" name="Shape 654"/>
          <p:cNvCxnSpPr>
            <a:cxnSpLocks noChangeShapeType="1"/>
            <a:stCxn id="27658" idx="3"/>
            <a:endCxn id="27659" idx="1"/>
          </p:cNvCxnSpPr>
          <p:nvPr/>
        </p:nvCxnSpPr>
        <p:spPr bwMode="auto">
          <a:xfrm>
            <a:off x="4502154" y="5003008"/>
            <a:ext cx="476249" cy="16933"/>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27671" name="Shape 655"/>
          <p:cNvCxnSpPr>
            <a:cxnSpLocks noChangeShapeType="1"/>
            <a:stCxn id="27659" idx="3"/>
            <a:endCxn id="27660" idx="1"/>
          </p:cNvCxnSpPr>
          <p:nvPr/>
        </p:nvCxnSpPr>
        <p:spPr bwMode="auto">
          <a:xfrm>
            <a:off x="6982888" y="5003008"/>
            <a:ext cx="353481" cy="16933"/>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27672" name="Shape 656"/>
          <p:cNvCxnSpPr>
            <a:cxnSpLocks noChangeShapeType="1"/>
            <a:stCxn id="27660" idx="3"/>
            <a:endCxn id="27661" idx="1"/>
          </p:cNvCxnSpPr>
          <p:nvPr/>
        </p:nvCxnSpPr>
        <p:spPr bwMode="auto">
          <a:xfrm flipV="1">
            <a:off x="9285817" y="4839495"/>
            <a:ext cx="594784" cy="163512"/>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27673" name="Shape 657"/>
          <p:cNvCxnSpPr>
            <a:cxnSpLocks noChangeShapeType="1"/>
            <a:stCxn id="27661" idx="2"/>
            <a:endCxn id="27662" idx="0"/>
          </p:cNvCxnSpPr>
          <p:nvPr/>
        </p:nvCxnSpPr>
        <p:spPr bwMode="auto">
          <a:xfrm rot="16200000" flipH="1">
            <a:off x="10615087" y="5479524"/>
            <a:ext cx="215900" cy="4233"/>
          </a:xfrm>
          <a:prstGeom prst="curvedConnector3">
            <a:avLst>
              <a:gd name="adj1" fmla="val 50005"/>
            </a:avLst>
          </a:prstGeom>
          <a:noFill/>
          <a:ln w="38100">
            <a:solidFill>
              <a:srgbClr val="5F497A"/>
            </a:solidFill>
            <a:prstDash val="dot"/>
            <a:round/>
            <a:headEnd/>
            <a:tailEnd type="triangle" w="lg" len="lg"/>
          </a:ln>
          <a:extLst>
            <a:ext uri="{909E8E84-426E-40DD-AFC4-6F175D3DCCD1}">
              <a14:hiddenFill xmlns:a14="http://schemas.microsoft.com/office/drawing/2010/main">
                <a:noFill/>
              </a14:hiddenFill>
            </a:ext>
          </a:extLst>
        </p:spPr>
      </p:cxnSp>
      <p:sp>
        <p:nvSpPr>
          <p:cNvPr id="27674" name="Shape 658"/>
          <p:cNvSpPr txBox="1">
            <a:spLocks noChangeArrowheads="1"/>
          </p:cNvSpPr>
          <p:nvPr/>
        </p:nvSpPr>
        <p:spPr bwMode="auto">
          <a:xfrm>
            <a:off x="9749368" y="44449"/>
            <a:ext cx="1949451"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2667" b="1">
                <a:solidFill>
                  <a:schemeClr val="accent1"/>
                </a:solidFill>
                <a:latin typeface="Calibri" pitchFamily="34" charset="0"/>
                <a:sym typeface="Calibri" pitchFamily="34" charset="0"/>
              </a:rPr>
              <a:t>UNFCCC</a:t>
            </a:r>
          </a:p>
        </p:txBody>
      </p:sp>
      <p:sp>
        <p:nvSpPr>
          <p:cNvPr id="27675" name="Shape 659"/>
          <p:cNvSpPr>
            <a:spLocks noChangeArrowheads="1"/>
          </p:cNvSpPr>
          <p:nvPr/>
        </p:nvSpPr>
        <p:spPr bwMode="auto">
          <a:xfrm>
            <a:off x="2117" y="44454"/>
            <a:ext cx="1684867" cy="1209673"/>
          </a:xfrm>
          <a:prstGeom prst="roundRect">
            <a:avLst>
              <a:gd name="adj" fmla="val 16667"/>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latin typeface="Calibri" pitchFamily="34" charset="0"/>
                <a:sym typeface="Calibri" pitchFamily="34" charset="0"/>
              </a:rPr>
              <a:t>Determine drivers </a:t>
            </a:r>
          </a:p>
          <a:p>
            <a:pPr algn="ctr" eaLnBrk="1" hangingPunct="1">
              <a:buSzPct val="25000"/>
            </a:pPr>
            <a:r>
              <a:rPr lang="en-US" altLang="en-US" sz="1867" dirty="0">
                <a:latin typeface="Calibri" pitchFamily="34" charset="0"/>
                <a:sym typeface="Calibri" pitchFamily="34" charset="0"/>
              </a:rPr>
              <a:t>(&amp; barriers)</a:t>
            </a:r>
          </a:p>
        </p:txBody>
      </p:sp>
      <p:sp>
        <p:nvSpPr>
          <p:cNvPr id="27676" name="Shape 660"/>
          <p:cNvSpPr>
            <a:spLocks noChangeArrowheads="1"/>
          </p:cNvSpPr>
          <p:nvPr/>
        </p:nvSpPr>
        <p:spPr bwMode="auto">
          <a:xfrm>
            <a:off x="1940984" y="44454"/>
            <a:ext cx="1682749" cy="1174748"/>
          </a:xfrm>
          <a:prstGeom prst="roundRect">
            <a:avLst>
              <a:gd name="adj" fmla="val 16667"/>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latin typeface="Calibri" pitchFamily="34" charset="0"/>
                <a:sym typeface="Calibri" pitchFamily="34" charset="0"/>
              </a:rPr>
              <a:t>Identify policies and measures (</a:t>
            </a:r>
            <a:r>
              <a:rPr lang="en-US" altLang="en-US" sz="1867" dirty="0" err="1">
                <a:latin typeface="Calibri" pitchFamily="34" charset="0"/>
                <a:sym typeface="Calibri" pitchFamily="34" charset="0"/>
              </a:rPr>
              <a:t>PaMs</a:t>
            </a:r>
            <a:r>
              <a:rPr lang="en-US" altLang="en-US" sz="1867" dirty="0">
                <a:latin typeface="Calibri" pitchFamily="34" charset="0"/>
                <a:sym typeface="Calibri" pitchFamily="34" charset="0"/>
              </a:rPr>
              <a:t>)</a:t>
            </a:r>
          </a:p>
        </p:txBody>
      </p:sp>
      <p:sp>
        <p:nvSpPr>
          <p:cNvPr id="27677" name="Shape 661"/>
          <p:cNvSpPr>
            <a:spLocks noChangeArrowheads="1"/>
          </p:cNvSpPr>
          <p:nvPr/>
        </p:nvSpPr>
        <p:spPr bwMode="auto">
          <a:xfrm>
            <a:off x="4057654" y="44454"/>
            <a:ext cx="1678516" cy="1173161"/>
          </a:xfrm>
          <a:prstGeom prst="roundRect">
            <a:avLst>
              <a:gd name="adj" fmla="val 16667"/>
            </a:avLst>
          </a:prstGeom>
          <a:solidFill>
            <a:srgbClr val="8B2D34"/>
          </a:solidFill>
          <a:ln w="38100">
            <a:solidFill>
              <a:srgbClr val="8B2D34"/>
            </a:solidFill>
            <a:round/>
            <a:headEnd/>
            <a:tailEnd/>
          </a:ln>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benefits and risks of </a:t>
            </a:r>
            <a:r>
              <a:rPr lang="en-US" altLang="en-US" sz="1867" dirty="0" err="1">
                <a:solidFill>
                  <a:srgbClr val="FFFFFF"/>
                </a:solidFill>
                <a:latin typeface="Calibri" pitchFamily="34" charset="0"/>
                <a:sym typeface="Calibri" pitchFamily="34" charset="0"/>
              </a:rPr>
              <a:t>PaMs</a:t>
            </a:r>
            <a:endParaRPr lang="en-US" altLang="en-US" sz="1867" dirty="0">
              <a:solidFill>
                <a:srgbClr val="FFFFFF"/>
              </a:solidFill>
              <a:latin typeface="Calibri" pitchFamily="34" charset="0"/>
              <a:sym typeface="Calibri" pitchFamily="34" charset="0"/>
            </a:endParaRPr>
          </a:p>
        </p:txBody>
      </p:sp>
      <p:cxnSp>
        <p:nvCxnSpPr>
          <p:cNvPr id="27678" name="Shape 662"/>
          <p:cNvCxnSpPr>
            <a:cxnSpLocks noChangeShapeType="1"/>
            <a:stCxn id="27677" idx="2"/>
          </p:cNvCxnSpPr>
          <p:nvPr/>
        </p:nvCxnSpPr>
        <p:spPr bwMode="auto">
          <a:xfrm rot="5400000">
            <a:off x="3968223" y="771525"/>
            <a:ext cx="482600" cy="1374776"/>
          </a:xfrm>
          <a:prstGeom prst="curvedConnector2">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cxnSp>
        <p:nvCxnSpPr>
          <p:cNvPr id="27679" name="Shape 663"/>
          <p:cNvCxnSpPr>
            <a:cxnSpLocks noChangeShapeType="1"/>
            <a:endCxn id="27676" idx="1"/>
          </p:cNvCxnSpPr>
          <p:nvPr/>
        </p:nvCxnSpPr>
        <p:spPr bwMode="auto">
          <a:xfrm flipV="1">
            <a:off x="1686984" y="631828"/>
            <a:ext cx="254000" cy="66675"/>
          </a:xfrm>
          <a:prstGeom prst="curvedConnector3">
            <a:avLst>
              <a:gd name="adj1" fmla="val 50000"/>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cxnSp>
        <p:nvCxnSpPr>
          <p:cNvPr id="27680" name="Shape 664"/>
          <p:cNvCxnSpPr>
            <a:cxnSpLocks noChangeShapeType="1"/>
            <a:stCxn id="27676" idx="3"/>
            <a:endCxn id="27677" idx="1"/>
          </p:cNvCxnSpPr>
          <p:nvPr/>
        </p:nvCxnSpPr>
        <p:spPr bwMode="auto">
          <a:xfrm flipV="1">
            <a:off x="3623735" y="631036"/>
            <a:ext cx="433919" cy="793"/>
          </a:xfrm>
          <a:prstGeom prst="curvedConnector3">
            <a:avLst>
              <a:gd name="adj1" fmla="val 50000"/>
            </a:avLst>
          </a:prstGeom>
          <a:noFill/>
          <a:ln w="38100">
            <a:solidFill>
              <a:srgbClr val="8B2D34"/>
            </a:solidFill>
            <a:round/>
            <a:headEnd type="triangle" w="lg" len="lg"/>
            <a:tailEnd type="triangle" w="lg" len="lg"/>
          </a:ln>
          <a:extLst>
            <a:ext uri="{909E8E84-426E-40DD-AFC4-6F175D3DCCD1}">
              <a14:hiddenFill xmlns:a14="http://schemas.microsoft.com/office/drawing/2010/main">
                <a:noFill/>
              </a14:hiddenFill>
            </a:ext>
          </a:extLst>
        </p:spPr>
      </p:cxnSp>
      <p:sp>
        <p:nvSpPr>
          <p:cNvPr id="27681" name="Shape 665"/>
          <p:cNvSpPr>
            <a:spLocks noChangeArrowheads="1"/>
          </p:cNvSpPr>
          <p:nvPr/>
        </p:nvSpPr>
        <p:spPr bwMode="auto">
          <a:xfrm>
            <a:off x="9882719" y="476252"/>
            <a:ext cx="1682749" cy="1128547"/>
          </a:xfrm>
          <a:prstGeom prst="rect">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b="1" dirty="0">
                <a:latin typeface="Calibri" pitchFamily="34" charset="0"/>
                <a:sym typeface="Calibri" pitchFamily="34" charset="0"/>
              </a:rPr>
              <a:t>National strategy/ action plan (NS/AP)</a:t>
            </a:r>
          </a:p>
        </p:txBody>
      </p:sp>
      <p:sp>
        <p:nvSpPr>
          <p:cNvPr id="27682" name="Shape 666"/>
          <p:cNvSpPr>
            <a:spLocks noChangeArrowheads="1"/>
          </p:cNvSpPr>
          <p:nvPr/>
        </p:nvSpPr>
        <p:spPr bwMode="auto">
          <a:xfrm>
            <a:off x="6455835" y="44452"/>
            <a:ext cx="1678517" cy="1190624"/>
          </a:xfrm>
          <a:prstGeom prst="roundRect">
            <a:avLst>
              <a:gd name="adj" fmla="val 16667"/>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dirty="0">
                <a:latin typeface="Calibri" pitchFamily="34" charset="0"/>
                <a:sym typeface="Calibri" pitchFamily="34" charset="0"/>
              </a:rPr>
              <a:t>Plan for managing benefits and risks of </a:t>
            </a:r>
            <a:r>
              <a:rPr lang="en-US" altLang="en-US" sz="1867" dirty="0" err="1">
                <a:latin typeface="Calibri" pitchFamily="34" charset="0"/>
                <a:sym typeface="Calibri" pitchFamily="34" charset="0"/>
              </a:rPr>
              <a:t>PaMs</a:t>
            </a:r>
            <a:endParaRPr lang="en-US" altLang="en-US" sz="1867" dirty="0">
              <a:latin typeface="Calibri" pitchFamily="34" charset="0"/>
              <a:sym typeface="Calibri" pitchFamily="34" charset="0"/>
            </a:endParaRPr>
          </a:p>
        </p:txBody>
      </p:sp>
      <p:cxnSp>
        <p:nvCxnSpPr>
          <p:cNvPr id="27683" name="Shape 667"/>
          <p:cNvCxnSpPr>
            <a:cxnSpLocks noChangeShapeType="1"/>
            <a:stCxn id="27677" idx="3"/>
            <a:endCxn id="27682" idx="1"/>
          </p:cNvCxnSpPr>
          <p:nvPr/>
        </p:nvCxnSpPr>
        <p:spPr bwMode="auto">
          <a:xfrm>
            <a:off x="5736170" y="631033"/>
            <a:ext cx="719665" cy="8731"/>
          </a:xfrm>
          <a:prstGeom prst="curvedConnector3">
            <a:avLst>
              <a:gd name="adj1" fmla="val 50000"/>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cxnSp>
        <p:nvCxnSpPr>
          <p:cNvPr id="27684" name="Shape 668"/>
          <p:cNvCxnSpPr>
            <a:cxnSpLocks noChangeShapeType="1"/>
            <a:stCxn id="27682" idx="3"/>
          </p:cNvCxnSpPr>
          <p:nvPr/>
        </p:nvCxnSpPr>
        <p:spPr bwMode="auto">
          <a:xfrm>
            <a:off x="8134351" y="639765"/>
            <a:ext cx="1748368" cy="117475"/>
          </a:xfrm>
          <a:prstGeom prst="curvedConnector3">
            <a:avLst>
              <a:gd name="adj1" fmla="val 50000"/>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cxnSp>
        <p:nvCxnSpPr>
          <p:cNvPr id="27685" name="Shape 669"/>
          <p:cNvCxnSpPr>
            <a:cxnSpLocks noChangeShapeType="1"/>
            <a:endCxn id="27651" idx="0"/>
          </p:cNvCxnSpPr>
          <p:nvPr/>
        </p:nvCxnSpPr>
        <p:spPr bwMode="auto">
          <a:xfrm rot="16200000" flipH="1">
            <a:off x="-59532" y="1624807"/>
            <a:ext cx="1592263" cy="863600"/>
          </a:xfrm>
          <a:prstGeom prst="curvedConnector3">
            <a:avLst>
              <a:gd name="adj1" fmla="val 50005"/>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cxnSp>
        <p:nvCxnSpPr>
          <p:cNvPr id="27686" name="Shape 670"/>
          <p:cNvCxnSpPr>
            <a:cxnSpLocks noChangeShapeType="1"/>
            <a:endCxn id="27651" idx="0"/>
          </p:cNvCxnSpPr>
          <p:nvPr/>
        </p:nvCxnSpPr>
        <p:spPr bwMode="auto">
          <a:xfrm rot="5400000">
            <a:off x="956471" y="1472407"/>
            <a:ext cx="1592263" cy="1168400"/>
          </a:xfrm>
          <a:prstGeom prst="curvedConnector3">
            <a:avLst>
              <a:gd name="adj1" fmla="val 50005"/>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sp>
        <p:nvSpPr>
          <p:cNvPr id="27687" name="Shape 671"/>
          <p:cNvSpPr>
            <a:spLocks noChangeArrowheads="1"/>
          </p:cNvSpPr>
          <p:nvPr/>
        </p:nvSpPr>
        <p:spPr bwMode="auto">
          <a:xfrm>
            <a:off x="2573868" y="1700215"/>
            <a:ext cx="1896533" cy="1008063"/>
          </a:xfrm>
          <a:prstGeom prst="roundRect">
            <a:avLst>
              <a:gd name="adj" fmla="val 16667"/>
            </a:avLst>
          </a:prstGeom>
          <a:solidFill>
            <a:srgbClr val="4B8412"/>
          </a:solidFill>
          <a:ln w="25400">
            <a:solidFill>
              <a:srgbClr val="4B8412"/>
            </a:solidFill>
            <a:round/>
            <a:headEnd/>
            <a:tailEnd/>
          </a:ln>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SzPct val="25000"/>
            </a:pPr>
            <a:r>
              <a:rPr lang="en-US" altLang="en-US" sz="1867">
                <a:solidFill>
                  <a:srgbClr val="FFFFFF"/>
                </a:solidFill>
                <a:latin typeface="Calibri" pitchFamily="34" charset="0"/>
                <a:sym typeface="Calibri" pitchFamily="34" charset="0"/>
              </a:rPr>
              <a:t>Clarify Cancun safeguards in country context</a:t>
            </a:r>
          </a:p>
        </p:txBody>
      </p:sp>
      <p:cxnSp>
        <p:nvCxnSpPr>
          <p:cNvPr id="27688" name="Shape 672"/>
          <p:cNvCxnSpPr>
            <a:cxnSpLocks noChangeShapeType="1"/>
            <a:stCxn id="27687" idx="3"/>
            <a:endCxn id="27654" idx="1"/>
          </p:cNvCxnSpPr>
          <p:nvPr/>
        </p:nvCxnSpPr>
        <p:spPr bwMode="auto">
          <a:xfrm>
            <a:off x="4470400" y="2205039"/>
            <a:ext cx="508000" cy="0"/>
          </a:xfrm>
          <a:prstGeom prst="curvedConnector3">
            <a:avLst>
              <a:gd name="adj1" fmla="val 50000"/>
            </a:avLst>
          </a:prstGeom>
          <a:noFill/>
          <a:ln w="38100">
            <a:solidFill>
              <a:srgbClr val="4B8412"/>
            </a:solidFill>
            <a:round/>
            <a:headEnd type="triangle" w="lg" len="lg"/>
            <a:tailEnd type="triangle" w="lg" len="lg"/>
          </a:ln>
          <a:extLst>
            <a:ext uri="{909E8E84-426E-40DD-AFC4-6F175D3DCCD1}">
              <a14:hiddenFill xmlns:a14="http://schemas.microsoft.com/office/drawing/2010/main">
                <a:noFill/>
              </a14:hiddenFill>
            </a:ext>
          </a:extLst>
        </p:spPr>
      </p:cxnSp>
      <p:cxnSp>
        <p:nvCxnSpPr>
          <p:cNvPr id="27689" name="Shape 673"/>
          <p:cNvCxnSpPr>
            <a:cxnSpLocks noChangeShapeType="1"/>
            <a:stCxn id="27654" idx="2"/>
            <a:endCxn id="27655" idx="0"/>
          </p:cNvCxnSpPr>
          <p:nvPr/>
        </p:nvCxnSpPr>
        <p:spPr bwMode="auto">
          <a:xfrm rot="16200000" flipH="1">
            <a:off x="5836180" y="2851682"/>
            <a:ext cx="288925" cy="2116"/>
          </a:xfrm>
          <a:prstGeom prst="curvedConnector3">
            <a:avLst>
              <a:gd name="adj1" fmla="val 52208"/>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27690" name="Shape 674"/>
          <p:cNvCxnSpPr>
            <a:cxnSpLocks noChangeShapeType="1"/>
            <a:stCxn id="27677" idx="2"/>
            <a:endCxn id="27654" idx="0"/>
          </p:cNvCxnSpPr>
          <p:nvPr/>
        </p:nvCxnSpPr>
        <p:spPr bwMode="auto">
          <a:xfrm rot="16200000" flipH="1">
            <a:off x="5197477" y="917048"/>
            <a:ext cx="482600" cy="1083733"/>
          </a:xfrm>
          <a:prstGeom prst="curvedConnector3">
            <a:avLst>
              <a:gd name="adj1" fmla="val 50000"/>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sp>
        <p:nvSpPr>
          <p:cNvPr id="27691" name="Shape 675"/>
          <p:cNvSpPr txBox="1">
            <a:spLocks noChangeArrowheads="1"/>
          </p:cNvSpPr>
          <p:nvPr/>
        </p:nvSpPr>
        <p:spPr bwMode="auto">
          <a:xfrm>
            <a:off x="423333" y="5713413"/>
            <a:ext cx="8153400"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buSzPct val="25000"/>
            </a:pPr>
            <a:r>
              <a:rPr lang="en-US" altLang="en-US" sz="3733" b="1" dirty="0">
                <a:latin typeface="Calibri" pitchFamily="34" charset="0"/>
                <a:sym typeface="Calibri" pitchFamily="34" charset="0"/>
              </a:rPr>
              <a:t>Country approach to safeguards</a:t>
            </a:r>
          </a:p>
          <a:p>
            <a:pPr eaLnBrk="1" hangingPunct="1">
              <a:buSzPct val="25000"/>
            </a:pPr>
            <a:r>
              <a:rPr lang="en-US" altLang="en-US" sz="2667" dirty="0">
                <a:latin typeface="Calibri" pitchFamily="34" charset="0"/>
                <a:sym typeface="Calibri" pitchFamily="34" charset="0"/>
              </a:rPr>
              <a:t>showing links with national strategy/action plan process</a:t>
            </a:r>
          </a:p>
        </p:txBody>
      </p:sp>
      <p:cxnSp>
        <p:nvCxnSpPr>
          <p:cNvPr id="27692" name="Shape 676"/>
          <p:cNvCxnSpPr>
            <a:cxnSpLocks noChangeShapeType="1"/>
            <a:stCxn id="27655" idx="2"/>
            <a:endCxn id="27659" idx="0"/>
          </p:cNvCxnSpPr>
          <p:nvPr/>
        </p:nvCxnSpPr>
        <p:spPr bwMode="auto">
          <a:xfrm rot="5400000">
            <a:off x="5836979" y="4148932"/>
            <a:ext cx="287335" cy="16933"/>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sp>
        <p:nvSpPr>
          <p:cNvPr id="27693" name="Shape 677"/>
          <p:cNvSpPr>
            <a:spLocks noChangeArrowheads="1"/>
          </p:cNvSpPr>
          <p:nvPr/>
        </p:nvSpPr>
        <p:spPr bwMode="auto">
          <a:xfrm>
            <a:off x="0" y="44453"/>
            <a:ext cx="9008533" cy="14144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endParaRPr lang="en-US" altLang="en-US" sz="240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371168814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9936428" y="152400"/>
            <a:ext cx="2016224" cy="6629400"/>
          </a:xfrm>
          <a:prstGeom prst="rect">
            <a:avLst/>
          </a:prstGeom>
        </p:spPr>
        <p:style>
          <a:lnRef idx="2">
            <a:schemeClr val="accent1"/>
          </a:lnRef>
          <a:fillRef idx="1">
            <a:schemeClr val="lt1"/>
          </a:fillRef>
          <a:effectRef idx="0">
            <a:schemeClr val="accent1"/>
          </a:effectRef>
          <a:fontRef idx="minor">
            <a:schemeClr val="dk1"/>
          </a:fontRef>
        </p:style>
        <p:txBody>
          <a:bodyPr lIns="91436" tIns="45719" rIns="91436" bIns="45719" anchor="ctr"/>
          <a:lstStyle/>
          <a:p>
            <a:pPr algn="ctr" defTabSz="914332">
              <a:defRPr/>
            </a:pPr>
            <a:endParaRPr lang="fr-CH" sz="1600" dirty="0">
              <a:solidFill>
                <a:prstClr val="black"/>
              </a:solidFill>
            </a:endParaRPr>
          </a:p>
        </p:txBody>
      </p:sp>
      <p:sp>
        <p:nvSpPr>
          <p:cNvPr id="9" name="Rounded Rectangle 8"/>
          <p:cNvSpPr/>
          <p:nvPr/>
        </p:nvSpPr>
        <p:spPr>
          <a:xfrm>
            <a:off x="442731" y="2948947"/>
            <a:ext cx="1796620" cy="15903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srgbClr val="C0504D"/>
                </a:solidFill>
              </a:rPr>
              <a:t>Define safeguards goals &amp; scope</a:t>
            </a:r>
          </a:p>
        </p:txBody>
      </p:sp>
      <p:sp>
        <p:nvSpPr>
          <p:cNvPr id="13" name="Rectangle 12"/>
          <p:cNvSpPr/>
          <p:nvPr/>
        </p:nvSpPr>
        <p:spPr>
          <a:xfrm>
            <a:off x="10098178" y="2061101"/>
            <a:ext cx="1758463" cy="1079868"/>
          </a:xfrm>
          <a:prstGeom prst="rect">
            <a:avLst/>
          </a:prstGeom>
          <a:solidFill>
            <a:srgbClr val="4B841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prstClr val="white"/>
                </a:solidFill>
                <a:effectLst>
                  <a:outerShdw blurRad="50800" dist="38100" dir="5400000" algn="t" rotWithShape="0">
                    <a:prstClr val="black">
                      <a:alpha val="40000"/>
                    </a:prstClr>
                  </a:outerShdw>
                </a:effectLst>
              </a:rPr>
              <a:t>Safeguards addressed</a:t>
            </a:r>
          </a:p>
        </p:txBody>
      </p:sp>
      <p:sp>
        <p:nvSpPr>
          <p:cNvPr id="15" name="Rounded Rectangle 14"/>
          <p:cNvSpPr/>
          <p:nvPr/>
        </p:nvSpPr>
        <p:spPr>
          <a:xfrm>
            <a:off x="3637088" y="3316165"/>
            <a:ext cx="5627265" cy="93052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srgbClr val="4F81BD">
                    <a:lumMod val="75000"/>
                  </a:srgbClr>
                </a:solidFill>
              </a:rPr>
              <a:t>Identify, assess &amp; strengthen </a:t>
            </a:r>
          </a:p>
          <a:p>
            <a:pPr algn="ctr" defTabSz="914332">
              <a:defRPr/>
            </a:pPr>
            <a:r>
              <a:rPr lang="en-US" sz="2400" b="1" dirty="0">
                <a:solidFill>
                  <a:srgbClr val="4F81BD">
                    <a:lumMod val="75000"/>
                  </a:srgbClr>
                </a:solidFill>
              </a:rPr>
              <a:t>institutional capacity to implement PLRs</a:t>
            </a:r>
          </a:p>
        </p:txBody>
      </p:sp>
      <p:sp>
        <p:nvSpPr>
          <p:cNvPr id="17" name="Rectangle 16"/>
          <p:cNvSpPr/>
          <p:nvPr/>
        </p:nvSpPr>
        <p:spPr>
          <a:xfrm>
            <a:off x="10098178" y="3316165"/>
            <a:ext cx="1758463" cy="93052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prstClr val="white"/>
                </a:solidFill>
                <a:effectLst>
                  <a:outerShdw blurRad="50800" dist="38100" dir="5400000" algn="t" rotWithShape="0">
                    <a:prstClr val="black">
                      <a:alpha val="40000"/>
                    </a:prstClr>
                  </a:outerShdw>
                </a:effectLst>
              </a:rPr>
              <a:t>Safeguards respected</a:t>
            </a:r>
          </a:p>
        </p:txBody>
      </p:sp>
      <p:sp>
        <p:nvSpPr>
          <p:cNvPr id="18" name="Rounded Rectangle 17"/>
          <p:cNvSpPr/>
          <p:nvPr/>
        </p:nvSpPr>
        <p:spPr>
          <a:xfrm>
            <a:off x="3637085" y="4511923"/>
            <a:ext cx="5627267" cy="99792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srgbClr val="8064A2">
                    <a:lumMod val="75000"/>
                  </a:srgbClr>
                </a:solidFill>
              </a:rPr>
              <a:t>Identify, assess &amp; strengthen </a:t>
            </a:r>
          </a:p>
          <a:p>
            <a:pPr algn="ctr" defTabSz="914332">
              <a:defRPr/>
            </a:pPr>
            <a:r>
              <a:rPr lang="en-US" sz="2400" b="1" dirty="0">
                <a:solidFill>
                  <a:srgbClr val="8064A2">
                    <a:lumMod val="75000"/>
                  </a:srgbClr>
                </a:solidFill>
              </a:rPr>
              <a:t>systems and sources of information</a:t>
            </a:r>
          </a:p>
        </p:txBody>
      </p:sp>
      <p:sp>
        <p:nvSpPr>
          <p:cNvPr id="21" name="Rectangle 20"/>
          <p:cNvSpPr/>
          <p:nvPr/>
        </p:nvSpPr>
        <p:spPr>
          <a:xfrm>
            <a:off x="10079667" y="4523643"/>
            <a:ext cx="1776973" cy="986204"/>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prstClr val="white"/>
                </a:solidFill>
                <a:effectLst>
                  <a:outerShdw blurRad="50800" dist="38100" dir="5400000" algn="t" rotWithShape="0">
                    <a:prstClr val="black">
                      <a:alpha val="40000"/>
                    </a:prstClr>
                  </a:outerShdw>
                </a:effectLst>
              </a:rPr>
              <a:t>Safeguard information system</a:t>
            </a:r>
          </a:p>
        </p:txBody>
      </p:sp>
      <p:sp>
        <p:nvSpPr>
          <p:cNvPr id="22" name="Rectangle 21"/>
          <p:cNvSpPr/>
          <p:nvPr/>
        </p:nvSpPr>
        <p:spPr>
          <a:xfrm>
            <a:off x="10098178" y="5709141"/>
            <a:ext cx="1758463" cy="996463"/>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prstClr val="white"/>
                </a:solidFill>
                <a:effectLst>
                  <a:outerShdw blurRad="50800" dist="38100" dir="5400000" algn="t" rotWithShape="0">
                    <a:prstClr val="black">
                      <a:alpha val="40000"/>
                    </a:prstClr>
                  </a:outerShdw>
                </a:effectLst>
              </a:rPr>
              <a:t>Summary of information</a:t>
            </a:r>
          </a:p>
        </p:txBody>
      </p:sp>
      <p:cxnSp>
        <p:nvCxnSpPr>
          <p:cNvPr id="3" name="Curved Connector 2"/>
          <p:cNvCxnSpPr>
            <a:stCxn id="9" idx="3"/>
            <a:endCxn id="39" idx="1"/>
          </p:cNvCxnSpPr>
          <p:nvPr/>
        </p:nvCxnSpPr>
        <p:spPr>
          <a:xfrm flipV="1">
            <a:off x="2239352" y="2584211"/>
            <a:ext cx="1397737" cy="1159903"/>
          </a:xfrm>
          <a:prstGeom prst="curvedConnector3">
            <a:avLst/>
          </a:prstGeom>
          <a:ln w="38100">
            <a:solidFill>
              <a:srgbClr val="4B841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Curved Connector 4"/>
          <p:cNvCxnSpPr>
            <a:stCxn id="9" idx="3"/>
            <a:endCxn id="15" idx="1"/>
          </p:cNvCxnSpPr>
          <p:nvPr/>
        </p:nvCxnSpPr>
        <p:spPr>
          <a:xfrm>
            <a:off x="2239351" y="3744113"/>
            <a:ext cx="1397736" cy="37312"/>
          </a:xfrm>
          <a:prstGeom prst="curvedConnector3">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9" idx="3"/>
            <a:endCxn id="18" idx="1"/>
          </p:cNvCxnSpPr>
          <p:nvPr/>
        </p:nvCxnSpPr>
        <p:spPr>
          <a:xfrm>
            <a:off x="2239351" y="3744114"/>
            <a:ext cx="1397735" cy="1266773"/>
          </a:xfrm>
          <a:prstGeom prst="curvedConnector3">
            <a:avLst>
              <a:gd name="adj1" fmla="val 50000"/>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39" idx="3"/>
            <a:endCxn id="13" idx="1"/>
          </p:cNvCxnSpPr>
          <p:nvPr/>
        </p:nvCxnSpPr>
        <p:spPr>
          <a:xfrm>
            <a:off x="9264353" y="2584211"/>
            <a:ext cx="833825" cy="16824"/>
          </a:xfrm>
          <a:prstGeom prst="curvedConnector3">
            <a:avLst/>
          </a:prstGeom>
          <a:ln w="38100">
            <a:solidFill>
              <a:srgbClr val="4B841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5" idx="3"/>
            <a:endCxn id="17" idx="1"/>
          </p:cNvCxnSpPr>
          <p:nvPr/>
        </p:nvCxnSpPr>
        <p:spPr>
          <a:xfrm>
            <a:off x="9264353" y="3781426"/>
            <a:ext cx="833825" cy="16933"/>
          </a:xfrm>
          <a:prstGeom prst="curvedConnector3">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8" idx="3"/>
            <a:endCxn id="21" idx="1"/>
          </p:cNvCxnSpPr>
          <p:nvPr/>
        </p:nvCxnSpPr>
        <p:spPr>
          <a:xfrm>
            <a:off x="9264352" y="5010887"/>
            <a:ext cx="815315" cy="5859"/>
          </a:xfrm>
          <a:prstGeom prst="curvedConnector3">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1" idx="2"/>
            <a:endCxn id="22" idx="0"/>
          </p:cNvCxnSpPr>
          <p:nvPr/>
        </p:nvCxnSpPr>
        <p:spPr>
          <a:xfrm rot="16200000" flipH="1">
            <a:off x="10873135" y="5604865"/>
            <a:ext cx="199293" cy="9256"/>
          </a:xfrm>
          <a:prstGeom prst="curvedConnector3">
            <a:avLst>
              <a:gd name="adj1" fmla="val 50000"/>
            </a:avLst>
          </a:prstGeom>
          <a:ln w="38100">
            <a:solidFill>
              <a:schemeClr val="accent4">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98" name="TextBox 50"/>
          <p:cNvSpPr txBox="1">
            <a:spLocks noChangeArrowheads="1"/>
          </p:cNvSpPr>
          <p:nvPr/>
        </p:nvSpPr>
        <p:spPr bwMode="auto">
          <a:xfrm>
            <a:off x="10236925" y="65217"/>
            <a:ext cx="1462455" cy="3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332" fontAlgn="base">
              <a:spcBef>
                <a:spcPct val="0"/>
              </a:spcBef>
              <a:spcAft>
                <a:spcPct val="0"/>
              </a:spcAft>
            </a:pPr>
            <a:r>
              <a:rPr lang="en-US" altLang="en-US" sz="1867" b="1" dirty="0">
                <a:solidFill>
                  <a:srgbClr val="4F81BD"/>
                </a:solidFill>
                <a:cs typeface="Arial" panose="020B0604020202020204" pitchFamily="34" charset="0"/>
              </a:rPr>
              <a:t>UNFCCC</a:t>
            </a:r>
            <a:endParaRPr lang="fr-CH" altLang="en-US" sz="1867" b="1" dirty="0">
              <a:solidFill>
                <a:srgbClr val="4F81BD"/>
              </a:solidFill>
              <a:cs typeface="Arial" panose="020B0604020202020204" pitchFamily="34" charset="0"/>
            </a:endParaRPr>
          </a:p>
        </p:txBody>
      </p:sp>
      <p:sp>
        <p:nvSpPr>
          <p:cNvPr id="105" name="Rounded Rectangle 104"/>
          <p:cNvSpPr/>
          <p:nvPr/>
        </p:nvSpPr>
        <p:spPr>
          <a:xfrm>
            <a:off x="442733" y="152405"/>
            <a:ext cx="1796620" cy="1667847"/>
          </a:xfrm>
          <a:prstGeom prst="roundRect">
            <a:avLst/>
          </a:prstGeom>
          <a:solidFill>
            <a:srgbClr val="8B2D34"/>
          </a:solidFill>
          <a:ln w="38100">
            <a:solidFill>
              <a:srgbClr val="8B2D34"/>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r>
              <a:rPr lang="en-US" sz="2400" b="1" dirty="0">
                <a:solidFill>
                  <a:prstClr val="white"/>
                </a:solidFill>
              </a:rPr>
              <a:t>Determine drivers / barriers</a:t>
            </a:r>
            <a:endParaRPr lang="fr-CH" sz="2400" b="1" dirty="0">
              <a:solidFill>
                <a:prstClr val="white"/>
              </a:solidFill>
            </a:endParaRPr>
          </a:p>
        </p:txBody>
      </p:sp>
      <p:sp>
        <p:nvSpPr>
          <p:cNvPr id="106" name="Rounded Rectangle 105"/>
          <p:cNvSpPr/>
          <p:nvPr/>
        </p:nvSpPr>
        <p:spPr>
          <a:xfrm>
            <a:off x="2735628" y="152404"/>
            <a:ext cx="1339553" cy="1667848"/>
          </a:xfrm>
          <a:prstGeom prst="roundRect">
            <a:avLst/>
          </a:prstGeom>
          <a:solidFill>
            <a:srgbClr val="8B2D34"/>
          </a:solidFill>
          <a:ln w="38100">
            <a:solidFill>
              <a:srgbClr val="8B2D34"/>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r>
              <a:rPr lang="en-US" sz="2400" b="1" dirty="0">
                <a:solidFill>
                  <a:prstClr val="white"/>
                </a:solidFill>
              </a:rPr>
              <a:t>Identify PAMs</a:t>
            </a:r>
            <a:endParaRPr lang="fr-CH" sz="2400" b="1" dirty="0">
              <a:solidFill>
                <a:prstClr val="white"/>
              </a:solidFill>
            </a:endParaRPr>
          </a:p>
        </p:txBody>
      </p:sp>
      <p:sp>
        <p:nvSpPr>
          <p:cNvPr id="107" name="Rounded Rectangle 106"/>
          <p:cNvSpPr/>
          <p:nvPr/>
        </p:nvSpPr>
        <p:spPr>
          <a:xfrm>
            <a:off x="4493849" y="152400"/>
            <a:ext cx="1791311" cy="1667853"/>
          </a:xfrm>
          <a:prstGeom prst="roundRect">
            <a:avLst/>
          </a:prstGeom>
          <a:solidFill>
            <a:srgbClr val="8B2D34"/>
          </a:solidFill>
          <a:ln w="38100">
            <a:solidFill>
              <a:srgbClr val="8B2D34"/>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b="1" dirty="0">
                <a:solidFill>
                  <a:prstClr val="white"/>
                </a:solidFill>
              </a:rPr>
              <a:t>Assess benefits &amp; risks of PAMs</a:t>
            </a:r>
            <a:endParaRPr lang="fr-CH" sz="2400" b="1" dirty="0">
              <a:solidFill>
                <a:prstClr val="white"/>
              </a:solidFill>
            </a:endParaRPr>
          </a:p>
        </p:txBody>
      </p:sp>
      <p:cxnSp>
        <p:nvCxnSpPr>
          <p:cNvPr id="112" name="Curved Connector 111"/>
          <p:cNvCxnSpPr>
            <a:stCxn id="107" idx="2"/>
            <a:endCxn id="39" idx="0"/>
          </p:cNvCxnSpPr>
          <p:nvPr/>
        </p:nvCxnSpPr>
        <p:spPr>
          <a:xfrm rot="16200000" flipH="1">
            <a:off x="5770765" y="1438993"/>
            <a:ext cx="298697" cy="1061216"/>
          </a:xfrm>
          <a:prstGeom prst="curvedConnector3">
            <a:avLst>
              <a:gd name="adj1" fmla="val 50000"/>
            </a:avLst>
          </a:prstGeom>
          <a:ln w="38100">
            <a:solidFill>
              <a:srgbClr val="8B2D3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105" idx="3"/>
            <a:endCxn id="106" idx="1"/>
          </p:cNvCxnSpPr>
          <p:nvPr/>
        </p:nvCxnSpPr>
        <p:spPr>
          <a:xfrm>
            <a:off x="2239352" y="986328"/>
            <a:ext cx="496275" cy="16933"/>
          </a:xfrm>
          <a:prstGeom prst="curvedConnector3">
            <a:avLst/>
          </a:prstGeom>
          <a:ln w="38100">
            <a:solidFill>
              <a:srgbClr val="8B2D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a:stCxn id="106" idx="3"/>
            <a:endCxn id="107" idx="1"/>
          </p:cNvCxnSpPr>
          <p:nvPr/>
        </p:nvCxnSpPr>
        <p:spPr>
          <a:xfrm flipV="1">
            <a:off x="4075181" y="986328"/>
            <a:ext cx="418668" cy="1"/>
          </a:xfrm>
          <a:prstGeom prst="curvedConnector3">
            <a:avLst>
              <a:gd name="adj1" fmla="val 50000"/>
            </a:avLst>
          </a:prstGeom>
          <a:ln w="38100">
            <a:solidFill>
              <a:srgbClr val="8B2D3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10098178" y="521067"/>
            <a:ext cx="1662452" cy="930520"/>
          </a:xfrm>
          <a:prstGeom prst="rect">
            <a:avLst/>
          </a:prstGeom>
          <a:solidFill>
            <a:srgbClr val="8B2D34"/>
          </a:solidFill>
          <a:ln w="38100">
            <a:solidFill>
              <a:srgbClr val="8B2D34"/>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r>
              <a:rPr lang="en-US" sz="2400" b="1" dirty="0">
                <a:solidFill>
                  <a:prstClr val="white"/>
                </a:solidFill>
              </a:rPr>
              <a:t>NS/AP</a:t>
            </a:r>
          </a:p>
        </p:txBody>
      </p:sp>
      <p:sp>
        <p:nvSpPr>
          <p:cNvPr id="131" name="Rounded Rectangle 130"/>
          <p:cNvSpPr/>
          <p:nvPr/>
        </p:nvSpPr>
        <p:spPr>
          <a:xfrm>
            <a:off x="6513636" y="152405"/>
            <a:ext cx="1869099" cy="1667849"/>
          </a:xfrm>
          <a:prstGeom prst="roundRect">
            <a:avLst/>
          </a:prstGeom>
          <a:solidFill>
            <a:srgbClr val="8B2D34"/>
          </a:solidFill>
          <a:ln w="38100">
            <a:solidFill>
              <a:srgbClr val="8B2D34"/>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r>
              <a:rPr lang="en-US" sz="2400" b="1" dirty="0">
                <a:solidFill>
                  <a:prstClr val="white"/>
                </a:solidFill>
              </a:rPr>
              <a:t>Plan for managing benefits &amp; risks of PAMs</a:t>
            </a:r>
            <a:endParaRPr lang="fr-CH" sz="2400" b="1" dirty="0">
              <a:solidFill>
                <a:prstClr val="white"/>
              </a:solidFill>
            </a:endParaRPr>
          </a:p>
        </p:txBody>
      </p:sp>
      <p:cxnSp>
        <p:nvCxnSpPr>
          <p:cNvPr id="133" name="Curved Connector 132"/>
          <p:cNvCxnSpPr>
            <a:stCxn id="107" idx="3"/>
            <a:endCxn id="131" idx="1"/>
          </p:cNvCxnSpPr>
          <p:nvPr/>
        </p:nvCxnSpPr>
        <p:spPr>
          <a:xfrm>
            <a:off x="6285159" y="986327"/>
            <a:ext cx="228477" cy="3"/>
          </a:xfrm>
          <a:prstGeom prst="curvedConnector3">
            <a:avLst>
              <a:gd name="adj1" fmla="val 50000"/>
            </a:avLst>
          </a:prstGeom>
          <a:ln w="38100">
            <a:solidFill>
              <a:srgbClr val="8B2D34"/>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31" idx="3"/>
            <a:endCxn id="127" idx="1"/>
          </p:cNvCxnSpPr>
          <p:nvPr/>
        </p:nvCxnSpPr>
        <p:spPr>
          <a:xfrm flipV="1">
            <a:off x="8382735" y="986327"/>
            <a:ext cx="1715443" cy="3"/>
          </a:xfrm>
          <a:prstGeom prst="curvedConnector3">
            <a:avLst>
              <a:gd name="adj1" fmla="val 50000"/>
            </a:avLst>
          </a:prstGeom>
          <a:ln w="38100">
            <a:solidFill>
              <a:srgbClr val="8B2D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Curved Connector 138"/>
          <p:cNvCxnSpPr>
            <a:stCxn id="105" idx="2"/>
            <a:endCxn id="9" idx="0"/>
          </p:cNvCxnSpPr>
          <p:nvPr/>
        </p:nvCxnSpPr>
        <p:spPr>
          <a:xfrm rot="5400000">
            <a:off x="776695" y="2384600"/>
            <a:ext cx="1128696" cy="1"/>
          </a:xfrm>
          <a:prstGeom prst="curvedConnector3">
            <a:avLst>
              <a:gd name="adj1" fmla="val 50000"/>
            </a:avLst>
          </a:prstGeom>
          <a:ln w="38100">
            <a:solidFill>
              <a:srgbClr val="8B2D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Curved Connector 141"/>
          <p:cNvCxnSpPr>
            <a:stCxn id="106" idx="2"/>
            <a:endCxn id="9" idx="0"/>
          </p:cNvCxnSpPr>
          <p:nvPr/>
        </p:nvCxnSpPr>
        <p:spPr>
          <a:xfrm rot="5400000">
            <a:off x="1808877" y="1352417"/>
            <a:ext cx="1128695" cy="2064363"/>
          </a:xfrm>
          <a:prstGeom prst="curvedConnector3">
            <a:avLst>
              <a:gd name="adj1" fmla="val 50000"/>
            </a:avLst>
          </a:prstGeom>
          <a:ln w="38100">
            <a:solidFill>
              <a:srgbClr val="8B2D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3637088" y="2118951"/>
            <a:ext cx="5627264" cy="930519"/>
          </a:xfrm>
          <a:prstGeom prst="roundRect">
            <a:avLst/>
          </a:prstGeom>
          <a:noFill/>
          <a:ln>
            <a:solidFill>
              <a:srgbClr val="4B8412"/>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r>
              <a:rPr lang="en-US" sz="2400" b="1" dirty="0">
                <a:solidFill>
                  <a:srgbClr val="9BBB59">
                    <a:lumMod val="75000"/>
                  </a:srgbClr>
                </a:solidFill>
              </a:rPr>
              <a:t>Identify, assess &amp; strengthen </a:t>
            </a:r>
          </a:p>
          <a:p>
            <a:pPr algn="ctr" defTabSz="914332">
              <a:defRPr/>
            </a:pPr>
            <a:r>
              <a:rPr lang="en-US" sz="2400" b="1" dirty="0">
                <a:solidFill>
                  <a:srgbClr val="9BBB59">
                    <a:lumMod val="75000"/>
                  </a:srgbClr>
                </a:solidFill>
              </a:rPr>
              <a:t>policies, laws &amp; regulations (PLRs)</a:t>
            </a:r>
          </a:p>
        </p:txBody>
      </p:sp>
      <p:cxnSp>
        <p:nvCxnSpPr>
          <p:cNvPr id="46" name="Curved Connector 45"/>
          <p:cNvCxnSpPr>
            <a:stCxn id="39" idx="2"/>
            <a:endCxn id="15" idx="0"/>
          </p:cNvCxnSpPr>
          <p:nvPr/>
        </p:nvCxnSpPr>
        <p:spPr>
          <a:xfrm rot="5400000">
            <a:off x="6317372" y="3182818"/>
            <a:ext cx="266696" cy="16933"/>
          </a:xfrm>
          <a:prstGeom prst="curvedConnector3">
            <a:avLst>
              <a:gd name="adj1" fmla="val 50000"/>
            </a:avLst>
          </a:prstGeom>
          <a:ln w="38100">
            <a:solidFill>
              <a:srgbClr val="4B841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5" idx="2"/>
            <a:endCxn id="18" idx="0"/>
          </p:cNvCxnSpPr>
          <p:nvPr/>
        </p:nvCxnSpPr>
        <p:spPr>
          <a:xfrm rot="5400000">
            <a:off x="6318102" y="4379305"/>
            <a:ext cx="265237" cy="1"/>
          </a:xfrm>
          <a:prstGeom prst="curvedConnector3">
            <a:avLst>
              <a:gd name="adj1" fmla="val 50000"/>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Shape 675"/>
          <p:cNvSpPr txBox="1">
            <a:spLocks noChangeArrowheads="1"/>
          </p:cNvSpPr>
          <p:nvPr/>
        </p:nvSpPr>
        <p:spPr bwMode="auto">
          <a:xfrm>
            <a:off x="423333" y="5713413"/>
            <a:ext cx="8153400"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buSzPct val="25000"/>
            </a:pPr>
            <a:r>
              <a:rPr lang="en-US" altLang="en-US" sz="3733" b="1" dirty="0">
                <a:latin typeface="Calibri" pitchFamily="34" charset="0"/>
                <a:sym typeface="Calibri" pitchFamily="34" charset="0"/>
              </a:rPr>
              <a:t>Country approach to safeguards</a:t>
            </a:r>
          </a:p>
          <a:p>
            <a:pPr eaLnBrk="1" hangingPunct="1">
              <a:buSzPct val="25000"/>
            </a:pPr>
            <a:r>
              <a:rPr lang="en-US" altLang="en-US" sz="2667" dirty="0">
                <a:latin typeface="Calibri" pitchFamily="34" charset="0"/>
                <a:sym typeface="Calibri" pitchFamily="34" charset="0"/>
              </a:rPr>
              <a:t>showing links with national strategy/action plan process</a:t>
            </a:r>
          </a:p>
        </p:txBody>
      </p:sp>
    </p:spTree>
    <p:extLst>
      <p:ext uri="{BB962C8B-B14F-4D97-AF65-F5344CB8AC3E}">
        <p14:creationId xmlns:p14="http://schemas.microsoft.com/office/powerpoint/2010/main" val="282517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prstGeom prst="rect">
            <a:avLst/>
          </a:prstGeom>
        </p:spPr>
        <p:txBody>
          <a:bodyPr>
            <a:normAutofit/>
          </a:bodyPr>
          <a:lstStyle/>
          <a:p>
            <a:pPr>
              <a:lnSpc>
                <a:spcPct val="110000"/>
              </a:lnSpc>
              <a:spcBef>
                <a:spcPts val="267"/>
              </a:spcBef>
              <a:spcAft>
                <a:spcPct val="40000"/>
              </a:spcAft>
            </a:pPr>
            <a:r>
              <a:rPr lang="en-GB" sz="2400" dirty="0"/>
              <a:t>Country Approach to Safeguards Tool (CAST)</a:t>
            </a:r>
          </a:p>
          <a:p>
            <a:pPr>
              <a:lnSpc>
                <a:spcPct val="110000"/>
              </a:lnSpc>
              <a:spcBef>
                <a:spcPts val="267"/>
              </a:spcBef>
              <a:spcAft>
                <a:spcPct val="40000"/>
              </a:spcAft>
            </a:pPr>
            <a:r>
              <a:rPr lang="en-GB" sz="2400" dirty="0"/>
              <a:t>Benefits and Risks Tool (</a:t>
            </a:r>
            <a:r>
              <a:rPr lang="en-GB" sz="2400" dirty="0" err="1"/>
              <a:t>BeRT</a:t>
            </a:r>
            <a:r>
              <a:rPr lang="en-GB" sz="2400" dirty="0"/>
              <a:t>)</a:t>
            </a:r>
          </a:p>
          <a:p>
            <a:pPr>
              <a:lnSpc>
                <a:spcPct val="110000"/>
              </a:lnSpc>
              <a:spcBef>
                <a:spcPts val="267"/>
              </a:spcBef>
              <a:spcAft>
                <a:spcPct val="40000"/>
              </a:spcAft>
            </a:pPr>
            <a:r>
              <a:rPr lang="en-GB" sz="2400" dirty="0"/>
              <a:t>Country Approaches to Safeguards: Global Review of Initial Experiences and Emerging Lessons (paper &amp; brief)</a:t>
            </a:r>
          </a:p>
          <a:p>
            <a:pPr>
              <a:lnSpc>
                <a:spcPct val="110000"/>
              </a:lnSpc>
              <a:spcBef>
                <a:spcPts val="267"/>
              </a:spcBef>
              <a:spcAft>
                <a:spcPct val="40000"/>
              </a:spcAft>
            </a:pPr>
            <a:r>
              <a:rPr lang="en-GB" sz="2400" dirty="0"/>
              <a:t>Safeguards Information Systems: Practical Design Considerations  (resource doc. &amp; brief)</a:t>
            </a:r>
          </a:p>
          <a:p>
            <a:pPr marL="0" indent="0">
              <a:lnSpc>
                <a:spcPct val="110000"/>
              </a:lnSpc>
              <a:spcBef>
                <a:spcPts val="267"/>
              </a:spcBef>
              <a:spcAft>
                <a:spcPct val="40000"/>
              </a:spcAft>
              <a:buNone/>
            </a:pPr>
            <a:endParaRPr lang="en-GB" sz="2400" dirty="0"/>
          </a:p>
          <a:p>
            <a:pPr marL="0" indent="0">
              <a:lnSpc>
                <a:spcPct val="110000"/>
              </a:lnSpc>
              <a:spcBef>
                <a:spcPts val="267"/>
              </a:spcBef>
              <a:spcAft>
                <a:spcPct val="40000"/>
              </a:spcAft>
              <a:buNone/>
            </a:pPr>
            <a:r>
              <a:rPr lang="en-GB" sz="2400" dirty="0"/>
              <a:t>	</a:t>
            </a:r>
            <a:r>
              <a:rPr lang="en-GB" sz="5333" dirty="0">
                <a:solidFill>
                  <a:srgbClr val="002060"/>
                </a:solidFill>
              </a:rPr>
              <a:t>safeguards@un-redd.org</a:t>
            </a:r>
          </a:p>
        </p:txBody>
      </p:sp>
      <p:sp>
        <p:nvSpPr>
          <p:cNvPr id="2" name="Title 1"/>
          <p:cNvSpPr>
            <a:spLocks noGrp="1"/>
          </p:cNvSpPr>
          <p:nvPr>
            <p:ph type="title"/>
          </p:nvPr>
        </p:nvSpPr>
        <p:spPr/>
        <p:txBody>
          <a:bodyPr>
            <a:normAutofit/>
          </a:bodyPr>
          <a:lstStyle/>
          <a:p>
            <a:r>
              <a:rPr lang="de-CH" dirty="0"/>
              <a:t>UN-REDD safeguards products</a:t>
            </a:r>
            <a:endParaRPr lang="en-US" dirty="0"/>
          </a:p>
        </p:txBody>
      </p:sp>
    </p:spTree>
    <p:extLst>
      <p:ext uri="{BB962C8B-B14F-4D97-AF65-F5344CB8AC3E}">
        <p14:creationId xmlns:p14="http://schemas.microsoft.com/office/powerpoint/2010/main" val="276660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Autofit/>
          </a:bodyPr>
          <a:lstStyle/>
          <a:p>
            <a:r>
              <a:rPr lang="en-GB" sz="2133" dirty="0"/>
              <a:t>Safeguards are measures designed to help avoid doing harm to people or the environment.</a:t>
            </a:r>
          </a:p>
          <a:p>
            <a:r>
              <a:rPr lang="en-GB" sz="2133" dirty="0"/>
              <a:t>The Cancun safeguards are a generic set safeguards aimed at supporting REDD+ implementation.</a:t>
            </a:r>
          </a:p>
          <a:p>
            <a:r>
              <a:rPr lang="en-GB" sz="2133" dirty="0"/>
              <a:t>Each country needs to develop its own approach to safeguards.</a:t>
            </a:r>
          </a:p>
          <a:p>
            <a:r>
              <a:rPr lang="en-GB" sz="2133" dirty="0"/>
              <a:t>A country approach to safeguards can build on, and strengthen, existing governance arrangements.</a:t>
            </a:r>
          </a:p>
          <a:p>
            <a:r>
              <a:rPr lang="en-GB" sz="2133" dirty="0"/>
              <a:t>Various tools/products are available to help develop and implement a country approach to safeguards.</a:t>
            </a:r>
          </a:p>
        </p:txBody>
      </p:sp>
      <p:sp>
        <p:nvSpPr>
          <p:cNvPr id="3" name="Title 2"/>
          <p:cNvSpPr>
            <a:spLocks noGrp="1"/>
          </p:cNvSpPr>
          <p:nvPr>
            <p:ph type="title"/>
          </p:nvPr>
        </p:nvSpPr>
        <p:spPr/>
        <p:txBody>
          <a:bodyPr/>
          <a:lstStyle/>
          <a:p>
            <a:r>
              <a:rPr lang="de-DE" dirty="0"/>
              <a:t>TAKE HOME MESSAGES</a:t>
            </a:r>
            <a:endParaRPr lang="en-US" dirty="0"/>
          </a:p>
        </p:txBody>
      </p:sp>
    </p:spTree>
    <p:extLst>
      <p:ext uri="{BB962C8B-B14F-4D97-AF65-F5344CB8AC3E}">
        <p14:creationId xmlns:p14="http://schemas.microsoft.com/office/powerpoint/2010/main" val="177971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hape 634"/>
          <p:cNvSpPr>
            <a:spLocks noChangeArrowheads="1"/>
          </p:cNvSpPr>
          <p:nvPr/>
        </p:nvSpPr>
        <p:spPr bwMode="auto">
          <a:xfrm>
            <a:off x="9577919" y="165102"/>
            <a:ext cx="2343149" cy="6769100"/>
          </a:xfrm>
          <a:prstGeom prst="rect">
            <a:avLst/>
          </a:prstGeom>
          <a:solidFill>
            <a:schemeClr val="bg1"/>
          </a:solidFill>
          <a:ln w="25400">
            <a:solidFill>
              <a:schemeClr val="accent1"/>
            </a:solidFill>
            <a:round/>
            <a:headEnd/>
            <a:tailEnd/>
          </a:ln>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endParaRPr lang="en-US" altLang="en-US" sz="2400">
              <a:latin typeface="Calibri" pitchFamily="34" charset="0"/>
              <a:sym typeface="Calibri" pitchFamily="34" charset="0"/>
            </a:endParaRPr>
          </a:p>
        </p:txBody>
      </p:sp>
      <p:sp>
        <p:nvSpPr>
          <p:cNvPr id="3075" name="Shape 635"/>
          <p:cNvSpPr>
            <a:spLocks noChangeArrowheads="1"/>
          </p:cNvSpPr>
          <p:nvPr/>
        </p:nvSpPr>
        <p:spPr bwMode="auto">
          <a:xfrm>
            <a:off x="203200" y="2973389"/>
            <a:ext cx="1930400" cy="1296987"/>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Define safeguard goals and scope</a:t>
            </a:r>
          </a:p>
        </p:txBody>
      </p:sp>
      <p:sp>
        <p:nvSpPr>
          <p:cNvPr id="3076" name="Shape 636"/>
          <p:cNvSpPr>
            <a:spLocks noChangeArrowheads="1"/>
          </p:cNvSpPr>
          <p:nvPr/>
        </p:nvSpPr>
        <p:spPr bwMode="auto">
          <a:xfrm>
            <a:off x="7336368" y="1820865"/>
            <a:ext cx="1949451" cy="1008063"/>
          </a:xfrm>
          <a:prstGeom prst="roundRect">
            <a:avLst>
              <a:gd name="adj" fmla="val 16667"/>
            </a:avLst>
          </a:prstGeom>
          <a:solidFill>
            <a:srgbClr val="4B841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Revise existing (develop new) PLRs</a:t>
            </a:r>
          </a:p>
        </p:txBody>
      </p:sp>
      <p:sp>
        <p:nvSpPr>
          <p:cNvPr id="3077" name="Shape 637"/>
          <p:cNvSpPr>
            <a:spLocks noChangeArrowheads="1"/>
          </p:cNvSpPr>
          <p:nvPr/>
        </p:nvSpPr>
        <p:spPr bwMode="auto">
          <a:xfrm>
            <a:off x="9876368" y="1820865"/>
            <a:ext cx="1822451" cy="1008063"/>
          </a:xfrm>
          <a:prstGeom prst="rect">
            <a:avLst/>
          </a:prstGeom>
          <a:solidFill>
            <a:srgbClr val="4B84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Safeguards addressed</a:t>
            </a:r>
          </a:p>
        </p:txBody>
      </p:sp>
      <p:sp>
        <p:nvSpPr>
          <p:cNvPr id="3078" name="Shape 638"/>
          <p:cNvSpPr>
            <a:spLocks noChangeArrowheads="1"/>
          </p:cNvSpPr>
          <p:nvPr/>
        </p:nvSpPr>
        <p:spPr bwMode="auto">
          <a:xfrm>
            <a:off x="4978403" y="1820865"/>
            <a:ext cx="2004484" cy="1008063"/>
          </a:xfrm>
          <a:prstGeom prst="roundRect">
            <a:avLst>
              <a:gd name="adj" fmla="val 16667"/>
            </a:avLst>
          </a:prstGeom>
          <a:solidFill>
            <a:srgbClr val="4B841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Assess existing policies, laws and regulations (PLRs)</a:t>
            </a:r>
          </a:p>
        </p:txBody>
      </p:sp>
      <p:sp>
        <p:nvSpPr>
          <p:cNvPr id="3079" name="Shape 639"/>
          <p:cNvSpPr>
            <a:spLocks noChangeArrowheads="1"/>
          </p:cNvSpPr>
          <p:nvPr/>
        </p:nvSpPr>
        <p:spPr bwMode="auto">
          <a:xfrm>
            <a:off x="4978403" y="3117853"/>
            <a:ext cx="2004484" cy="1008063"/>
          </a:xfrm>
          <a:prstGeom prst="roundRect">
            <a:avLst>
              <a:gd name="adj" fmla="val 16667"/>
            </a:avLst>
          </a:prstGeom>
          <a:solidFill>
            <a:srgbClr val="36609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Assess capacity to implement PLRs</a:t>
            </a:r>
          </a:p>
        </p:txBody>
      </p:sp>
      <p:sp>
        <p:nvSpPr>
          <p:cNvPr id="3080" name="Shape 640"/>
          <p:cNvSpPr>
            <a:spLocks noChangeArrowheads="1"/>
          </p:cNvSpPr>
          <p:nvPr/>
        </p:nvSpPr>
        <p:spPr bwMode="auto">
          <a:xfrm>
            <a:off x="7336368" y="3117853"/>
            <a:ext cx="1949451" cy="1008063"/>
          </a:xfrm>
          <a:prstGeom prst="roundRect">
            <a:avLst>
              <a:gd name="adj" fmla="val 16667"/>
            </a:avLst>
          </a:prstGeom>
          <a:solidFill>
            <a:srgbClr val="366092"/>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Strengthen capacity to implement PLRs</a:t>
            </a:r>
          </a:p>
        </p:txBody>
      </p:sp>
      <p:sp>
        <p:nvSpPr>
          <p:cNvPr id="3081" name="Shape 641"/>
          <p:cNvSpPr>
            <a:spLocks noChangeArrowheads="1"/>
          </p:cNvSpPr>
          <p:nvPr/>
        </p:nvSpPr>
        <p:spPr bwMode="auto">
          <a:xfrm>
            <a:off x="9876368" y="3117853"/>
            <a:ext cx="1822451" cy="1008063"/>
          </a:xfrm>
          <a:prstGeom prst="rect">
            <a:avLst/>
          </a:prstGeom>
          <a:solidFill>
            <a:srgbClr val="36609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Safeguards respected</a:t>
            </a:r>
          </a:p>
        </p:txBody>
      </p:sp>
      <p:sp>
        <p:nvSpPr>
          <p:cNvPr id="3082" name="Shape 642"/>
          <p:cNvSpPr>
            <a:spLocks noChangeArrowheads="1"/>
          </p:cNvSpPr>
          <p:nvPr/>
        </p:nvSpPr>
        <p:spPr bwMode="auto">
          <a:xfrm>
            <a:off x="2641603" y="4413252"/>
            <a:ext cx="1860551" cy="1296987"/>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Define SIS objectives</a:t>
            </a:r>
          </a:p>
        </p:txBody>
      </p:sp>
      <p:sp>
        <p:nvSpPr>
          <p:cNvPr id="3083" name="Shape 643"/>
          <p:cNvSpPr>
            <a:spLocks noChangeArrowheads="1"/>
          </p:cNvSpPr>
          <p:nvPr/>
        </p:nvSpPr>
        <p:spPr bwMode="auto">
          <a:xfrm>
            <a:off x="4978403" y="4413251"/>
            <a:ext cx="2004484" cy="1296988"/>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Determine information needs and structure </a:t>
            </a:r>
          </a:p>
          <a:p>
            <a:pPr algn="ctr" eaLnBrk="1" hangingPunct="1">
              <a:buSzPct val="25000"/>
            </a:pPr>
            <a:r>
              <a:rPr lang="en-US" altLang="en-US" sz="1867" dirty="0">
                <a:solidFill>
                  <a:srgbClr val="FFFFFF"/>
                </a:solidFill>
                <a:latin typeface="Calibri" pitchFamily="34" charset="0"/>
                <a:sym typeface="Calibri" pitchFamily="34" charset="0"/>
              </a:rPr>
              <a:t>(e.g. indicators)</a:t>
            </a:r>
          </a:p>
        </p:txBody>
      </p:sp>
      <p:sp>
        <p:nvSpPr>
          <p:cNvPr id="3084" name="Shape 644"/>
          <p:cNvSpPr>
            <a:spLocks noChangeArrowheads="1"/>
          </p:cNvSpPr>
          <p:nvPr/>
        </p:nvSpPr>
        <p:spPr bwMode="auto">
          <a:xfrm>
            <a:off x="7336368" y="4413252"/>
            <a:ext cx="1949451" cy="1296987"/>
          </a:xfrm>
          <a:prstGeom prst="roundRect">
            <a:avLst>
              <a:gd name="adj" fmla="val 16667"/>
            </a:avLst>
          </a:pr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dirty="0">
                <a:solidFill>
                  <a:srgbClr val="FFFFFF"/>
                </a:solidFill>
                <a:latin typeface="Calibri" pitchFamily="34" charset="0"/>
                <a:sym typeface="Calibri" pitchFamily="34" charset="0"/>
              </a:rPr>
              <a:t>Assess existing information systems &amp; sources</a:t>
            </a:r>
          </a:p>
        </p:txBody>
      </p:sp>
      <p:sp>
        <p:nvSpPr>
          <p:cNvPr id="3085" name="Shape 645"/>
          <p:cNvSpPr>
            <a:spLocks noChangeArrowheads="1"/>
          </p:cNvSpPr>
          <p:nvPr/>
        </p:nvSpPr>
        <p:spPr bwMode="auto">
          <a:xfrm>
            <a:off x="9880604" y="4425951"/>
            <a:ext cx="1818217" cy="1068388"/>
          </a:xfrm>
          <a:prstGeom prst="rect">
            <a:avLst/>
          </a:prstGeom>
          <a:solidFill>
            <a:srgbClr val="5F49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b="1">
                <a:solidFill>
                  <a:srgbClr val="FFFFFF"/>
                </a:solidFill>
                <a:latin typeface="Calibri" pitchFamily="34" charset="0"/>
                <a:sym typeface="Calibri" pitchFamily="34" charset="0"/>
              </a:rPr>
              <a:t>Safeguard Information System</a:t>
            </a:r>
          </a:p>
        </p:txBody>
      </p:sp>
      <p:sp>
        <p:nvSpPr>
          <p:cNvPr id="3086" name="Shape 646"/>
          <p:cNvSpPr>
            <a:spLocks noChangeArrowheads="1"/>
          </p:cNvSpPr>
          <p:nvPr/>
        </p:nvSpPr>
        <p:spPr bwMode="auto">
          <a:xfrm>
            <a:off x="9882719" y="5710239"/>
            <a:ext cx="1816100" cy="1079500"/>
          </a:xfrm>
          <a:prstGeom prst="rect">
            <a:avLst/>
          </a:prstGeom>
          <a:solidFill>
            <a:srgbClr val="5F49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b="1">
                <a:solidFill>
                  <a:srgbClr val="FFFFFF"/>
                </a:solidFill>
                <a:latin typeface="Calibri" pitchFamily="34" charset="0"/>
                <a:sym typeface="Calibri" pitchFamily="34" charset="0"/>
              </a:rPr>
              <a:t>Summary of information</a:t>
            </a:r>
          </a:p>
        </p:txBody>
      </p:sp>
      <p:cxnSp>
        <p:nvCxnSpPr>
          <p:cNvPr id="3087" name="Shape 647"/>
          <p:cNvCxnSpPr>
            <a:cxnSpLocks noChangeShapeType="1"/>
            <a:stCxn id="3075" idx="3"/>
          </p:cNvCxnSpPr>
          <p:nvPr/>
        </p:nvCxnSpPr>
        <p:spPr bwMode="auto">
          <a:xfrm rot="10800000" flipH="1">
            <a:off x="2133601" y="2325688"/>
            <a:ext cx="440267" cy="1295400"/>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3088" name="Shape 648"/>
          <p:cNvCxnSpPr>
            <a:cxnSpLocks noChangeShapeType="1"/>
            <a:stCxn id="3075" idx="3"/>
            <a:endCxn id="3079" idx="1"/>
          </p:cNvCxnSpPr>
          <p:nvPr/>
        </p:nvCxnSpPr>
        <p:spPr bwMode="auto">
          <a:xfrm>
            <a:off x="2133600" y="3621089"/>
            <a:ext cx="2844800"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3089" name="Shape 649"/>
          <p:cNvCxnSpPr>
            <a:cxnSpLocks noChangeShapeType="1"/>
            <a:stCxn id="3075" idx="3"/>
            <a:endCxn id="3082" idx="1"/>
          </p:cNvCxnSpPr>
          <p:nvPr/>
        </p:nvCxnSpPr>
        <p:spPr bwMode="auto">
          <a:xfrm>
            <a:off x="2133602" y="3621884"/>
            <a:ext cx="508001" cy="1439861"/>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3090" name="Shape 650"/>
          <p:cNvCxnSpPr>
            <a:cxnSpLocks noChangeShapeType="1"/>
            <a:stCxn id="3078" idx="3"/>
            <a:endCxn id="3076" idx="1"/>
          </p:cNvCxnSpPr>
          <p:nvPr/>
        </p:nvCxnSpPr>
        <p:spPr bwMode="auto">
          <a:xfrm>
            <a:off x="6982885" y="2325688"/>
            <a:ext cx="353483" cy="0"/>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3091" name="Shape 651"/>
          <p:cNvCxnSpPr>
            <a:cxnSpLocks noChangeShapeType="1"/>
            <a:stCxn id="3076" idx="3"/>
            <a:endCxn id="3077" idx="1"/>
          </p:cNvCxnSpPr>
          <p:nvPr/>
        </p:nvCxnSpPr>
        <p:spPr bwMode="auto">
          <a:xfrm>
            <a:off x="9285819" y="2325690"/>
            <a:ext cx="590549" cy="12700"/>
          </a:xfrm>
          <a:prstGeom prst="curvedConnector3">
            <a:avLst>
              <a:gd name="adj1" fmla="val 50000"/>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3092" name="Shape 652"/>
          <p:cNvCxnSpPr>
            <a:cxnSpLocks noChangeShapeType="1"/>
            <a:stCxn id="3079" idx="3"/>
            <a:endCxn id="3080" idx="1"/>
          </p:cNvCxnSpPr>
          <p:nvPr/>
        </p:nvCxnSpPr>
        <p:spPr bwMode="auto">
          <a:xfrm>
            <a:off x="6982885" y="3621089"/>
            <a:ext cx="353483" cy="1587"/>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3093" name="Shape 653"/>
          <p:cNvCxnSpPr>
            <a:cxnSpLocks noChangeShapeType="1"/>
            <a:stCxn id="3080" idx="3"/>
            <a:endCxn id="3081" idx="1"/>
          </p:cNvCxnSpPr>
          <p:nvPr/>
        </p:nvCxnSpPr>
        <p:spPr bwMode="auto">
          <a:xfrm>
            <a:off x="9285819" y="3622675"/>
            <a:ext cx="590549" cy="12700"/>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cxnSp>
        <p:nvCxnSpPr>
          <p:cNvPr id="3094" name="Shape 654"/>
          <p:cNvCxnSpPr>
            <a:cxnSpLocks noChangeShapeType="1"/>
            <a:stCxn id="3082" idx="3"/>
            <a:endCxn id="3083" idx="1"/>
          </p:cNvCxnSpPr>
          <p:nvPr/>
        </p:nvCxnSpPr>
        <p:spPr bwMode="auto">
          <a:xfrm>
            <a:off x="4502154" y="5061744"/>
            <a:ext cx="476249" cy="16933"/>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3095" name="Shape 655"/>
          <p:cNvCxnSpPr>
            <a:cxnSpLocks noChangeShapeType="1"/>
            <a:stCxn id="3083" idx="3"/>
            <a:endCxn id="3084" idx="1"/>
          </p:cNvCxnSpPr>
          <p:nvPr/>
        </p:nvCxnSpPr>
        <p:spPr bwMode="auto">
          <a:xfrm>
            <a:off x="6982888" y="5061744"/>
            <a:ext cx="353481" cy="16933"/>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3096" name="Shape 656"/>
          <p:cNvCxnSpPr>
            <a:cxnSpLocks noChangeShapeType="1"/>
            <a:stCxn id="3084" idx="3"/>
            <a:endCxn id="3085" idx="1"/>
          </p:cNvCxnSpPr>
          <p:nvPr/>
        </p:nvCxnSpPr>
        <p:spPr bwMode="auto">
          <a:xfrm flipV="1">
            <a:off x="9285817" y="4960147"/>
            <a:ext cx="594784" cy="101599"/>
          </a:xfrm>
          <a:prstGeom prst="curvedConnector3">
            <a:avLst>
              <a:gd name="adj1" fmla="val 50000"/>
            </a:avLst>
          </a:prstGeom>
          <a:noFill/>
          <a:ln w="38100">
            <a:solidFill>
              <a:srgbClr val="5F497A"/>
            </a:solidFill>
            <a:round/>
            <a:headEnd/>
            <a:tailEnd type="triangle" w="lg" len="lg"/>
          </a:ln>
          <a:extLst>
            <a:ext uri="{909E8E84-426E-40DD-AFC4-6F175D3DCCD1}">
              <a14:hiddenFill xmlns:a14="http://schemas.microsoft.com/office/drawing/2010/main">
                <a:noFill/>
              </a14:hiddenFill>
            </a:ext>
          </a:extLst>
        </p:spPr>
      </p:cxnSp>
      <p:cxnSp>
        <p:nvCxnSpPr>
          <p:cNvPr id="3097" name="Shape 657"/>
          <p:cNvCxnSpPr>
            <a:cxnSpLocks noChangeShapeType="1"/>
            <a:stCxn id="3085" idx="2"/>
            <a:endCxn id="3086" idx="0"/>
          </p:cNvCxnSpPr>
          <p:nvPr/>
        </p:nvCxnSpPr>
        <p:spPr bwMode="auto">
          <a:xfrm rot="16200000" flipH="1">
            <a:off x="10681762" y="5601231"/>
            <a:ext cx="215900" cy="2116"/>
          </a:xfrm>
          <a:prstGeom prst="curvedConnector3">
            <a:avLst>
              <a:gd name="adj1" fmla="val 50000"/>
            </a:avLst>
          </a:prstGeom>
          <a:noFill/>
          <a:ln w="38100">
            <a:solidFill>
              <a:srgbClr val="5F497A"/>
            </a:solidFill>
            <a:prstDash val="dot"/>
            <a:round/>
            <a:headEnd/>
            <a:tailEnd type="triangle" w="lg" len="lg"/>
          </a:ln>
          <a:extLst>
            <a:ext uri="{909E8E84-426E-40DD-AFC4-6F175D3DCCD1}">
              <a14:hiddenFill xmlns:a14="http://schemas.microsoft.com/office/drawing/2010/main">
                <a:noFill/>
              </a14:hiddenFill>
            </a:ext>
          </a:extLst>
        </p:spPr>
      </p:cxnSp>
      <p:sp>
        <p:nvSpPr>
          <p:cNvPr id="3098" name="Shape 658"/>
          <p:cNvSpPr txBox="1">
            <a:spLocks noChangeArrowheads="1"/>
          </p:cNvSpPr>
          <p:nvPr/>
        </p:nvSpPr>
        <p:spPr bwMode="auto">
          <a:xfrm>
            <a:off x="9749368" y="165101"/>
            <a:ext cx="1949451"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2667" b="1">
                <a:solidFill>
                  <a:schemeClr val="accent1"/>
                </a:solidFill>
                <a:latin typeface="Calibri" pitchFamily="34" charset="0"/>
                <a:sym typeface="Calibri" pitchFamily="34" charset="0"/>
              </a:rPr>
              <a:t>UNFCCC</a:t>
            </a:r>
          </a:p>
        </p:txBody>
      </p:sp>
      <p:sp>
        <p:nvSpPr>
          <p:cNvPr id="3099" name="Shape 659"/>
          <p:cNvSpPr>
            <a:spLocks noChangeArrowheads="1"/>
          </p:cNvSpPr>
          <p:nvPr/>
        </p:nvSpPr>
        <p:spPr bwMode="auto">
          <a:xfrm>
            <a:off x="2117" y="349252"/>
            <a:ext cx="1684867" cy="1025525"/>
          </a:xfrm>
          <a:prstGeom prst="roundRect">
            <a:avLst>
              <a:gd name="adj" fmla="val 16667"/>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latin typeface="Calibri" pitchFamily="34" charset="0"/>
                <a:sym typeface="Calibri" pitchFamily="34" charset="0"/>
              </a:rPr>
              <a:t>Determine drivers </a:t>
            </a:r>
          </a:p>
          <a:p>
            <a:pPr algn="ctr" eaLnBrk="1" hangingPunct="1">
              <a:buSzPct val="25000"/>
            </a:pPr>
            <a:r>
              <a:rPr lang="en-US" altLang="en-US" sz="1867">
                <a:latin typeface="Calibri" pitchFamily="34" charset="0"/>
                <a:sym typeface="Calibri" pitchFamily="34" charset="0"/>
              </a:rPr>
              <a:t>(&amp; barriers)</a:t>
            </a:r>
          </a:p>
        </p:txBody>
      </p:sp>
      <p:sp>
        <p:nvSpPr>
          <p:cNvPr id="3100" name="Shape 660"/>
          <p:cNvSpPr>
            <a:spLocks noChangeArrowheads="1"/>
          </p:cNvSpPr>
          <p:nvPr/>
        </p:nvSpPr>
        <p:spPr bwMode="auto">
          <a:xfrm>
            <a:off x="1940984" y="323851"/>
            <a:ext cx="1682749" cy="1016000"/>
          </a:xfrm>
          <a:prstGeom prst="roundRect">
            <a:avLst>
              <a:gd name="adj" fmla="val 16667"/>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latin typeface="Calibri" pitchFamily="34" charset="0"/>
                <a:sym typeface="Calibri" pitchFamily="34" charset="0"/>
              </a:rPr>
              <a:t>Identify policies and measures (PaMs)</a:t>
            </a:r>
          </a:p>
        </p:txBody>
      </p:sp>
      <p:sp>
        <p:nvSpPr>
          <p:cNvPr id="3101" name="Shape 661"/>
          <p:cNvSpPr>
            <a:spLocks noChangeArrowheads="1"/>
          </p:cNvSpPr>
          <p:nvPr/>
        </p:nvSpPr>
        <p:spPr bwMode="auto">
          <a:xfrm>
            <a:off x="4057654" y="349252"/>
            <a:ext cx="1678516" cy="989013"/>
          </a:xfrm>
          <a:prstGeom prst="roundRect">
            <a:avLst>
              <a:gd name="adj" fmla="val 16667"/>
            </a:avLst>
          </a:prstGeom>
          <a:solidFill>
            <a:srgbClr val="8B2D34"/>
          </a:solidFill>
          <a:ln w="38100">
            <a:solidFill>
              <a:srgbClr val="8B2D34"/>
            </a:solidFill>
            <a:round/>
            <a:headEnd/>
            <a:tailEnd/>
          </a:ln>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Assess benefits and risks of PaMs</a:t>
            </a:r>
          </a:p>
        </p:txBody>
      </p:sp>
      <p:cxnSp>
        <p:nvCxnSpPr>
          <p:cNvPr id="3102" name="Shape 662"/>
          <p:cNvCxnSpPr>
            <a:cxnSpLocks noChangeShapeType="1"/>
            <a:stCxn id="3101" idx="2"/>
          </p:cNvCxnSpPr>
          <p:nvPr/>
        </p:nvCxnSpPr>
        <p:spPr bwMode="auto">
          <a:xfrm rot="5400000">
            <a:off x="3968751" y="891649"/>
            <a:ext cx="482600" cy="1375833"/>
          </a:xfrm>
          <a:prstGeom prst="curvedConnector3">
            <a:avLst>
              <a:gd name="adj1" fmla="val 50005"/>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cxnSp>
        <p:nvCxnSpPr>
          <p:cNvPr id="3103" name="Shape 663"/>
          <p:cNvCxnSpPr>
            <a:cxnSpLocks noChangeShapeType="1"/>
            <a:endCxn id="3100" idx="1"/>
          </p:cNvCxnSpPr>
          <p:nvPr/>
        </p:nvCxnSpPr>
        <p:spPr bwMode="auto">
          <a:xfrm>
            <a:off x="1686984" y="819151"/>
            <a:ext cx="254000" cy="12700"/>
          </a:xfrm>
          <a:prstGeom prst="curvedConnector3">
            <a:avLst>
              <a:gd name="adj1" fmla="val 50000"/>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cxnSp>
        <p:nvCxnSpPr>
          <p:cNvPr id="3104" name="Shape 664"/>
          <p:cNvCxnSpPr>
            <a:cxnSpLocks noChangeShapeType="1"/>
            <a:stCxn id="3100" idx="3"/>
            <a:endCxn id="3101" idx="1"/>
          </p:cNvCxnSpPr>
          <p:nvPr/>
        </p:nvCxnSpPr>
        <p:spPr bwMode="auto">
          <a:xfrm>
            <a:off x="3623735" y="831853"/>
            <a:ext cx="433917" cy="11113"/>
          </a:xfrm>
          <a:prstGeom prst="curvedConnector3">
            <a:avLst>
              <a:gd name="adj1" fmla="val 49995"/>
            </a:avLst>
          </a:prstGeom>
          <a:noFill/>
          <a:ln w="38100">
            <a:solidFill>
              <a:srgbClr val="8B2D34"/>
            </a:solidFill>
            <a:round/>
            <a:headEnd type="triangle" w="lg" len="lg"/>
            <a:tailEnd type="triangle" w="lg" len="lg"/>
          </a:ln>
          <a:extLst>
            <a:ext uri="{909E8E84-426E-40DD-AFC4-6F175D3DCCD1}">
              <a14:hiddenFill xmlns:a14="http://schemas.microsoft.com/office/drawing/2010/main">
                <a:noFill/>
              </a14:hiddenFill>
            </a:ext>
          </a:extLst>
        </p:spPr>
      </p:cxnSp>
      <p:sp>
        <p:nvSpPr>
          <p:cNvPr id="3105" name="Shape 665"/>
          <p:cNvSpPr>
            <a:spLocks noChangeArrowheads="1"/>
          </p:cNvSpPr>
          <p:nvPr/>
        </p:nvSpPr>
        <p:spPr bwMode="auto">
          <a:xfrm>
            <a:off x="9882719" y="596903"/>
            <a:ext cx="1816100" cy="1008063"/>
          </a:xfrm>
          <a:prstGeom prst="rect">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b="1">
                <a:latin typeface="Calibri" pitchFamily="34" charset="0"/>
                <a:sym typeface="Calibri" pitchFamily="34" charset="0"/>
              </a:rPr>
              <a:t>National strategy/action plan (NS/AP)</a:t>
            </a:r>
          </a:p>
        </p:txBody>
      </p:sp>
      <p:sp>
        <p:nvSpPr>
          <p:cNvPr id="3106" name="Shape 666"/>
          <p:cNvSpPr>
            <a:spLocks noChangeArrowheads="1"/>
          </p:cNvSpPr>
          <p:nvPr/>
        </p:nvSpPr>
        <p:spPr bwMode="auto">
          <a:xfrm>
            <a:off x="6455835" y="366715"/>
            <a:ext cx="1678517" cy="989012"/>
          </a:xfrm>
          <a:prstGeom prst="roundRect">
            <a:avLst>
              <a:gd name="adj" fmla="val 16667"/>
            </a:avLst>
          </a:prstGeom>
          <a:noFill/>
          <a:ln w="38100">
            <a:solidFill>
              <a:srgbClr val="8B2D34"/>
            </a:solidFill>
            <a:prstDash val="dash"/>
            <a:round/>
            <a:headEnd/>
            <a:tailEnd/>
          </a:ln>
          <a:extLst>
            <a:ext uri="{909E8E84-426E-40DD-AFC4-6F175D3DCCD1}">
              <a14:hiddenFill xmlns:a14="http://schemas.microsoft.com/office/drawing/2010/main">
                <a:solidFill>
                  <a:srgbClr val="FFFFFF"/>
                </a:solidFill>
              </a14:hiddenFill>
            </a:ext>
          </a:extLst>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latin typeface="Calibri" pitchFamily="34" charset="0"/>
                <a:sym typeface="Calibri" pitchFamily="34" charset="0"/>
              </a:rPr>
              <a:t>Plan for managing benefits and risks of PaMs</a:t>
            </a:r>
          </a:p>
        </p:txBody>
      </p:sp>
      <p:cxnSp>
        <p:nvCxnSpPr>
          <p:cNvPr id="3107" name="Shape 667"/>
          <p:cNvCxnSpPr>
            <a:cxnSpLocks noChangeShapeType="1"/>
            <a:stCxn id="3101" idx="3"/>
            <a:endCxn id="3106" idx="1"/>
          </p:cNvCxnSpPr>
          <p:nvPr/>
        </p:nvCxnSpPr>
        <p:spPr bwMode="auto">
          <a:xfrm>
            <a:off x="5736168" y="842965"/>
            <a:ext cx="719667" cy="17463"/>
          </a:xfrm>
          <a:prstGeom prst="curvedConnector3">
            <a:avLst>
              <a:gd name="adj1" fmla="val 50000"/>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cxnSp>
        <p:nvCxnSpPr>
          <p:cNvPr id="3108" name="Shape 668"/>
          <p:cNvCxnSpPr>
            <a:cxnSpLocks noChangeShapeType="1"/>
            <a:stCxn id="3106" idx="3"/>
          </p:cNvCxnSpPr>
          <p:nvPr/>
        </p:nvCxnSpPr>
        <p:spPr bwMode="auto">
          <a:xfrm>
            <a:off x="8134354" y="860427"/>
            <a:ext cx="1748367" cy="17463"/>
          </a:xfrm>
          <a:prstGeom prst="curvedConnector3">
            <a:avLst>
              <a:gd name="adj1" fmla="val 50000"/>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cxnSp>
        <p:nvCxnSpPr>
          <p:cNvPr id="3109" name="Shape 669"/>
          <p:cNvCxnSpPr>
            <a:cxnSpLocks noChangeShapeType="1"/>
            <a:endCxn id="3075" idx="0"/>
          </p:cNvCxnSpPr>
          <p:nvPr/>
        </p:nvCxnSpPr>
        <p:spPr bwMode="auto">
          <a:xfrm rot="16200000" flipH="1">
            <a:off x="-59532" y="1745457"/>
            <a:ext cx="1592263" cy="863600"/>
          </a:xfrm>
          <a:prstGeom prst="curvedConnector3">
            <a:avLst>
              <a:gd name="adj1" fmla="val 50005"/>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cxnSp>
        <p:nvCxnSpPr>
          <p:cNvPr id="3110" name="Shape 670"/>
          <p:cNvCxnSpPr>
            <a:cxnSpLocks noChangeShapeType="1"/>
            <a:endCxn id="3075" idx="0"/>
          </p:cNvCxnSpPr>
          <p:nvPr/>
        </p:nvCxnSpPr>
        <p:spPr bwMode="auto">
          <a:xfrm rot="5400000">
            <a:off x="956471" y="1593057"/>
            <a:ext cx="1592263" cy="1168400"/>
          </a:xfrm>
          <a:prstGeom prst="curvedConnector3">
            <a:avLst>
              <a:gd name="adj1" fmla="val 50005"/>
            </a:avLst>
          </a:prstGeom>
          <a:noFill/>
          <a:ln w="38100">
            <a:solidFill>
              <a:srgbClr val="8B2D34"/>
            </a:solidFill>
            <a:prstDash val="dash"/>
            <a:round/>
            <a:headEnd/>
            <a:tailEnd type="triangle" w="lg" len="lg"/>
          </a:ln>
          <a:extLst>
            <a:ext uri="{909E8E84-426E-40DD-AFC4-6F175D3DCCD1}">
              <a14:hiddenFill xmlns:a14="http://schemas.microsoft.com/office/drawing/2010/main">
                <a:noFill/>
              </a14:hiddenFill>
            </a:ext>
          </a:extLst>
        </p:spPr>
      </p:cxnSp>
      <p:sp>
        <p:nvSpPr>
          <p:cNvPr id="3111" name="Shape 671"/>
          <p:cNvSpPr>
            <a:spLocks noChangeArrowheads="1"/>
          </p:cNvSpPr>
          <p:nvPr/>
        </p:nvSpPr>
        <p:spPr bwMode="auto">
          <a:xfrm>
            <a:off x="2573868" y="1820865"/>
            <a:ext cx="1896533" cy="1008063"/>
          </a:xfrm>
          <a:prstGeom prst="roundRect">
            <a:avLst>
              <a:gd name="adj" fmla="val 16667"/>
            </a:avLst>
          </a:prstGeom>
          <a:solidFill>
            <a:srgbClr val="4B8412"/>
          </a:solidFill>
          <a:ln w="25400">
            <a:solidFill>
              <a:srgbClr val="4B8412"/>
            </a:solidFill>
            <a:round/>
            <a:headEnd/>
            <a:tailEnd/>
          </a:ln>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SzPct val="25000"/>
            </a:pPr>
            <a:r>
              <a:rPr lang="en-US" altLang="en-US" sz="1867">
                <a:solidFill>
                  <a:srgbClr val="FFFFFF"/>
                </a:solidFill>
                <a:latin typeface="Calibri" pitchFamily="34" charset="0"/>
                <a:sym typeface="Calibri" pitchFamily="34" charset="0"/>
              </a:rPr>
              <a:t>Clarify Cancun safeguards in country context</a:t>
            </a:r>
          </a:p>
        </p:txBody>
      </p:sp>
      <p:cxnSp>
        <p:nvCxnSpPr>
          <p:cNvPr id="3112" name="Shape 672"/>
          <p:cNvCxnSpPr>
            <a:cxnSpLocks noChangeShapeType="1"/>
            <a:stCxn id="3111" idx="3"/>
            <a:endCxn id="3078" idx="1"/>
          </p:cNvCxnSpPr>
          <p:nvPr/>
        </p:nvCxnSpPr>
        <p:spPr bwMode="auto">
          <a:xfrm>
            <a:off x="4470400" y="2325688"/>
            <a:ext cx="508000" cy="0"/>
          </a:xfrm>
          <a:prstGeom prst="curvedConnector3">
            <a:avLst>
              <a:gd name="adj1" fmla="val 50000"/>
            </a:avLst>
          </a:prstGeom>
          <a:noFill/>
          <a:ln w="38100">
            <a:solidFill>
              <a:srgbClr val="4B8412"/>
            </a:solidFill>
            <a:round/>
            <a:headEnd type="triangle" w="lg" len="lg"/>
            <a:tailEnd type="triangle" w="lg" len="lg"/>
          </a:ln>
          <a:extLst>
            <a:ext uri="{909E8E84-426E-40DD-AFC4-6F175D3DCCD1}">
              <a14:hiddenFill xmlns:a14="http://schemas.microsoft.com/office/drawing/2010/main">
                <a:noFill/>
              </a14:hiddenFill>
            </a:ext>
          </a:extLst>
        </p:spPr>
      </p:cxnSp>
      <p:cxnSp>
        <p:nvCxnSpPr>
          <p:cNvPr id="3113" name="Shape 673"/>
          <p:cNvCxnSpPr>
            <a:cxnSpLocks noChangeShapeType="1"/>
            <a:stCxn id="3078" idx="2"/>
            <a:endCxn id="3079" idx="0"/>
          </p:cNvCxnSpPr>
          <p:nvPr/>
        </p:nvCxnSpPr>
        <p:spPr bwMode="auto">
          <a:xfrm rot="16200000" flipH="1">
            <a:off x="5836180" y="2972331"/>
            <a:ext cx="288925" cy="2116"/>
          </a:xfrm>
          <a:prstGeom prst="curvedConnector3">
            <a:avLst>
              <a:gd name="adj1" fmla="val 52208"/>
            </a:avLst>
          </a:prstGeom>
          <a:noFill/>
          <a:ln w="38100">
            <a:solidFill>
              <a:srgbClr val="4B8412"/>
            </a:solidFill>
            <a:round/>
            <a:headEnd/>
            <a:tailEnd type="triangle" w="lg" len="lg"/>
          </a:ln>
          <a:extLst>
            <a:ext uri="{909E8E84-426E-40DD-AFC4-6F175D3DCCD1}">
              <a14:hiddenFill xmlns:a14="http://schemas.microsoft.com/office/drawing/2010/main">
                <a:noFill/>
              </a14:hiddenFill>
            </a:ext>
          </a:extLst>
        </p:spPr>
      </p:cxnSp>
      <p:cxnSp>
        <p:nvCxnSpPr>
          <p:cNvPr id="3114" name="Shape 674"/>
          <p:cNvCxnSpPr>
            <a:cxnSpLocks noChangeShapeType="1"/>
            <a:stCxn id="3101" idx="2"/>
            <a:endCxn id="3078" idx="0"/>
          </p:cNvCxnSpPr>
          <p:nvPr/>
        </p:nvCxnSpPr>
        <p:spPr bwMode="auto">
          <a:xfrm rot="16200000" flipH="1">
            <a:off x="5197476" y="1038757"/>
            <a:ext cx="482600" cy="1081617"/>
          </a:xfrm>
          <a:prstGeom prst="curvedConnector3">
            <a:avLst>
              <a:gd name="adj1" fmla="val 50005"/>
            </a:avLst>
          </a:prstGeom>
          <a:noFill/>
          <a:ln w="38100">
            <a:solidFill>
              <a:srgbClr val="8B2D34"/>
            </a:solidFill>
            <a:round/>
            <a:headEnd/>
            <a:tailEnd type="triangle" w="lg" len="lg"/>
          </a:ln>
          <a:extLst>
            <a:ext uri="{909E8E84-426E-40DD-AFC4-6F175D3DCCD1}">
              <a14:hiddenFill xmlns:a14="http://schemas.microsoft.com/office/drawing/2010/main">
                <a:noFill/>
              </a14:hiddenFill>
            </a:ext>
          </a:extLst>
        </p:spPr>
      </p:cxnSp>
      <p:sp>
        <p:nvSpPr>
          <p:cNvPr id="3115" name="Shape 675"/>
          <p:cNvSpPr txBox="1">
            <a:spLocks noChangeArrowheads="1"/>
          </p:cNvSpPr>
          <p:nvPr/>
        </p:nvSpPr>
        <p:spPr bwMode="auto">
          <a:xfrm>
            <a:off x="423333" y="5627689"/>
            <a:ext cx="8153400"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32" rIns="121897" bIns="60932"/>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altLang="en-US" sz="3733" b="1">
                <a:latin typeface="Calibri" pitchFamily="34" charset="0"/>
                <a:sym typeface="Calibri" pitchFamily="34" charset="0"/>
              </a:rPr>
              <a:t>Country approach to safeguards</a:t>
            </a:r>
          </a:p>
          <a:p>
            <a:pPr eaLnBrk="1" hangingPunct="1">
              <a:buSzPct val="25000"/>
            </a:pPr>
            <a:r>
              <a:rPr lang="en-US" altLang="en-US" sz="2667">
                <a:latin typeface="Calibri" pitchFamily="34" charset="0"/>
                <a:sym typeface="Calibri" pitchFamily="34" charset="0"/>
              </a:rPr>
              <a:t>showing links with SESA/ESMF</a:t>
            </a:r>
          </a:p>
        </p:txBody>
      </p:sp>
      <p:cxnSp>
        <p:nvCxnSpPr>
          <p:cNvPr id="3116" name="Shape 676"/>
          <p:cNvCxnSpPr>
            <a:cxnSpLocks noChangeShapeType="1"/>
            <a:stCxn id="3079" idx="2"/>
            <a:endCxn id="3083" idx="0"/>
          </p:cNvCxnSpPr>
          <p:nvPr/>
        </p:nvCxnSpPr>
        <p:spPr bwMode="auto">
          <a:xfrm rot="5400000">
            <a:off x="5836976" y="4269583"/>
            <a:ext cx="287336" cy="16933"/>
          </a:xfrm>
          <a:prstGeom prst="curvedConnector3">
            <a:avLst>
              <a:gd name="adj1" fmla="val 50000"/>
            </a:avLst>
          </a:prstGeom>
          <a:noFill/>
          <a:ln w="38100">
            <a:solidFill>
              <a:srgbClr val="366092"/>
            </a:solidFill>
            <a:round/>
            <a:headEnd/>
            <a:tailEnd type="triangle" w="lg" len="lg"/>
          </a:ln>
          <a:extLst>
            <a:ext uri="{909E8E84-426E-40DD-AFC4-6F175D3DCCD1}">
              <a14:hiddenFill xmlns:a14="http://schemas.microsoft.com/office/drawing/2010/main">
                <a:noFill/>
              </a14:hiddenFill>
            </a:ext>
          </a:extLst>
        </p:spPr>
      </p:cxnSp>
      <p:sp>
        <p:nvSpPr>
          <p:cNvPr id="3117" name="Shape 677"/>
          <p:cNvSpPr>
            <a:spLocks noChangeArrowheads="1"/>
          </p:cNvSpPr>
          <p:nvPr/>
        </p:nvSpPr>
        <p:spPr bwMode="auto">
          <a:xfrm rot="-734743">
            <a:off x="4739219" y="192089"/>
            <a:ext cx="2135716" cy="4246563"/>
          </a:xfrm>
          <a:prstGeom prst="ellipse">
            <a:avLst/>
          </a:prstGeom>
          <a:solidFill>
            <a:schemeClr val="bg1">
              <a:alpha val="59999"/>
            </a:schemeClr>
          </a:solidFill>
          <a:ln w="25400">
            <a:solidFill>
              <a:srgbClr val="FF0000"/>
            </a:solidFill>
            <a:round/>
            <a:headEnd/>
            <a:tailEnd/>
          </a:ln>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en-US" altLang="en-US" sz="4267" b="1">
                <a:solidFill>
                  <a:srgbClr val="FF0000"/>
                </a:solidFill>
                <a:latin typeface="Calibri" pitchFamily="34" charset="0"/>
                <a:sym typeface="Calibri" pitchFamily="34" charset="0"/>
              </a:rPr>
              <a:t>SESA</a:t>
            </a:r>
          </a:p>
        </p:txBody>
      </p:sp>
      <p:sp>
        <p:nvSpPr>
          <p:cNvPr id="3118" name="Shape 677"/>
          <p:cNvSpPr>
            <a:spLocks noChangeArrowheads="1"/>
          </p:cNvSpPr>
          <p:nvPr/>
        </p:nvSpPr>
        <p:spPr bwMode="auto">
          <a:xfrm rot="-852098">
            <a:off x="7037917" y="71441"/>
            <a:ext cx="2159000" cy="4244975"/>
          </a:xfrm>
          <a:prstGeom prst="ellipse">
            <a:avLst/>
          </a:prstGeom>
          <a:solidFill>
            <a:schemeClr val="bg1">
              <a:alpha val="59999"/>
            </a:schemeClr>
          </a:solidFill>
          <a:ln w="25400">
            <a:solidFill>
              <a:srgbClr val="FF0000"/>
            </a:solidFill>
            <a:round/>
            <a:headEnd/>
            <a:tailEnd/>
          </a:ln>
        </p:spPr>
        <p:txBody>
          <a:bodyPr lIns="121897" tIns="60932" rIns="121897" bIns="60932"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en-US" altLang="en-US" sz="4267" b="1">
                <a:solidFill>
                  <a:srgbClr val="FF0000"/>
                </a:solidFill>
                <a:latin typeface="Calibri" pitchFamily="34" charset="0"/>
                <a:sym typeface="Calibri" pitchFamily="34" charset="0"/>
              </a:rPr>
              <a:t>ESMF</a:t>
            </a:r>
          </a:p>
        </p:txBody>
      </p:sp>
    </p:spTree>
    <p:extLst>
      <p:ext uri="{BB962C8B-B14F-4D97-AF65-F5344CB8AC3E}">
        <p14:creationId xmlns:p14="http://schemas.microsoft.com/office/powerpoint/2010/main" val="273401973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17"/>
                                        </p:tgtEl>
                                        <p:attrNameLst>
                                          <p:attrName>style.visibility</p:attrName>
                                        </p:attrNameLst>
                                      </p:cBhvr>
                                      <p:to>
                                        <p:strVal val="visible"/>
                                      </p:to>
                                    </p:set>
                                    <p:animEffect transition="in" filter="randombar(horizontal)">
                                      <p:cBhvr>
                                        <p:cTn id="7" dur="500"/>
                                        <p:tgtEl>
                                          <p:spTgt spid="31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18"/>
                                        </p:tgtEl>
                                        <p:attrNameLst>
                                          <p:attrName>style.visibility</p:attrName>
                                        </p:attrNameLst>
                                      </p:cBhvr>
                                      <p:to>
                                        <p:strVal val="visible"/>
                                      </p:to>
                                    </p:set>
                                    <p:animEffect transition="in" filter="randombar(horizontal)">
                                      <p:cBhvr>
                                        <p:cTn id="12" dur="500"/>
                                        <p:tgtEl>
                                          <p:spTgt spid="3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7" grpId="0" animBg="1"/>
      <p:bldP spid="31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600" dirty="0"/>
              <a:t>Module 2: REDD+ in Climate Change Context</a:t>
            </a:r>
            <a:endParaRPr lang="en-US" sz="4600" dirty="0"/>
          </a:p>
        </p:txBody>
      </p:sp>
      <p:sp>
        <p:nvSpPr>
          <p:cNvPr id="3" name="Subtitle 2"/>
          <p:cNvSpPr>
            <a:spLocks noGrp="1"/>
          </p:cNvSpPr>
          <p:nvPr>
            <p:ph type="subTitle" idx="1"/>
          </p:nvPr>
        </p:nvSpPr>
        <p:spPr/>
        <p:txBody>
          <a:bodyPr>
            <a:normAutofit/>
          </a:bodyPr>
          <a:lstStyle/>
          <a:p>
            <a:pPr>
              <a:lnSpc>
                <a:spcPct val="150000"/>
              </a:lnSpc>
            </a:pPr>
            <a:r>
              <a:rPr lang="de-DE" sz="3600" dirty="0"/>
              <a:t>SECTION III: </a:t>
            </a:r>
            <a:r>
              <a:rPr lang="en-US" sz="3600" dirty="0"/>
              <a:t>ANALYZING FUTURE OPTIONS FOR REDD+</a:t>
            </a:r>
          </a:p>
          <a:p>
            <a:pPr>
              <a:lnSpc>
                <a:spcPct val="150000"/>
              </a:lnSpc>
            </a:pPr>
            <a:r>
              <a:rPr lang="en-US" sz="3600" dirty="0">
                <a:solidFill>
                  <a:srgbClr val="FFC000"/>
                </a:solidFill>
              </a:rPr>
              <a:t>3.2.	REDD+ Safeguards under the UNFCCC</a:t>
            </a:r>
          </a:p>
        </p:txBody>
      </p:sp>
    </p:spTree>
    <p:extLst>
      <p:ext uri="{BB962C8B-B14F-4D97-AF65-F5344CB8AC3E}">
        <p14:creationId xmlns:p14="http://schemas.microsoft.com/office/powerpoint/2010/main" val="407749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35361" y="2084917"/>
            <a:ext cx="5088467" cy="3937000"/>
          </a:xfrm>
        </p:spPr>
        <p:txBody>
          <a:bodyPr/>
          <a:lstStyle/>
          <a:p>
            <a:endParaRPr lang="fr-CH" dirty="0"/>
          </a:p>
        </p:txBody>
      </p:sp>
      <p:graphicFrame>
        <p:nvGraphicFramePr>
          <p:cNvPr id="3" name="Object 2"/>
          <p:cNvGraphicFramePr>
            <a:graphicFrameLocks noChangeAspect="1"/>
          </p:cNvGraphicFramePr>
          <p:nvPr>
            <p:extLst/>
          </p:nvPr>
        </p:nvGraphicFramePr>
        <p:xfrm>
          <a:off x="623888" y="0"/>
          <a:ext cx="11136312" cy="6940550"/>
        </p:xfrm>
        <a:graphic>
          <a:graphicData uri="http://schemas.openxmlformats.org/presentationml/2006/ole">
            <mc:AlternateContent xmlns:mc="http://schemas.openxmlformats.org/markup-compatibility/2006">
              <mc:Choice xmlns:v="urn:schemas-microsoft-com:vml" Requires="v">
                <p:oleObj spid="_x0000_s1038" name="Slide" r:id="rId5" imgW="1295349" imgH="972480" progId="PowerPoint.Slide.12">
                  <p:embed/>
                </p:oleObj>
              </mc:Choice>
              <mc:Fallback>
                <p:oleObj name="Slide" r:id="rId5" imgW="1295349" imgH="972480" progId="PowerPoint.Slide.12">
                  <p:embed/>
                  <p:pic>
                    <p:nvPicPr>
                      <p:cNvPr id="0" name=""/>
                      <p:cNvPicPr>
                        <a:picLocks noChangeAspect="1" noChangeArrowheads="1"/>
                      </p:cNvPicPr>
                      <p:nvPr/>
                    </p:nvPicPr>
                    <p:blipFill>
                      <a:blip r:embed="rId6"/>
                      <a:srcRect/>
                      <a:stretch>
                        <a:fillRect/>
                      </a:stretch>
                    </p:blipFill>
                    <p:spPr bwMode="auto">
                      <a:xfrm>
                        <a:off x="623888" y="0"/>
                        <a:ext cx="11136312" cy="6940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007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800" dirty="0"/>
              <a:t>UNEP. 2014. Forests in a Changing Climate: A Sourcebook for Integrating REDD+ into Academic </a:t>
            </a:r>
            <a:r>
              <a:rPr lang="en-US" sz="1800" dirty="0" err="1"/>
              <a:t>Programmes</a:t>
            </a:r>
            <a:r>
              <a:rPr lang="en-US" sz="1800" dirty="0"/>
              <a:t>. United Nations Environment </a:t>
            </a:r>
            <a:r>
              <a:rPr lang="en-US" sz="1800" dirty="0" err="1"/>
              <a:t>Programme</a:t>
            </a:r>
            <a:r>
              <a:rPr lang="en-US" sz="1800" dirty="0"/>
              <a:t>. Nairobi, Kenya.</a:t>
            </a:r>
            <a:br>
              <a:rPr lang="en-US" sz="1800" dirty="0"/>
            </a:br>
            <a:r>
              <a:rPr lang="en-US" sz="1800" dirty="0">
                <a:hlinkClick r:id="rId2"/>
              </a:rPr>
              <a:t>http://www.unep.org/Training/docs/Forest_in_a_Changing_Climate.pdf</a:t>
            </a:r>
            <a:r>
              <a:rPr lang="en-US" sz="1800" dirty="0"/>
              <a:t> </a:t>
            </a:r>
          </a:p>
          <a:p>
            <a:r>
              <a:rPr lang="en-US" sz="1800" dirty="0"/>
              <a:t>UNEP. 2015. REDD+ Academy Learning Journal. Edition 1. </a:t>
            </a:r>
            <a:br>
              <a:rPr lang="en-US" sz="1800" dirty="0"/>
            </a:br>
            <a:r>
              <a:rPr lang="en-US" sz="1800" u="sng" dirty="0">
                <a:hlinkClick r:id="rId3"/>
              </a:rPr>
              <a:t>www.un-redd.org/REDDAcademy</a:t>
            </a:r>
            <a:r>
              <a:rPr lang="en-US" sz="1800" u="sng" dirty="0"/>
              <a:t> </a:t>
            </a:r>
            <a:endParaRPr lang="en-US" sz="1800" dirty="0"/>
          </a:p>
        </p:txBody>
      </p:sp>
      <p:sp>
        <p:nvSpPr>
          <p:cNvPr id="4" name="Title 3"/>
          <p:cNvSpPr>
            <a:spLocks noGrp="1"/>
          </p:cNvSpPr>
          <p:nvPr>
            <p:ph type="title"/>
          </p:nvPr>
        </p:nvSpPr>
        <p:spPr/>
        <p:txBody>
          <a:bodyPr>
            <a:normAutofit/>
          </a:bodyPr>
          <a:lstStyle/>
          <a:p>
            <a:r>
              <a:rPr lang="de-DE" dirty="0"/>
              <a:t>References</a:t>
            </a:r>
            <a:endParaRPr lang="en-US" dirty="0"/>
          </a:p>
        </p:txBody>
      </p:sp>
    </p:spTree>
    <p:extLst>
      <p:ext uri="{BB962C8B-B14F-4D97-AF65-F5344CB8AC3E}">
        <p14:creationId xmlns:p14="http://schemas.microsoft.com/office/powerpoint/2010/main" val="55851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99054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423669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REDD+ in Climate Change Context (REDD+)</a:t>
            </a:r>
            <a:endParaRPr lang="en-US" dirty="0"/>
          </a:p>
        </p:txBody>
      </p:sp>
      <p:sp>
        <p:nvSpPr>
          <p:cNvPr id="4" name="Rectangle 3"/>
          <p:cNvSpPr/>
          <p:nvPr/>
        </p:nvSpPr>
        <p:spPr>
          <a:xfrm>
            <a:off x="1761564" y="200203"/>
            <a:ext cx="10082093" cy="6831101"/>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200" b="1" dirty="0">
                <a:solidFill>
                  <a:schemeClr val="bg2">
                    <a:lumMod val="10000"/>
                  </a:schemeClr>
                </a:solidFill>
              </a:rPr>
              <a:t>ENABLING ENVIRONMENT OF REDD+</a:t>
            </a:r>
            <a:endParaRPr lang="en-US" sz="2200" dirty="0">
              <a:solidFill>
                <a:schemeClr val="bg2">
                  <a:lumMod val="10000"/>
                </a:schemeClr>
              </a:solidFill>
            </a:endParaRPr>
          </a:p>
          <a:p>
            <a:pPr lvl="1">
              <a:lnSpc>
                <a:spcPct val="105000"/>
              </a:lnSpc>
            </a:pPr>
            <a:r>
              <a:rPr lang="en-US" dirty="0"/>
              <a:t>1.1. Forests, Forest Carbon and Climate Change</a:t>
            </a:r>
          </a:p>
          <a:p>
            <a:pPr lvl="1">
              <a:lnSpc>
                <a:spcPct val="105000"/>
              </a:lnSpc>
            </a:pPr>
            <a:r>
              <a:rPr lang="en-US" dirty="0"/>
              <a:t>1.2.	Fundamentals of REDD+ and the UNFCCC</a:t>
            </a:r>
          </a:p>
          <a:p>
            <a:pPr lvl="1">
              <a:lnSpc>
                <a:spcPct val="105000"/>
              </a:lnSpc>
            </a:pPr>
            <a:r>
              <a:rPr lang="en-US" dirty="0"/>
              <a:t>1.3.	Stakeholder Engagement</a:t>
            </a:r>
          </a:p>
          <a:p>
            <a:pPr marL="400050" lvl="0" indent="-400050">
              <a:lnSpc>
                <a:spcPct val="105000"/>
              </a:lnSpc>
              <a:spcBef>
                <a:spcPts val="600"/>
              </a:spcBef>
              <a:buFont typeface="+mj-lt"/>
              <a:buAutoNum type="romanUcPeriod"/>
            </a:pPr>
            <a:r>
              <a:rPr lang="en-US" sz="2200" b="1" dirty="0">
                <a:solidFill>
                  <a:schemeClr val="bg2">
                    <a:lumMod val="10000"/>
                  </a:schemeClr>
                </a:solidFill>
              </a:rPr>
              <a:t>ASSESSING CURRENT CONDITIONS OF REDD+</a:t>
            </a:r>
            <a:endParaRPr lang="en-US" sz="2200" dirty="0">
              <a:solidFill>
                <a:schemeClr val="bg2">
                  <a:lumMod val="10000"/>
                </a:schemeClr>
              </a:solidFill>
            </a:endParaRPr>
          </a:p>
          <a:p>
            <a:pPr lvl="1">
              <a:lnSpc>
                <a:spcPct val="105000"/>
              </a:lnSpc>
            </a:pPr>
            <a:r>
              <a:rPr lang="en-US" dirty="0"/>
              <a:t>2.1.	Drivers of Deforestation and Forest Degradation</a:t>
            </a:r>
          </a:p>
          <a:p>
            <a:pPr lvl="1">
              <a:lnSpc>
                <a:spcPct val="105000"/>
              </a:lnSpc>
            </a:pPr>
            <a:r>
              <a:rPr lang="en-US" dirty="0"/>
              <a:t>2.2.	Fundamentals of Forest (Emission) Reference Levels</a:t>
            </a:r>
          </a:p>
          <a:p>
            <a:pPr lvl="1">
              <a:lnSpc>
                <a:spcPct val="105000"/>
              </a:lnSpc>
            </a:pPr>
            <a:r>
              <a:rPr lang="en-US" dirty="0"/>
              <a:t>2.3.	National Forest Monitoring Systems (NFMS) for REDD+</a:t>
            </a:r>
          </a:p>
          <a:p>
            <a:pPr marL="400050" lvl="0" indent="-400050">
              <a:lnSpc>
                <a:spcPct val="105000"/>
              </a:lnSpc>
              <a:spcBef>
                <a:spcPts val="600"/>
              </a:spcBef>
              <a:buFont typeface="+mj-lt"/>
              <a:buAutoNum type="romanUcPeriod"/>
            </a:pPr>
            <a:r>
              <a:rPr lang="en-US" sz="2200" b="1" dirty="0">
                <a:solidFill>
                  <a:schemeClr val="bg2">
                    <a:lumMod val="10000"/>
                  </a:schemeClr>
                </a:solidFill>
              </a:rPr>
              <a:t>ANALYZING FUTURE OPTIONS FOR REDD+</a:t>
            </a:r>
            <a:endParaRPr lang="en-US" sz="2200" dirty="0">
              <a:solidFill>
                <a:schemeClr val="bg2">
                  <a:lumMod val="10000"/>
                </a:schemeClr>
              </a:solidFill>
            </a:endParaRPr>
          </a:p>
          <a:p>
            <a:pPr lvl="1">
              <a:lnSpc>
                <a:spcPct val="105000"/>
              </a:lnSpc>
            </a:pPr>
            <a:r>
              <a:rPr lang="en-US" dirty="0"/>
              <a:t>3.1.	Policies and Measures for REDD+ Implementation</a:t>
            </a:r>
          </a:p>
          <a:p>
            <a:pPr lvl="1">
              <a:lnSpc>
                <a:spcPct val="105000"/>
              </a:lnSpc>
            </a:pPr>
            <a:r>
              <a:rPr lang="en-US" b="1" dirty="0">
                <a:solidFill>
                  <a:srgbClr val="FF0000"/>
                </a:solidFill>
              </a:rPr>
              <a:t>3.2.	REDD+ Safeguards under the UNFCCC</a:t>
            </a:r>
          </a:p>
          <a:p>
            <a:pPr lvl="1">
              <a:lnSpc>
                <a:spcPct val="105000"/>
              </a:lnSpc>
            </a:pPr>
            <a:r>
              <a:rPr lang="en-US" dirty="0">
                <a:solidFill>
                  <a:schemeClr val="bg2">
                    <a:lumMod val="10000"/>
                  </a:schemeClr>
                </a:solidFill>
              </a:rPr>
              <a:t>3.3.	The Costs and Benefits of REDD+</a:t>
            </a:r>
          </a:p>
          <a:p>
            <a:pPr marL="400050" lvl="0" indent="-400050">
              <a:lnSpc>
                <a:spcPct val="105000"/>
              </a:lnSpc>
              <a:spcBef>
                <a:spcPts val="600"/>
              </a:spcBef>
              <a:buFont typeface="+mj-lt"/>
              <a:buAutoNum type="romanUcPeriod"/>
            </a:pPr>
            <a:r>
              <a:rPr lang="en-US" sz="2200" b="1" dirty="0">
                <a:solidFill>
                  <a:schemeClr val="bg2">
                    <a:lumMod val="10000"/>
                  </a:schemeClr>
                </a:solidFill>
              </a:rPr>
              <a:t>DEVELOPING REDD+ STRATEGIES AND ACTION PLANS</a:t>
            </a:r>
            <a:endParaRPr lang="en-US" sz="2200" dirty="0">
              <a:solidFill>
                <a:schemeClr val="bg2">
                  <a:lumMod val="10000"/>
                </a:schemeClr>
              </a:solidFill>
            </a:endParaRPr>
          </a:p>
          <a:p>
            <a:pPr lvl="1">
              <a:lnSpc>
                <a:spcPct val="105000"/>
              </a:lnSpc>
            </a:pPr>
            <a:r>
              <a:rPr lang="en-US" dirty="0">
                <a:solidFill>
                  <a:schemeClr val="bg2">
                    <a:lumMod val="10000"/>
                  </a:schemeClr>
                </a:solidFill>
              </a:rPr>
              <a:t>4.1.	</a:t>
            </a:r>
            <a:r>
              <a:rPr lang="en-US">
                <a:solidFill>
                  <a:schemeClr val="bg2">
                    <a:lumMod val="10000"/>
                  </a:schemeClr>
                </a:solidFill>
              </a:rPr>
              <a:t>Negotiation in REDD+</a:t>
            </a:r>
            <a:endParaRPr lang="en-US" dirty="0">
              <a:solidFill>
                <a:schemeClr val="bg2">
                  <a:lumMod val="10000"/>
                </a:schemeClr>
              </a:solidFill>
            </a:endParaRPr>
          </a:p>
          <a:p>
            <a:pPr lvl="1">
              <a:lnSpc>
                <a:spcPct val="105000"/>
              </a:lnSpc>
            </a:pPr>
            <a:r>
              <a:rPr lang="en-US" dirty="0">
                <a:solidFill>
                  <a:schemeClr val="bg2">
                    <a:lumMod val="10000"/>
                  </a:schemeClr>
                </a:solidFill>
              </a:rPr>
              <a:t>4.2.	National Strategies and Action Plans</a:t>
            </a:r>
          </a:p>
          <a:p>
            <a:pPr lvl="1">
              <a:lnSpc>
                <a:spcPct val="105000"/>
              </a:lnSpc>
            </a:pPr>
            <a:r>
              <a:rPr lang="en-US" dirty="0">
                <a:solidFill>
                  <a:schemeClr val="bg2">
                    <a:lumMod val="10000"/>
                  </a:schemeClr>
                </a:solidFill>
              </a:rPr>
              <a:t>4.3.	Approaches for Incentive Allocation System</a:t>
            </a:r>
          </a:p>
          <a:p>
            <a:pPr marL="400050" lvl="0" indent="-400050">
              <a:lnSpc>
                <a:spcPct val="105000"/>
              </a:lnSpc>
              <a:spcBef>
                <a:spcPts val="600"/>
              </a:spcBef>
              <a:buFont typeface="+mj-lt"/>
              <a:buAutoNum type="romanUcPeriod"/>
            </a:pPr>
            <a:r>
              <a:rPr lang="en-US" sz="2200" b="1" dirty="0">
                <a:solidFill>
                  <a:schemeClr val="bg2">
                    <a:lumMod val="10000"/>
                  </a:schemeClr>
                </a:solidFill>
              </a:rPr>
              <a:t>MONITORING, EVALUATION AND ADAPTATION</a:t>
            </a:r>
            <a:endParaRPr lang="en-US" sz="2200" dirty="0">
              <a:solidFill>
                <a:schemeClr val="bg2">
                  <a:lumMod val="10000"/>
                </a:schemeClr>
              </a:solidFill>
            </a:endParaRPr>
          </a:p>
          <a:p>
            <a:pPr lvl="1">
              <a:lnSpc>
                <a:spcPct val="105000"/>
              </a:lnSpc>
            </a:pPr>
            <a:r>
              <a:rPr lang="en-US" dirty="0">
                <a:solidFill>
                  <a:schemeClr val="bg2">
                    <a:lumMod val="10000"/>
                  </a:schemeClr>
                </a:solidFill>
              </a:rPr>
              <a:t>5.1.	Establish M&amp;E Framework for REDD+ Action Plan</a:t>
            </a:r>
          </a:p>
          <a:p>
            <a:pPr lvl="1">
              <a:lnSpc>
                <a:spcPct val="105000"/>
              </a:lnSpc>
            </a:pPr>
            <a:r>
              <a:rPr lang="en-US" dirty="0">
                <a:solidFill>
                  <a:schemeClr val="bg2">
                    <a:lumMod val="10000"/>
                  </a:schemeClr>
                </a:solidFill>
              </a:rPr>
              <a:t>5.2.	Monitor and Measure Implementation Progress</a:t>
            </a:r>
          </a:p>
          <a:p>
            <a:pPr lvl="1">
              <a:lnSpc>
                <a:spcPct val="105000"/>
              </a:lnSpc>
            </a:pPr>
            <a:r>
              <a:rPr lang="en-US" dirty="0">
                <a:solidFill>
                  <a:schemeClr val="bg2">
                    <a:lumMod val="10000"/>
                  </a:schemeClr>
                </a:solidFill>
              </a:rPr>
              <a:t>5.3.	Evaluate, Report and Adapt </a:t>
            </a:r>
          </a:p>
          <a:p>
            <a:pPr lvl="1">
              <a:lnSpc>
                <a:spcPct val="105000"/>
              </a:lnSpc>
            </a:pPr>
            <a:endParaRPr lang="en-US" dirty="0"/>
          </a:p>
        </p:txBody>
      </p:sp>
      <p:sp>
        <p:nvSpPr>
          <p:cNvPr id="5" name="Right Arrow 4"/>
          <p:cNvSpPr>
            <a:spLocks noChangeArrowheads="1"/>
          </p:cNvSpPr>
          <p:nvPr/>
        </p:nvSpPr>
        <p:spPr bwMode="auto">
          <a:xfrm>
            <a:off x="1761564" y="3469872"/>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37256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151905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GB" dirty="0"/>
              <a:t>By the end of this session, students will be able to:</a:t>
            </a:r>
          </a:p>
          <a:p>
            <a:r>
              <a:rPr lang="en-US" dirty="0"/>
              <a:t>Understand the need and value of safeguards as applied to REDD+;</a:t>
            </a:r>
          </a:p>
          <a:p>
            <a:r>
              <a:rPr lang="en-US" dirty="0"/>
              <a:t>Recall the key safeguard requirements for REDD+ under the UNFCCC </a:t>
            </a:r>
          </a:p>
          <a:p>
            <a:r>
              <a:rPr lang="en-US" dirty="0"/>
              <a:t>List key generic elements of a country approach to safeguards;</a:t>
            </a:r>
          </a:p>
          <a:p>
            <a:r>
              <a:rPr lang="en-US" dirty="0"/>
              <a:t>Appreciate the crucial link between safeguards and REDD+ actions; and</a:t>
            </a:r>
          </a:p>
          <a:p>
            <a:r>
              <a:rPr lang="en-US" dirty="0"/>
              <a:t>Know where to go for further support on country approaches to safeguards.</a:t>
            </a:r>
          </a:p>
        </p:txBody>
      </p:sp>
      <p:sp>
        <p:nvSpPr>
          <p:cNvPr id="3" name="Title 2"/>
          <p:cNvSpPr>
            <a:spLocks noGrp="1"/>
          </p:cNvSpPr>
          <p:nvPr>
            <p:ph type="title"/>
          </p:nvPr>
        </p:nvSpPr>
        <p:spPr/>
        <p:txBody>
          <a:bodyPr/>
          <a:lstStyle/>
          <a:p>
            <a:r>
              <a:rPr lang="de-DE" dirty="0"/>
              <a:t>Learning Objectives</a:t>
            </a:r>
            <a:endParaRPr lang="en-US" dirty="0"/>
          </a:p>
        </p:txBody>
      </p:sp>
    </p:spTree>
    <p:extLst>
      <p:ext uri="{BB962C8B-B14F-4D97-AF65-F5344CB8AC3E}">
        <p14:creationId xmlns:p14="http://schemas.microsoft.com/office/powerpoint/2010/main" val="133387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prstGeom prst="rect">
            <a:avLst/>
          </a:prstGeom>
        </p:spPr>
        <p:txBody>
          <a:bodyPr>
            <a:normAutofit/>
          </a:bodyPr>
          <a:lstStyle/>
          <a:p>
            <a:pPr>
              <a:spcBef>
                <a:spcPts val="0"/>
              </a:spcBef>
              <a:buSzPct val="100000"/>
              <a:defRPr/>
            </a:pPr>
            <a:r>
              <a:rPr lang="en-US" sz="2400" dirty="0">
                <a:solidFill>
                  <a:schemeClr val="dk1"/>
                </a:solidFill>
                <a:latin typeface="Calibri"/>
                <a:ea typeface="Calibri"/>
                <a:cs typeface="Calibri"/>
                <a:sym typeface="Calibri"/>
              </a:rPr>
              <a:t>A measure taken to protect someone or something or to prevent something undesirable – </a:t>
            </a:r>
            <a:r>
              <a:rPr lang="en-US" sz="2400" b="1" dirty="0">
                <a:solidFill>
                  <a:schemeClr val="dk1"/>
                </a:solidFill>
                <a:latin typeface="Calibri"/>
                <a:ea typeface="Calibri"/>
                <a:cs typeface="Calibri"/>
                <a:sym typeface="Calibri"/>
              </a:rPr>
              <a:t>do no harm</a:t>
            </a:r>
            <a:r>
              <a:rPr lang="en-US" sz="2400" dirty="0">
                <a:solidFill>
                  <a:schemeClr val="dk1"/>
                </a:solidFill>
                <a:latin typeface="Calibri"/>
                <a:ea typeface="Calibri"/>
                <a:cs typeface="Calibri"/>
                <a:sym typeface="Calibri"/>
              </a:rPr>
              <a:t>  </a:t>
            </a:r>
          </a:p>
          <a:p>
            <a:pPr>
              <a:spcBef>
                <a:spcPts val="640"/>
              </a:spcBef>
              <a:buSzPct val="100000"/>
              <a:defRPr/>
            </a:pPr>
            <a:r>
              <a:rPr lang="en-US" sz="2400" dirty="0">
                <a:solidFill>
                  <a:schemeClr val="dk1"/>
                </a:solidFill>
                <a:latin typeface="Calibri"/>
                <a:ea typeface="Calibri"/>
                <a:cs typeface="Calibri"/>
                <a:sym typeface="Calibri"/>
              </a:rPr>
              <a:t>Safeguards have a wide remit and can apply to projects, a set of projects or </a:t>
            </a:r>
            <a:r>
              <a:rPr lang="en-US" sz="2400" dirty="0" err="1">
                <a:solidFill>
                  <a:schemeClr val="dk1"/>
                </a:solidFill>
                <a:latin typeface="Calibri"/>
                <a:ea typeface="Calibri"/>
                <a:cs typeface="Calibri"/>
                <a:sym typeface="Calibri"/>
              </a:rPr>
              <a:t>programmes</a:t>
            </a:r>
            <a:r>
              <a:rPr lang="en-US" sz="2400" dirty="0">
                <a:solidFill>
                  <a:schemeClr val="dk1"/>
                </a:solidFill>
                <a:latin typeface="Calibri"/>
                <a:ea typeface="Calibri"/>
                <a:cs typeface="Calibri"/>
                <a:sym typeface="Calibri"/>
              </a:rPr>
              <a:t>, as well as act as policies</a:t>
            </a:r>
          </a:p>
          <a:p>
            <a:pPr>
              <a:spcBef>
                <a:spcPts val="640"/>
              </a:spcBef>
              <a:buSzPct val="100000"/>
              <a:defRPr/>
            </a:pPr>
            <a:r>
              <a:rPr lang="en-US" sz="2400" dirty="0">
                <a:solidFill>
                  <a:schemeClr val="dk1"/>
                </a:solidFill>
                <a:latin typeface="Calibri"/>
                <a:ea typeface="Calibri"/>
                <a:cs typeface="Calibri"/>
                <a:sym typeface="Calibri"/>
              </a:rPr>
              <a:t>Safeguards differ from standards, which are ‘objectives to be achieved’ </a:t>
            </a:r>
          </a:p>
          <a:p>
            <a:pPr>
              <a:spcBef>
                <a:spcPts val="640"/>
              </a:spcBef>
              <a:buSzPct val="100000"/>
              <a:defRPr/>
            </a:pPr>
            <a:r>
              <a:rPr lang="en-US" sz="2400" dirty="0">
                <a:solidFill>
                  <a:schemeClr val="dk1"/>
                </a:solidFill>
                <a:latin typeface="Calibri"/>
                <a:ea typeface="Calibri"/>
                <a:cs typeface="Calibri"/>
                <a:sym typeface="Calibri"/>
              </a:rPr>
              <a:t>UNFCCC REDD+ safeguards are atypical safeguards as they call for enhancement of benefits – </a:t>
            </a:r>
            <a:r>
              <a:rPr lang="en-US" sz="2400" b="1" dirty="0">
                <a:solidFill>
                  <a:schemeClr val="dk1"/>
                </a:solidFill>
                <a:latin typeface="Calibri"/>
                <a:ea typeface="Calibri"/>
                <a:cs typeface="Calibri"/>
                <a:sym typeface="Calibri"/>
              </a:rPr>
              <a:t>do good </a:t>
            </a:r>
            <a:r>
              <a:rPr lang="en-US" sz="2400" dirty="0">
                <a:solidFill>
                  <a:schemeClr val="dk1"/>
                </a:solidFill>
                <a:latin typeface="Calibri"/>
                <a:ea typeface="Calibri"/>
                <a:cs typeface="Calibri"/>
                <a:sym typeface="Calibri"/>
              </a:rPr>
              <a:t>  </a:t>
            </a:r>
          </a:p>
          <a:p>
            <a:pPr marL="0" indent="0">
              <a:lnSpc>
                <a:spcPct val="110000"/>
              </a:lnSpc>
              <a:spcBef>
                <a:spcPts val="267"/>
              </a:spcBef>
              <a:spcAft>
                <a:spcPct val="40000"/>
              </a:spcAft>
              <a:buNone/>
            </a:pPr>
            <a:endParaRPr lang="en-GB" sz="2667" dirty="0"/>
          </a:p>
        </p:txBody>
      </p:sp>
      <p:sp>
        <p:nvSpPr>
          <p:cNvPr id="2" name="Title 1"/>
          <p:cNvSpPr>
            <a:spLocks noGrp="1"/>
          </p:cNvSpPr>
          <p:nvPr>
            <p:ph type="title"/>
          </p:nvPr>
        </p:nvSpPr>
        <p:spPr/>
        <p:txBody>
          <a:bodyPr>
            <a:normAutofit/>
          </a:bodyPr>
          <a:lstStyle/>
          <a:p>
            <a:r>
              <a:rPr lang="de-CH" dirty="0"/>
              <a:t>What are safeguards?</a:t>
            </a:r>
            <a:endParaRPr lang="en-US" dirty="0"/>
          </a:p>
        </p:txBody>
      </p:sp>
    </p:spTree>
    <p:extLst>
      <p:ext uri="{BB962C8B-B14F-4D97-AF65-F5344CB8AC3E}">
        <p14:creationId xmlns:p14="http://schemas.microsoft.com/office/powerpoint/2010/main" val="357722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37" indent="-285737">
              <a:buClr>
                <a:srgbClr val="000000"/>
              </a:buClr>
              <a:buSzPct val="100000"/>
              <a:buFont typeface="Arial"/>
              <a:buChar char="•"/>
              <a:defRPr/>
            </a:pPr>
            <a:r>
              <a:rPr lang="en-US" kern="0" dirty="0">
                <a:solidFill>
                  <a:srgbClr val="000000"/>
                </a:solidFill>
                <a:latin typeface="Calibri"/>
                <a:ea typeface="Calibri"/>
                <a:cs typeface="Calibri"/>
                <a:sym typeface="Calibri"/>
                <a:rtl val="0"/>
              </a:rPr>
              <a:t>Strengthens the quality and sustainability of REDD+ implementation </a:t>
            </a:r>
          </a:p>
          <a:p>
            <a:pPr marL="285737" indent="-285737">
              <a:buClr>
                <a:srgbClr val="000000"/>
              </a:buClr>
              <a:buSzPct val="100000"/>
              <a:buFont typeface="Arial"/>
              <a:buChar char="•"/>
              <a:defRPr/>
            </a:pPr>
            <a:r>
              <a:rPr lang="en-US" kern="0" dirty="0">
                <a:solidFill>
                  <a:srgbClr val="000000"/>
                </a:solidFill>
                <a:latin typeface="Calibri"/>
                <a:ea typeface="Calibri"/>
                <a:cs typeface="Calibri"/>
                <a:sym typeface="Calibri"/>
                <a:rtl val="0"/>
              </a:rPr>
              <a:t>Contributes to broader national development goals </a:t>
            </a:r>
          </a:p>
          <a:p>
            <a:pPr marL="285737" indent="-285737">
              <a:buClr>
                <a:srgbClr val="000000"/>
              </a:buClr>
              <a:buSzPct val="100000"/>
              <a:buFont typeface="Arial"/>
              <a:buChar char="•"/>
              <a:defRPr/>
            </a:pPr>
            <a:r>
              <a:rPr lang="en-US" kern="0" dirty="0">
                <a:solidFill>
                  <a:srgbClr val="000000"/>
                </a:solidFill>
                <a:latin typeface="Calibri"/>
                <a:ea typeface="Calibri"/>
                <a:cs typeface="Calibri"/>
                <a:sym typeface="Calibri"/>
                <a:rtl val="0"/>
              </a:rPr>
              <a:t>Ensures confidence that REDD+ is delivering benefits and avoiding/minimizing risks  </a:t>
            </a:r>
          </a:p>
          <a:p>
            <a:endParaRPr lang="fr-CH" dirty="0"/>
          </a:p>
        </p:txBody>
      </p:sp>
      <p:sp>
        <p:nvSpPr>
          <p:cNvPr id="6" name="Title 5"/>
          <p:cNvSpPr>
            <a:spLocks noGrp="1"/>
          </p:cNvSpPr>
          <p:nvPr>
            <p:ph type="title"/>
          </p:nvPr>
        </p:nvSpPr>
        <p:spPr/>
        <p:txBody>
          <a:bodyPr>
            <a:normAutofit/>
          </a:bodyPr>
          <a:lstStyle/>
          <a:p>
            <a:r>
              <a:rPr lang="en-US" dirty="0">
                <a:sym typeface="Calibri"/>
              </a:rPr>
              <a:t>Why apply safeguards to REDD+?</a:t>
            </a:r>
            <a:endParaRPr lang="en-US" dirty="0"/>
          </a:p>
        </p:txBody>
      </p:sp>
    </p:spTree>
    <p:extLst>
      <p:ext uri="{BB962C8B-B14F-4D97-AF65-F5344CB8AC3E}">
        <p14:creationId xmlns:p14="http://schemas.microsoft.com/office/powerpoint/2010/main" val="356497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Risks and benefits of REDD+ implementation</a:t>
            </a:r>
            <a:endParaRPr lang="en-US" dirty="0"/>
          </a:p>
        </p:txBody>
      </p:sp>
      <p:pic>
        <p:nvPicPr>
          <p:cNvPr id="2" name="Picture 1"/>
          <p:cNvPicPr>
            <a:picLocks noChangeAspect="1"/>
          </p:cNvPicPr>
          <p:nvPr/>
        </p:nvPicPr>
        <p:blipFill>
          <a:blip r:embed="rId3"/>
          <a:stretch>
            <a:fillRect/>
          </a:stretch>
        </p:blipFill>
        <p:spPr>
          <a:xfrm>
            <a:off x="481097" y="1193363"/>
            <a:ext cx="10327111" cy="5664638"/>
          </a:xfrm>
          <a:prstGeom prst="rect">
            <a:avLst/>
          </a:prstGeom>
        </p:spPr>
      </p:pic>
    </p:spTree>
    <p:extLst>
      <p:ext uri="{BB962C8B-B14F-4D97-AF65-F5344CB8AC3E}">
        <p14:creationId xmlns:p14="http://schemas.microsoft.com/office/powerpoint/2010/main" val="319587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a:t>What are the Cancun safeguards?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189" y="1211255"/>
            <a:ext cx="9015677" cy="554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238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3545</TotalTime>
  <Words>3915</Words>
  <Application>Microsoft Office PowerPoint</Application>
  <PresentationFormat>Widescreen</PresentationFormat>
  <Paragraphs>405</Paragraphs>
  <Slides>23</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Office Theme</vt:lpstr>
      <vt:lpstr>Slide</vt:lpstr>
      <vt:lpstr>Bangladesh Climate-Resilient Ecosystem Curriculum (BACUM)</vt:lpstr>
      <vt:lpstr>Module 2: REDD+ in Climate Change Context</vt:lpstr>
      <vt:lpstr>REDD+ in Climate Change Context (REDD+)</vt:lpstr>
      <vt:lpstr>Acknowledgements</vt:lpstr>
      <vt:lpstr>Learning Objectives</vt:lpstr>
      <vt:lpstr>What are safeguards?</vt:lpstr>
      <vt:lpstr>Why apply safeguards to REDD+?</vt:lpstr>
      <vt:lpstr>Risks and benefits of REDD+ implementation</vt:lpstr>
      <vt:lpstr>What are the Cancun safeguards?</vt:lpstr>
      <vt:lpstr>UNFCCC Safeguards Requirements</vt:lpstr>
      <vt:lpstr>Country approaches to safeguards </vt:lpstr>
      <vt:lpstr>PowerPoint Presentation</vt:lpstr>
      <vt:lpstr>PowerPoint Presentation</vt:lpstr>
      <vt:lpstr>Developing Country Approach</vt:lpstr>
      <vt:lpstr>PowerPoint Presentation</vt:lpstr>
      <vt:lpstr>PowerPoint Presentation</vt:lpstr>
      <vt:lpstr>UN-REDD safeguards products</vt:lpstr>
      <vt:lpstr>TAKE HOME MESSAGES</vt:lpstr>
      <vt:lpstr>PowerPoint Presentation</vt:lpstr>
      <vt:lpstr>PowerPoint Presentation</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704</cp:revision>
  <dcterms:created xsi:type="dcterms:W3CDTF">2016-05-20T10:07:21Z</dcterms:created>
  <dcterms:modified xsi:type="dcterms:W3CDTF">2017-01-23T07:59:33Z</dcterms:modified>
</cp:coreProperties>
</file>