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14" r:id="rId2"/>
    <p:sldId id="1210" r:id="rId3"/>
    <p:sldId id="1211" r:id="rId4"/>
    <p:sldId id="1233" r:id="rId5"/>
    <p:sldId id="1196" r:id="rId6"/>
    <p:sldId id="1213" r:id="rId7"/>
    <p:sldId id="1198" r:id="rId8"/>
    <p:sldId id="1199" r:id="rId9"/>
    <p:sldId id="1200" r:id="rId10"/>
    <p:sldId id="1201" r:id="rId11"/>
    <p:sldId id="1202" r:id="rId12"/>
    <p:sldId id="1203" r:id="rId13"/>
    <p:sldId id="1204" r:id="rId14"/>
    <p:sldId id="1205" r:id="rId15"/>
    <p:sldId id="1206" r:id="rId16"/>
    <p:sldId id="1207" r:id="rId17"/>
    <p:sldId id="1208" r:id="rId18"/>
    <p:sldId id="1216" r:id="rId19"/>
    <p:sldId id="1217" r:id="rId20"/>
    <p:sldId id="1218" r:id="rId21"/>
    <p:sldId id="1219" r:id="rId22"/>
    <p:sldId id="1227" r:id="rId23"/>
    <p:sldId id="1228" r:id="rId24"/>
    <p:sldId id="1229" r:id="rId25"/>
    <p:sldId id="1230" r:id="rId26"/>
    <p:sldId id="1231" r:id="rId27"/>
    <p:sldId id="1232" r:id="rId28"/>
    <p:sldId id="1209" r:id="rId29"/>
    <p:sldId id="1194" r:id="rId30"/>
    <p:sldId id="1214" r:id="rId31"/>
    <p:sldId id="12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6" autoAdjust="0"/>
    <p:restoredTop sz="78995" autoAdjust="0"/>
  </p:normalViewPr>
  <p:slideViewPr>
    <p:cSldViewPr snapToGrid="0">
      <p:cViewPr varScale="1">
        <p:scale>
          <a:sx n="59" d="100"/>
          <a:sy n="59" d="100"/>
        </p:scale>
        <p:origin x="570" y="60"/>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F:\hansen_deforestation\Export_Output2.tx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Forest Loss 2001-2012 (ha/</a:t>
            </a:r>
            <a:r>
              <a:rPr lang="en-US" sz="2000" b="1" dirty="0" err="1"/>
              <a:t>yr</a:t>
            </a:r>
            <a:r>
              <a:rPr lang="en-US" sz="2000" b="1" dirty="0"/>
              <a:t>)</a:t>
            </a:r>
          </a:p>
        </c:rich>
      </c:tx>
      <c:overlay val="0"/>
      <c:spPr>
        <a:noFill/>
        <a:ln>
          <a:noFill/>
        </a:ln>
        <a:effectLst/>
      </c:spPr>
    </c:title>
    <c:autoTitleDeleted val="0"/>
    <c:plotArea>
      <c:layout/>
      <c:lineChart>
        <c:grouping val="standard"/>
        <c:varyColors val="0"/>
        <c:ser>
          <c:idx val="1"/>
          <c:order val="0"/>
          <c:tx>
            <c:strRef>
              <c:f>Sheet1!$G$4</c:f>
              <c:strCache>
                <c:ptCount val="1"/>
                <c:pt idx="0">
                  <c:v>Area_ha</c:v>
                </c:pt>
              </c:strCache>
            </c:strRef>
          </c:tx>
          <c:spPr>
            <a:ln w="28575" cap="rnd">
              <a:solidFill>
                <a:schemeClr val="accent2"/>
              </a:solidFill>
              <a:round/>
            </a:ln>
            <a:effectLst/>
          </c:spPr>
          <c:marker>
            <c:symbol val="none"/>
          </c:marker>
          <c:val>
            <c:numRef>
              <c:f>Sheet1!$G$5:$G$16</c:f>
              <c:numCache>
                <c:formatCode>General</c:formatCode>
                <c:ptCount val="12"/>
                <c:pt idx="0">
                  <c:v>8.9254574444561037</c:v>
                </c:pt>
                <c:pt idx="1">
                  <c:v>35.258648790116098</c:v>
                </c:pt>
                <c:pt idx="2">
                  <c:v>0.24470545663240001</c:v>
                </c:pt>
                <c:pt idx="3">
                  <c:v>1.2620807636558999</c:v>
                </c:pt>
                <c:pt idx="4">
                  <c:v>4.2320494315353994</c:v>
                </c:pt>
                <c:pt idx="5">
                  <c:v>4.0909283761201003</c:v>
                </c:pt>
                <c:pt idx="6">
                  <c:v>2.7940566407333005</c:v>
                </c:pt>
                <c:pt idx="7">
                  <c:v>19.597191494811206</c:v>
                </c:pt>
                <c:pt idx="8">
                  <c:v>4.7333958749673002</c:v>
                </c:pt>
                <c:pt idx="9">
                  <c:v>9.5862112262357027</c:v>
                </c:pt>
                <c:pt idx="10">
                  <c:v>12.602527767700801</c:v>
                </c:pt>
                <c:pt idx="11">
                  <c:v>11.751500521070902</c:v>
                </c:pt>
              </c:numCache>
            </c:numRef>
          </c:val>
          <c:smooth val="1"/>
          <c:extLst xmlns:c16r2="http://schemas.microsoft.com/office/drawing/2015/06/chart">
            <c:ext xmlns:c16="http://schemas.microsoft.com/office/drawing/2014/chart" uri="{C3380CC4-5D6E-409C-BE32-E72D297353CC}">
              <c16:uniqueId val="{00000000-F690-4EB0-BD74-E038297DC830}"/>
            </c:ext>
          </c:extLst>
        </c:ser>
        <c:dLbls>
          <c:showLegendKey val="0"/>
          <c:showVal val="0"/>
          <c:showCatName val="0"/>
          <c:showSerName val="0"/>
          <c:showPercent val="0"/>
          <c:showBubbleSize val="0"/>
        </c:dLbls>
        <c:smooth val="0"/>
        <c:axId val="159872024"/>
        <c:axId val="161603536"/>
      </c:lineChart>
      <c:catAx>
        <c:axId val="1598720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1603536"/>
        <c:crosses val="autoZero"/>
        <c:auto val="1"/>
        <c:lblAlgn val="ctr"/>
        <c:lblOffset val="100"/>
        <c:noMultiLvlLbl val="0"/>
      </c:catAx>
      <c:valAx>
        <c:axId val="16160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872024"/>
        <c:crosses val="autoZero"/>
        <c:crossBetween val="between"/>
      </c:valAx>
      <c:spPr>
        <a:noFill/>
        <a:ln>
          <a:noFill/>
        </a:ln>
        <a:effectLst/>
      </c:spPr>
    </c:plotArea>
    <c:plotVisOnly val="1"/>
    <c:dispBlanksAs val="gap"/>
    <c:showDLblsOverMax val="0"/>
  </c:chart>
  <c:spPr>
    <a:solidFill>
      <a:srgbClr val="42D0A2">
        <a:lumMod val="40000"/>
        <a:lumOff val="60000"/>
      </a:srgbClr>
    </a:solid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D19BC3-6A91-4281-8CC4-5C4A8FBD51CF}" type="datetimeFigureOut">
              <a:rPr lang="en-US" smtClean="0"/>
              <a:t>1/23/2017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2E93D-EB36-41D0-B8E0-F032193DEE66}" type="slidenum">
              <a:rPr lang="en-US" smtClean="0"/>
              <a:t>‹#›</a:t>
            </a:fld>
            <a:endParaRPr lang="en-US"/>
          </a:p>
        </p:txBody>
      </p:sp>
    </p:spTree>
    <p:extLst>
      <p:ext uri="{BB962C8B-B14F-4D97-AF65-F5344CB8AC3E}">
        <p14:creationId xmlns:p14="http://schemas.microsoft.com/office/powerpoint/2010/main" val="3335204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nep.org/Training/docs/Forest_in_a_Changing_Climat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un-redd.org/REDDAcadem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a:p>
        </p:txBody>
      </p:sp>
    </p:spTree>
    <p:extLst>
      <p:ext uri="{BB962C8B-B14F-4D97-AF65-F5344CB8AC3E}">
        <p14:creationId xmlns:p14="http://schemas.microsoft.com/office/powerpoint/2010/main" val="406264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KEY MESSAGES:</a:t>
            </a:r>
          </a:p>
          <a:p>
            <a:endParaRPr lang="de-DE" b="1" dirty="0"/>
          </a:p>
          <a:p>
            <a:pPr marL="171450" indent="-171450">
              <a:buFont typeface="Arial" panose="020B0604020202020204" pitchFamily="34" charset="0"/>
              <a:buChar char="•"/>
            </a:pPr>
            <a:r>
              <a:rPr lang="en-US" sz="1200" dirty="0"/>
              <a:t>Monitoring function intends to assess REDD+ performance throughout its 3 phases (</a:t>
            </a:r>
            <a:r>
              <a:rPr lang="en-US" sz="1200" dirty="0" err="1"/>
              <a:t>e.g</a:t>
            </a:r>
            <a:r>
              <a:rPr lang="en-US" sz="1200" dirty="0"/>
              <a:t> Performance of REDD+ Demonstration Activities in Phase 2 &amp; REDD+ PAMs in Phase 3)</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In addition to Remote Sensing, ground-based monitoring approaches can be utilized, including community monitoring. </a:t>
            </a:r>
          </a:p>
          <a:p>
            <a:pPr marL="171450" indent="-171450">
              <a:buFont typeface="Arial" panose="020B0604020202020204" pitchFamily="34" charset="0"/>
              <a:buChar char="•"/>
            </a:pPr>
            <a:endParaRPr lang="de-DE" sz="1200"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pPr marL="0" indent="0">
              <a:buFont typeface="Arial" panose="020B0604020202020204" pitchFamily="34" charset="0"/>
              <a:buNone/>
            </a:pPr>
            <a:endParaRPr lang="en-US" sz="1200" dirty="0"/>
          </a:p>
          <a:p>
            <a:pPr marL="171450" indent="-171450">
              <a:buFont typeface="Arial" panose="020B0604020202020204" pitchFamily="34" charset="0"/>
              <a:buChar char="•"/>
            </a:pPr>
            <a:endParaRPr lang="fr-FR" dirty="0"/>
          </a:p>
          <a:p>
            <a:endParaRPr lang="en-US" dirty="0"/>
          </a:p>
        </p:txBody>
      </p:sp>
    </p:spTree>
    <p:extLst>
      <p:ext uri="{BB962C8B-B14F-4D97-AF65-F5344CB8AC3E}">
        <p14:creationId xmlns:p14="http://schemas.microsoft.com/office/powerpoint/2010/main" val="202276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b="1"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18203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161441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32174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1490897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349354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Modhupur</a:t>
            </a:r>
            <a:r>
              <a:rPr lang="en-US" dirty="0"/>
              <a:t> National Park: forest land reduced over 1967 - 2013</a:t>
            </a:r>
          </a:p>
        </p:txBody>
      </p:sp>
    </p:spTree>
    <p:extLst>
      <p:ext uri="{BB962C8B-B14F-4D97-AF65-F5344CB8AC3E}">
        <p14:creationId xmlns:p14="http://schemas.microsoft.com/office/powerpoint/2010/main" val="1782653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Global data;</a:t>
            </a:r>
            <a:r>
              <a:rPr lang="en-US" baseline="0" dirty="0"/>
              <a:t> Matt Hansen et. al. 2013</a:t>
            </a:r>
            <a:endParaRPr lang="en-US" dirty="0"/>
          </a:p>
        </p:txBody>
      </p:sp>
    </p:spTree>
    <p:extLst>
      <p:ext uri="{BB962C8B-B14F-4D97-AF65-F5344CB8AC3E}">
        <p14:creationId xmlns:p14="http://schemas.microsoft.com/office/powerpoint/2010/main" val="283611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31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760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57386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Tree>
    <p:extLst>
      <p:ext uri="{BB962C8B-B14F-4D97-AF65-F5344CB8AC3E}">
        <p14:creationId xmlns:p14="http://schemas.microsoft.com/office/powerpoint/2010/main" val="84537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355887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KE</a:t>
            </a:r>
            <a:r>
              <a:rPr lang="fr-FR" baseline="0" dirty="0"/>
              <a:t>Y MESSAGES:</a:t>
            </a:r>
          </a:p>
          <a:p>
            <a:pPr marL="186267" indent="-171450" algn="just">
              <a:buFont typeface="Arial" panose="020B0604020202020204" pitchFamily="34" charset="0"/>
              <a:buChar char="•"/>
            </a:pPr>
            <a:r>
              <a:rPr lang="en-GB" sz="1200" dirty="0"/>
              <a:t>System for measuring and monitoring how land is used in a country and for estimating forest-related GHG emissions</a:t>
            </a:r>
            <a:r>
              <a:rPr lang="en-GB" sz="1200" baseline="0" dirty="0"/>
              <a:t> </a:t>
            </a:r>
            <a:r>
              <a:rPr lang="en-GB" sz="1200" dirty="0"/>
              <a:t>and removals</a:t>
            </a:r>
          </a:p>
          <a:p>
            <a:pPr marL="186267" indent="-171450" algn="just">
              <a:buFont typeface="Arial" panose="020B0604020202020204" pitchFamily="34" charset="0"/>
              <a:buChar char="•"/>
            </a:pPr>
            <a:r>
              <a:rPr lang="en-GB" sz="1200" dirty="0"/>
              <a:t>Ultimate aim is to make reliable GHG emission estimates</a:t>
            </a:r>
          </a:p>
          <a:p>
            <a:pPr marL="186267" indent="-171450" algn="just">
              <a:buFont typeface="Arial" panose="020B0604020202020204" pitchFamily="34" charset="0"/>
              <a:buChar char="•"/>
            </a:pPr>
            <a:r>
              <a:rPr lang="en-GB" sz="1200" dirty="0"/>
              <a:t> Composed of two functions: the MRV (</a:t>
            </a:r>
            <a:r>
              <a:rPr lang="en-GB" sz="1200" i="1" dirty="0"/>
              <a:t>Measurement, Reporting &amp; Verification</a:t>
            </a:r>
            <a:r>
              <a:rPr lang="en-GB" sz="1200" dirty="0"/>
              <a:t>) function and the Monitoring function</a:t>
            </a:r>
          </a:p>
          <a:p>
            <a:endParaRPr lang="fr-FR" dirty="0"/>
          </a:p>
          <a:p>
            <a:endParaRPr lang="fr-FR"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fr-FR" dirty="0"/>
          </a:p>
        </p:txBody>
      </p:sp>
    </p:spTree>
    <p:extLst>
      <p:ext uri="{BB962C8B-B14F-4D97-AF65-F5344CB8AC3E}">
        <p14:creationId xmlns:p14="http://schemas.microsoft.com/office/powerpoint/2010/main" val="318444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KEY MESSAGES: </a:t>
            </a:r>
          </a:p>
          <a:p>
            <a:r>
              <a:rPr lang="en-US" sz="1200" dirty="0"/>
              <a:t>The MRV function is supported by 3 technical “pillars “ or building blocks:</a:t>
            </a:r>
          </a:p>
          <a:p>
            <a:pPr marL="366175" indent="-287859"/>
            <a:endParaRPr lang="en-US" sz="1200" dirty="0"/>
          </a:p>
          <a:p>
            <a:pPr marL="366175" indent="-287859">
              <a:buFont typeface="+mj-lt"/>
              <a:buAutoNum type="arabicPeriod"/>
            </a:pPr>
            <a:r>
              <a:rPr lang="en-US" sz="1200" b="1" dirty="0"/>
              <a:t>Satellite Land Monitoring System (SLMS</a:t>
            </a:r>
            <a:r>
              <a:rPr lang="en-US" sz="1200" dirty="0"/>
              <a:t>) for collection and assessment of data on land use/land use change (</a:t>
            </a:r>
            <a:r>
              <a:rPr lang="en-US" sz="1200" b="1" dirty="0"/>
              <a:t>Activity Data</a:t>
            </a:r>
            <a:r>
              <a:rPr lang="en-US" sz="1200" dirty="0"/>
              <a:t>)</a:t>
            </a:r>
          </a:p>
          <a:p>
            <a:pPr marL="366175" indent="-287859">
              <a:buFont typeface="+mj-lt"/>
              <a:buAutoNum type="arabicPeriod"/>
            </a:pPr>
            <a:endParaRPr lang="en-US" sz="1200" b="1" dirty="0"/>
          </a:p>
          <a:p>
            <a:pPr marL="366175" indent="-287859">
              <a:buFont typeface="+mj-lt"/>
              <a:buAutoNum type="arabicPeriod"/>
            </a:pPr>
            <a:r>
              <a:rPr lang="en-US" sz="1200" b="1" dirty="0"/>
              <a:t>P2: National Inventory (NFI) </a:t>
            </a:r>
            <a:r>
              <a:rPr lang="en-US" sz="1200" dirty="0"/>
              <a:t>for collection of information on forest carbon stocks and stock changes, needed to estimate </a:t>
            </a:r>
            <a:r>
              <a:rPr lang="en-US" sz="1200" b="1" dirty="0"/>
              <a:t>emission factors</a:t>
            </a:r>
          </a:p>
          <a:p>
            <a:pPr marL="366175" indent="-287859">
              <a:buFont typeface="+mj-lt"/>
              <a:buAutoNum type="arabicPeriod"/>
            </a:pPr>
            <a:endParaRPr lang="en-US" sz="1200" dirty="0"/>
          </a:p>
          <a:p>
            <a:pPr marL="366175" indent="-287859">
              <a:buFont typeface="+mj-lt"/>
              <a:buAutoNum type="arabicPeriod"/>
            </a:pPr>
            <a:r>
              <a:rPr lang="en-US" sz="1200" b="1" dirty="0"/>
              <a:t>P3: A National GHG Inventory </a:t>
            </a:r>
            <a:r>
              <a:rPr lang="en-US" sz="1200" dirty="0"/>
              <a:t>used</a:t>
            </a:r>
            <a:r>
              <a:rPr lang="en-US" sz="1200" b="1" dirty="0"/>
              <a:t> </a:t>
            </a:r>
            <a:r>
              <a:rPr lang="en-US" sz="1200" dirty="0"/>
              <a:t>as tool for reporting anthropogenic forest-related GHG emissions by sources and removals by sinks to the UNFCCC Secretariat</a:t>
            </a:r>
          </a:p>
          <a:p>
            <a:pPr marL="78316" indent="0">
              <a:buFont typeface="+mj-lt"/>
              <a:buNone/>
            </a:pPr>
            <a:endParaRPr lang="de-DE" sz="1200" dirty="0"/>
          </a:p>
          <a:p>
            <a:pPr marL="78316" indent="0">
              <a:buFont typeface="+mj-lt"/>
              <a:buNone/>
            </a:pPr>
            <a:endParaRPr lang="de-DE" sz="1200" dirty="0"/>
          </a:p>
          <a:p>
            <a:pPr marL="78316" indent="0">
              <a:buFont typeface="+mj-lt"/>
              <a:buNone/>
            </a:pPr>
            <a:endParaRPr lang="de-DE" sz="1200" dirty="0"/>
          </a:p>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pPr marL="78316" indent="0">
              <a:buFont typeface="+mj-lt"/>
              <a:buNone/>
            </a:pPr>
            <a:endParaRPr lang="en-US" sz="1200" dirty="0"/>
          </a:p>
        </p:txBody>
      </p:sp>
    </p:spTree>
    <p:extLst>
      <p:ext uri="{BB962C8B-B14F-4D97-AF65-F5344CB8AC3E}">
        <p14:creationId xmlns:p14="http://schemas.microsoft.com/office/powerpoint/2010/main" val="316187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155701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424059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dirty="0"/>
              <a:t>References:</a:t>
            </a:r>
          </a:p>
          <a:p>
            <a:endParaRPr lang="en-US" sz="1200" dirty="0"/>
          </a:p>
          <a:p>
            <a:pPr marL="171450" indent="-171450">
              <a:buFont typeface="Arial" panose="020B0604020202020204" pitchFamily="34" charset="0"/>
              <a:buChar char="•"/>
            </a:pPr>
            <a:r>
              <a:rPr lang="en-US" sz="1200" dirty="0"/>
              <a:t>UNEP. 2014. Forests in a Changing Climate: A Sourcebook for Integrating REDD+ into Academic </a:t>
            </a:r>
            <a:r>
              <a:rPr lang="en-US" sz="1200" dirty="0" err="1"/>
              <a:t>Programmes</a:t>
            </a:r>
            <a:r>
              <a:rPr lang="en-US" sz="1200" dirty="0"/>
              <a:t>. United Nations Environment </a:t>
            </a:r>
            <a:r>
              <a:rPr lang="en-US" sz="1200" dirty="0" err="1"/>
              <a:t>Programme</a:t>
            </a:r>
            <a:r>
              <a:rPr lang="en-US" sz="1200" dirty="0"/>
              <a:t>. Nairobi, Kenya.</a:t>
            </a:r>
            <a:br>
              <a:rPr lang="en-US" sz="1200" dirty="0"/>
            </a:br>
            <a:r>
              <a:rPr lang="en-US" sz="1200" dirty="0">
                <a:hlinkClick r:id="rId3"/>
              </a:rPr>
              <a:t>http://www.unep.org/Training/docs/Forest_in_a_Changing_Climate.pdf</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UNEP. 2015. REDD+ Academy Learning Journal. Edition 1. </a:t>
            </a:r>
            <a:br>
              <a:rPr lang="en-US" sz="1200" dirty="0"/>
            </a:br>
            <a:r>
              <a:rPr lang="en-US" sz="1200" u="sng" dirty="0">
                <a:hlinkClick r:id="rId4"/>
              </a:rPr>
              <a:t>www.un-redd.org/REDDAcademy</a:t>
            </a:r>
            <a:r>
              <a:rPr lang="en-US" sz="1200" u="sng" dirty="0"/>
              <a:t> </a:t>
            </a:r>
          </a:p>
          <a:p>
            <a:endParaRPr lang="en-US" dirty="0"/>
          </a:p>
        </p:txBody>
      </p:sp>
    </p:spTree>
    <p:extLst>
      <p:ext uri="{BB962C8B-B14F-4D97-AF65-F5344CB8AC3E}">
        <p14:creationId xmlns:p14="http://schemas.microsoft.com/office/powerpoint/2010/main" val="3554799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3400" y="1654175"/>
            <a:ext cx="11296650" cy="5067300"/>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667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36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71500" y="1542505"/>
            <a:ext cx="11144250" cy="517896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71583"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58330" cy="507032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727"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2" r:id="rId20"/>
    <p:sldLayoutId id="2147483663"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www.un-redd.org/REDDAcademy" TargetMode="External"/><Relationship Id="rId2" Type="http://schemas.openxmlformats.org/officeDocument/2006/relationships/hyperlink" Target="http://www.unep.org/Training/docs/Forest_in_a_Changing_Climate.pdf"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24689" y="3705160"/>
            <a:ext cx="11942618" cy="1444484"/>
          </a:xfrm>
        </p:spPr>
        <p:txBody>
          <a:bodyPr>
            <a:normAutofit/>
          </a:bodyPr>
          <a:lstStyle/>
          <a:p>
            <a:r>
              <a:rPr lang="de-DE" sz="4800" dirty="0"/>
              <a:t>Module 2: REDD+ in Climate Change Context</a:t>
            </a:r>
            <a:endParaRPr lang="en-US" sz="4800" dirty="0"/>
          </a:p>
        </p:txBody>
      </p:sp>
    </p:spTree>
    <p:extLst>
      <p:ext uri="{BB962C8B-B14F-4D97-AF65-F5344CB8AC3E}">
        <p14:creationId xmlns:p14="http://schemas.microsoft.com/office/powerpoint/2010/main" val="2312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fontScale="47500" lnSpcReduction="20000"/>
          </a:bodyPr>
          <a:lstStyle/>
          <a:p>
            <a:pPr>
              <a:buFont typeface="Arial" charset="0"/>
              <a:buChar char="•"/>
            </a:pPr>
            <a:r>
              <a:rPr lang="en-US" sz="3467" dirty="0"/>
              <a:t> The “Tiers” system represent different levels of methodological complexities, and vary from Tiers 1 to Tiers 3.</a:t>
            </a:r>
          </a:p>
          <a:p>
            <a:pPr>
              <a:buFont typeface="Arial" charset="0"/>
              <a:buChar char="•"/>
            </a:pPr>
            <a:endParaRPr lang="en-US" sz="3467" dirty="0"/>
          </a:p>
          <a:p>
            <a:pPr marL="1066773" lvl="1" indent="-457189">
              <a:buFont typeface="Calibri" pitchFamily="34" charset="0"/>
              <a:buAutoNum type="arabicPeriod"/>
            </a:pPr>
            <a:r>
              <a:rPr lang="en-US" sz="3467" b="1" dirty="0"/>
              <a:t>Tier 1 </a:t>
            </a:r>
            <a:r>
              <a:rPr lang="en-US" sz="3467" dirty="0"/>
              <a:t>is basic and is used as s default EF data, provided by IPCC Guidelines &amp; Guidance, and can also be obtained from the Emissions factor Database (EMFDB). It is appropriate for countries where national data is scarce or absent and hence default values have to be used.</a:t>
            </a:r>
          </a:p>
          <a:p>
            <a:pPr marL="1066773" lvl="1" indent="-457189">
              <a:buFont typeface="Calibri" pitchFamily="34" charset="0"/>
              <a:buAutoNum type="arabicPeriod"/>
            </a:pPr>
            <a:endParaRPr lang="en-US" sz="3467" dirty="0"/>
          </a:p>
          <a:p>
            <a:pPr marL="1066773" lvl="1" indent="-457189">
              <a:buFont typeface="Calibri" pitchFamily="34" charset="0"/>
              <a:buAutoNum type="arabicPeriod"/>
            </a:pPr>
            <a:r>
              <a:rPr lang="en-US" sz="3467" b="1" dirty="0"/>
              <a:t>Tier 2 </a:t>
            </a:r>
            <a:r>
              <a:rPr lang="en-US" sz="3467" dirty="0"/>
              <a:t>is intermediate but uses EFs that are country- or region-specific for the most important or “</a:t>
            </a:r>
            <a:r>
              <a:rPr lang="en-US" sz="3467" b="1" dirty="0"/>
              <a:t>Key Carbon Pools</a:t>
            </a:r>
            <a:r>
              <a:rPr lang="en-US" sz="3467" dirty="0"/>
              <a:t>”.</a:t>
            </a:r>
          </a:p>
          <a:p>
            <a:pPr marL="1066773" lvl="1" indent="-457189">
              <a:buFont typeface="Calibri" pitchFamily="34" charset="0"/>
              <a:buAutoNum type="arabicPeriod"/>
            </a:pPr>
            <a:endParaRPr lang="en-US" sz="3467" dirty="0"/>
          </a:p>
          <a:p>
            <a:pPr marL="1066773" lvl="1" indent="-457189">
              <a:buFont typeface="Calibri" pitchFamily="34" charset="0"/>
              <a:buAutoNum type="arabicPeriod"/>
            </a:pPr>
            <a:r>
              <a:rPr lang="en-US" sz="3467" b="1" dirty="0"/>
              <a:t>Tier 3 </a:t>
            </a:r>
            <a:r>
              <a:rPr lang="en-US" sz="3467" dirty="0"/>
              <a:t>uses higher order methods , including models and inventory measurement systems tailored to address national circumstances.</a:t>
            </a:r>
          </a:p>
          <a:p>
            <a:pPr marL="1066773" lvl="1" indent="-457189">
              <a:buFont typeface="Calibri" pitchFamily="34" charset="0"/>
              <a:buAutoNum type="arabicPeriod"/>
            </a:pPr>
            <a:endParaRPr lang="en-US" sz="3467" dirty="0"/>
          </a:p>
          <a:p>
            <a:pPr marL="1066773" lvl="1" indent="-457189">
              <a:buFont typeface="Calibri" pitchFamily="34" charset="0"/>
              <a:buAutoNum type="arabicPeriod"/>
            </a:pPr>
            <a:r>
              <a:rPr lang="en-US" sz="3467" b="1" dirty="0"/>
              <a:t>Tier 2 &amp; 3 </a:t>
            </a:r>
            <a:r>
              <a:rPr lang="en-US" sz="3467" dirty="0"/>
              <a:t>are sometimes referred to  as higher order tier methods and provide more accurate estimates of greater certainty than Tier 1.</a:t>
            </a:r>
          </a:p>
          <a:p>
            <a:endParaRPr lang="en-GB" dirty="0"/>
          </a:p>
        </p:txBody>
      </p:sp>
      <p:sp>
        <p:nvSpPr>
          <p:cNvPr id="2" name="Title 1"/>
          <p:cNvSpPr>
            <a:spLocks noGrp="1"/>
          </p:cNvSpPr>
          <p:nvPr>
            <p:ph type="title"/>
          </p:nvPr>
        </p:nvSpPr>
        <p:spPr/>
        <p:txBody>
          <a:bodyPr>
            <a:normAutofit/>
          </a:bodyPr>
          <a:lstStyle/>
          <a:p>
            <a:r>
              <a:rPr lang="en-US" dirty="0"/>
              <a:t>REDD+ MRV: Emission Factors (EF)</a:t>
            </a:r>
          </a:p>
        </p:txBody>
      </p:sp>
    </p:spTree>
    <p:extLst>
      <p:ext uri="{BB962C8B-B14F-4D97-AF65-F5344CB8AC3E}">
        <p14:creationId xmlns:p14="http://schemas.microsoft.com/office/powerpoint/2010/main" val="282618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With the full development and operation of the two elements (AD and EF) of the MRV system a country can generate its REDD+ related National GHG‐I, for reporting to the UNFCCC (</a:t>
            </a:r>
            <a:r>
              <a:rPr lang="en-US" i="1" dirty="0"/>
              <a:t>in Phase III of REDD</a:t>
            </a:r>
            <a:r>
              <a:rPr lang="en-US" dirty="0"/>
              <a:t>+). </a:t>
            </a:r>
          </a:p>
          <a:p>
            <a:endParaRPr lang="en-US" dirty="0"/>
          </a:p>
          <a:p>
            <a:r>
              <a:rPr lang="en-US" dirty="0"/>
              <a:t>The National GHG‐I for REDD+ is incorporated into the National GHG‐I, which will be submitted every four years as its National Communication (NC) to UNFCCC.</a:t>
            </a:r>
          </a:p>
          <a:p>
            <a:endParaRPr lang="en-US" dirty="0"/>
          </a:p>
          <a:p>
            <a:r>
              <a:rPr lang="en-US" dirty="0"/>
              <a:t>Under Articles 4 and 12 of the UNFCCC, all Parties are required to prepare NCs. </a:t>
            </a:r>
          </a:p>
          <a:p>
            <a:endParaRPr lang="en-US" dirty="0"/>
          </a:p>
          <a:p>
            <a:r>
              <a:rPr lang="en-US" dirty="0"/>
              <a:t>Information reported in GHG‐I represents an essential link between science and policy, and provides the means by which the Conference of Parties (COP) can monitor progress made by Parties in meeting their commitments and in achieving the Convention's ultimate objectives</a:t>
            </a:r>
            <a:endParaRPr lang="fr-FR" dirty="0"/>
          </a:p>
        </p:txBody>
      </p:sp>
      <p:sp>
        <p:nvSpPr>
          <p:cNvPr id="5" name="Title 4"/>
          <p:cNvSpPr>
            <a:spLocks noGrp="1"/>
          </p:cNvSpPr>
          <p:nvPr>
            <p:ph type="title"/>
          </p:nvPr>
        </p:nvSpPr>
        <p:spPr/>
        <p:txBody>
          <a:bodyPr>
            <a:normAutofit/>
          </a:bodyPr>
          <a:lstStyle/>
          <a:p>
            <a:r>
              <a:rPr lang="en-US" dirty="0"/>
              <a:t>REDD+ MRV: GHG‐Inventory</a:t>
            </a:r>
          </a:p>
        </p:txBody>
      </p:sp>
    </p:spTree>
    <p:extLst>
      <p:ext uri="{BB962C8B-B14F-4D97-AF65-F5344CB8AC3E}">
        <p14:creationId xmlns:p14="http://schemas.microsoft.com/office/powerpoint/2010/main" val="366392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fr-FR" dirty="0"/>
              <a:t>The Monitoring </a:t>
            </a:r>
            <a:r>
              <a:rPr lang="fr-FR" dirty="0" err="1"/>
              <a:t>Function</a:t>
            </a:r>
            <a:r>
              <a:rPr lang="fr-FR" dirty="0"/>
              <a:t> &amp; REDD+ Phases</a:t>
            </a:r>
            <a:endParaRPr lang="en-US" dirty="0"/>
          </a:p>
        </p:txBody>
      </p:sp>
      <p:pic>
        <p:nvPicPr>
          <p:cNvPr id="5" name="Picture 6"/>
          <p:cNvPicPr>
            <a:picLocks noChangeAspect="1" noChangeArrowheads="1"/>
          </p:cNvPicPr>
          <p:nvPr/>
        </p:nvPicPr>
        <p:blipFill>
          <a:blip r:embed="rId3" cstate="print"/>
          <a:srcRect/>
          <a:stretch>
            <a:fillRect/>
          </a:stretch>
        </p:blipFill>
        <p:spPr bwMode="auto">
          <a:xfrm>
            <a:off x="2902111" y="119740"/>
            <a:ext cx="8314047" cy="6738260"/>
          </a:xfrm>
          <a:prstGeom prst="rect">
            <a:avLst/>
          </a:prstGeom>
          <a:noFill/>
          <a:ln w="9525">
            <a:noFill/>
            <a:miter lim="800000"/>
            <a:headEnd/>
            <a:tailEnd/>
          </a:ln>
        </p:spPr>
      </p:pic>
    </p:spTree>
    <p:extLst>
      <p:ext uri="{BB962C8B-B14F-4D97-AF65-F5344CB8AC3E}">
        <p14:creationId xmlns:p14="http://schemas.microsoft.com/office/powerpoint/2010/main" val="207357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dirty="0"/>
              <a:t>Monitoring Tools</a:t>
            </a:r>
            <a:endParaRPr lang="en-US"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50810400"/>
              </p:ext>
            </p:extLst>
          </p:nvPr>
        </p:nvGraphicFramePr>
        <p:xfrm>
          <a:off x="108058" y="1167927"/>
          <a:ext cx="11952888" cy="5584568"/>
        </p:xfrm>
        <a:graphic>
          <a:graphicData uri="http://schemas.openxmlformats.org/drawingml/2006/table">
            <a:tbl>
              <a:tblPr firstRow="1" bandRow="1">
                <a:tableStyleId>{BDBED569-4797-4DF1-A0F4-6AAB3CD982D8}</a:tableStyleId>
              </a:tblPr>
              <a:tblGrid>
                <a:gridCol w="3816015">
                  <a:extLst>
                    <a:ext uri="{9D8B030D-6E8A-4147-A177-3AD203B41FA5}">
                      <a16:colId xmlns:a16="http://schemas.microsoft.com/office/drawing/2014/main" xmlns="" val="20000"/>
                    </a:ext>
                  </a:extLst>
                </a:gridCol>
                <a:gridCol w="8136873">
                  <a:extLst>
                    <a:ext uri="{9D8B030D-6E8A-4147-A177-3AD203B41FA5}">
                      <a16:colId xmlns:a16="http://schemas.microsoft.com/office/drawing/2014/main" xmlns="" val="20001"/>
                    </a:ext>
                  </a:extLst>
                </a:gridCol>
              </a:tblGrid>
              <a:tr h="1195513">
                <a:tc>
                  <a:txBody>
                    <a:bodyPr/>
                    <a:lstStyle/>
                    <a:p>
                      <a:r>
                        <a:rPr lang="en-GB" sz="2700" b="0" noProof="0" dirty="0"/>
                        <a:t>Satellite</a:t>
                      </a:r>
                      <a:r>
                        <a:rPr lang="en-GB" sz="2700" b="0" baseline="0" noProof="0" dirty="0"/>
                        <a:t> Remote Sensing</a:t>
                      </a:r>
                      <a:endParaRPr lang="en-GB" sz="2700" b="0" noProof="0" dirty="0"/>
                    </a:p>
                  </a:txBody>
                  <a:tcPr marL="121920" marR="121920" marT="60960" marB="60960"/>
                </a:tc>
                <a:tc>
                  <a:txBody>
                    <a:bodyPr/>
                    <a:lstStyle/>
                    <a:p>
                      <a:r>
                        <a:rPr lang="en-GB" sz="2700" b="0" noProof="0" dirty="0"/>
                        <a:t>Cost-effective</a:t>
                      </a:r>
                      <a:r>
                        <a:rPr lang="en-GB" sz="2700" b="0" baseline="0" noProof="0" dirty="0"/>
                        <a:t> method to monitor deforestation and to some extent degradation?</a:t>
                      </a:r>
                      <a:endParaRPr lang="en-GB" sz="2700" b="0" noProof="0" dirty="0"/>
                    </a:p>
                  </a:txBody>
                  <a:tcPr marL="121920" marR="121920" marT="60960" marB="60960"/>
                </a:tc>
                <a:extLst>
                  <a:ext uri="{0D108BD9-81ED-4DB2-BD59-A6C34878D82A}">
                    <a16:rowId xmlns:a16="http://schemas.microsoft.com/office/drawing/2014/main" xmlns="" val="10000"/>
                  </a:ext>
                </a:extLst>
              </a:tr>
              <a:tr h="1627608">
                <a:tc>
                  <a:txBody>
                    <a:bodyPr/>
                    <a:lstStyle/>
                    <a:p>
                      <a:r>
                        <a:rPr lang="en-GB" sz="2700" noProof="0" dirty="0"/>
                        <a:t>Web-based Portals</a:t>
                      </a:r>
                    </a:p>
                  </a:txBody>
                  <a:tcPr marL="121920" marR="121920" marT="60960" marB="60960"/>
                </a:tc>
                <a:tc>
                  <a:txBody>
                    <a:bodyPr/>
                    <a:lstStyle/>
                    <a:p>
                      <a:r>
                        <a:rPr lang="en-GB" sz="2700" noProof="0" dirty="0"/>
                        <a:t>Transparent means</a:t>
                      </a:r>
                      <a:r>
                        <a:rPr lang="en-GB" sz="2700" baseline="0" noProof="0" dirty="0"/>
                        <a:t> to monitor outcomes of PAMs implementation, allows users to provide feedbacks and user-interactions</a:t>
                      </a:r>
                      <a:endParaRPr lang="en-GB" sz="2700" noProof="0" dirty="0"/>
                    </a:p>
                  </a:txBody>
                  <a:tcPr marL="121920" marR="121920" marT="60960" marB="60960"/>
                </a:tc>
                <a:extLst>
                  <a:ext uri="{0D108BD9-81ED-4DB2-BD59-A6C34878D82A}">
                    <a16:rowId xmlns:a16="http://schemas.microsoft.com/office/drawing/2014/main" xmlns="" val="10001"/>
                  </a:ext>
                </a:extLst>
              </a:tr>
              <a:tr h="1627608">
                <a:tc>
                  <a:txBody>
                    <a:bodyPr/>
                    <a:lstStyle/>
                    <a:p>
                      <a:r>
                        <a:rPr lang="en-GB" sz="2700" noProof="0"/>
                        <a:t>Community monitoring</a:t>
                      </a:r>
                    </a:p>
                  </a:txBody>
                  <a:tcPr marL="121920" marR="121920" marT="60960" marB="60960"/>
                </a:tc>
                <a:tc>
                  <a:txBody>
                    <a:bodyPr/>
                    <a:lstStyle/>
                    <a:p>
                      <a:r>
                        <a:rPr lang="en-GB" sz="2700" noProof="0" dirty="0"/>
                        <a:t>Bottom-up means to incorporate local knowledge into monitoring. Means to ensure effective engagement of IPs</a:t>
                      </a:r>
                      <a:r>
                        <a:rPr lang="en-GB" sz="2700" baseline="0" noProof="0" dirty="0"/>
                        <a:t> in monitoring &amp; Reporting</a:t>
                      </a:r>
                      <a:endParaRPr lang="en-GB" sz="2700" noProof="0" dirty="0"/>
                    </a:p>
                  </a:txBody>
                  <a:tcPr marL="121920" marR="121920" marT="60960" marB="60960"/>
                </a:tc>
                <a:extLst>
                  <a:ext uri="{0D108BD9-81ED-4DB2-BD59-A6C34878D82A}">
                    <a16:rowId xmlns:a16="http://schemas.microsoft.com/office/drawing/2014/main" xmlns="" val="10002"/>
                  </a:ext>
                </a:extLst>
              </a:tr>
              <a:tr h="1133839">
                <a:tc>
                  <a:txBody>
                    <a:bodyPr/>
                    <a:lstStyle/>
                    <a:p>
                      <a:r>
                        <a:rPr lang="en-GB" sz="2700" noProof="0"/>
                        <a:t>Other forest monitoring systems</a:t>
                      </a:r>
                    </a:p>
                  </a:txBody>
                  <a:tcPr marL="121920" marR="121920" marT="60960" marB="60960"/>
                </a:tc>
                <a:tc>
                  <a:txBody>
                    <a:bodyPr/>
                    <a:lstStyle/>
                    <a:p>
                      <a:r>
                        <a:rPr lang="en-GB" sz="2700" noProof="0" dirty="0"/>
                        <a:t>Builds</a:t>
                      </a:r>
                      <a:r>
                        <a:rPr lang="en-GB" sz="2700" baseline="0" noProof="0" dirty="0"/>
                        <a:t> linkages with existing monitoring systems</a:t>
                      </a:r>
                      <a:endParaRPr lang="en-GB" sz="2700" noProof="0" dirty="0"/>
                    </a:p>
                  </a:txBody>
                  <a:tcPr marL="121920" marR="121920" marT="60960" marB="6096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2873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Important COP decisions</a:t>
            </a:r>
            <a:endParaRPr lang="en-US" dirty="0"/>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3549366810"/>
              </p:ext>
            </p:extLst>
          </p:nvPr>
        </p:nvGraphicFramePr>
        <p:xfrm>
          <a:off x="70339" y="1185616"/>
          <a:ext cx="12025775" cy="5554247"/>
        </p:xfrm>
        <a:graphic>
          <a:graphicData uri="http://schemas.openxmlformats.org/drawingml/2006/table">
            <a:tbl>
              <a:tblPr firstRow="1" firstCol="1" bandRow="1">
                <a:tableStyleId>{5C22544A-7EE6-4342-B048-85BDC9FD1C3A}</a:tableStyleId>
              </a:tblPr>
              <a:tblGrid>
                <a:gridCol w="2727128">
                  <a:extLst>
                    <a:ext uri="{9D8B030D-6E8A-4147-A177-3AD203B41FA5}">
                      <a16:colId xmlns:a16="http://schemas.microsoft.com/office/drawing/2014/main" xmlns="" val="20000"/>
                    </a:ext>
                  </a:extLst>
                </a:gridCol>
                <a:gridCol w="1095963">
                  <a:extLst>
                    <a:ext uri="{9D8B030D-6E8A-4147-A177-3AD203B41FA5}">
                      <a16:colId xmlns:a16="http://schemas.microsoft.com/office/drawing/2014/main" xmlns="" val="20001"/>
                    </a:ext>
                  </a:extLst>
                </a:gridCol>
                <a:gridCol w="8202684">
                  <a:extLst>
                    <a:ext uri="{9D8B030D-6E8A-4147-A177-3AD203B41FA5}">
                      <a16:colId xmlns:a16="http://schemas.microsoft.com/office/drawing/2014/main" xmlns="" val="20002"/>
                    </a:ext>
                  </a:extLst>
                </a:gridCol>
              </a:tblGrid>
              <a:tr h="282747">
                <a:tc>
                  <a:txBody>
                    <a:bodyPr/>
                    <a:lstStyle/>
                    <a:p>
                      <a:pPr marL="0" marR="0" algn="just">
                        <a:lnSpc>
                          <a:spcPct val="115000"/>
                        </a:lnSpc>
                        <a:spcBef>
                          <a:spcPts val="0"/>
                        </a:spcBef>
                        <a:spcAft>
                          <a:spcPts val="600"/>
                        </a:spcAft>
                      </a:pPr>
                      <a:r>
                        <a:rPr lang="en-GB" sz="1800" dirty="0">
                          <a:effectLst/>
                        </a:rPr>
                        <a:t>Agreement</a:t>
                      </a:r>
                      <a:endParaRPr lang="fr-CH" sz="1800"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 </a:t>
                      </a:r>
                      <a:endParaRPr lang="fr-CH" sz="1800"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a:effectLst/>
                        </a:rPr>
                        <a:t>Summary</a:t>
                      </a:r>
                      <a:endParaRPr lang="fr-CH" sz="1800">
                        <a:effectLst/>
                        <a:latin typeface="Calibri"/>
                        <a:ea typeface="Times New Roman"/>
                        <a:cs typeface="Times New Roman"/>
                      </a:endParaRPr>
                    </a:p>
                  </a:txBody>
                  <a:tcPr marT="0" marB="0"/>
                </a:tc>
                <a:extLst>
                  <a:ext uri="{0D108BD9-81ED-4DB2-BD59-A6C34878D82A}">
                    <a16:rowId xmlns:a16="http://schemas.microsoft.com/office/drawing/2014/main" xmlns="" val="10000"/>
                  </a:ext>
                </a:extLst>
              </a:tr>
              <a:tr h="1222966">
                <a:tc>
                  <a:txBody>
                    <a:bodyPr/>
                    <a:lstStyle/>
                    <a:p>
                      <a:pPr marL="0" marR="0" algn="l">
                        <a:lnSpc>
                          <a:spcPct val="115000"/>
                        </a:lnSpc>
                        <a:spcBef>
                          <a:spcPts val="0"/>
                        </a:spcBef>
                        <a:spcAft>
                          <a:spcPts val="600"/>
                        </a:spcAft>
                      </a:pPr>
                      <a:r>
                        <a:rPr lang="en-GB" sz="1800">
                          <a:effectLst/>
                        </a:rPr>
                        <a:t>The UNFCCC: Text of the Convention (1992),  Article 4: Commitments:</a:t>
                      </a:r>
                      <a:endParaRPr lang="fr-CH" sz="180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endParaRPr lang="en-GB" sz="1800" dirty="0">
                        <a:effectLst/>
                      </a:endParaRPr>
                    </a:p>
                    <a:p>
                      <a:pPr marL="0" marR="0" algn="just">
                        <a:lnSpc>
                          <a:spcPct val="115000"/>
                        </a:lnSpc>
                        <a:spcBef>
                          <a:spcPts val="0"/>
                        </a:spcBef>
                        <a:spcAft>
                          <a:spcPts val="600"/>
                        </a:spcAft>
                      </a:pPr>
                      <a:r>
                        <a:rPr lang="en-GB" sz="1800" dirty="0">
                          <a:effectLst/>
                        </a:rPr>
                        <a:t> 1992</a:t>
                      </a:r>
                      <a:endParaRPr lang="fr-CH" sz="1800"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Parties will publish and make available </a:t>
                      </a:r>
                      <a:r>
                        <a:rPr lang="en-GB" sz="1800" b="1" dirty="0">
                          <a:effectLst/>
                        </a:rPr>
                        <a:t>national inventories</a:t>
                      </a:r>
                      <a:r>
                        <a:rPr lang="en-GB" sz="1800" dirty="0">
                          <a:effectLst/>
                        </a:rPr>
                        <a:t> of anthropogenic sources and removals by sinks, using similar methods.</a:t>
                      </a:r>
                      <a:endParaRPr lang="fr-CH" sz="1800" dirty="0">
                        <a:effectLst/>
                        <a:latin typeface="Calibri"/>
                        <a:ea typeface="Times New Roman"/>
                        <a:cs typeface="Times New Roman"/>
                      </a:endParaRPr>
                    </a:p>
                  </a:txBody>
                  <a:tcPr marT="0" marB="0"/>
                </a:tc>
                <a:extLst>
                  <a:ext uri="{0D108BD9-81ED-4DB2-BD59-A6C34878D82A}">
                    <a16:rowId xmlns:a16="http://schemas.microsoft.com/office/drawing/2014/main" xmlns="" val="10001"/>
                  </a:ext>
                </a:extLst>
              </a:tr>
              <a:tr h="1242744">
                <a:tc>
                  <a:txBody>
                    <a:bodyPr/>
                    <a:lstStyle/>
                    <a:p>
                      <a:pPr marL="0" marR="0" algn="just">
                        <a:lnSpc>
                          <a:spcPct val="115000"/>
                        </a:lnSpc>
                        <a:spcBef>
                          <a:spcPts val="0"/>
                        </a:spcBef>
                        <a:spcAft>
                          <a:spcPts val="1000"/>
                        </a:spcAft>
                      </a:pPr>
                      <a:r>
                        <a:rPr lang="fr-FR" sz="1800">
                          <a:effectLst/>
                        </a:rPr>
                        <a:t>The Bali Action Plan (2007)</a:t>
                      </a:r>
                      <a:endParaRPr lang="fr-CH" sz="1800">
                        <a:effectLst/>
                      </a:endParaRPr>
                    </a:p>
                    <a:p>
                      <a:pPr marL="0" marR="0" algn="just">
                        <a:lnSpc>
                          <a:spcPct val="115000"/>
                        </a:lnSpc>
                        <a:spcBef>
                          <a:spcPts val="0"/>
                        </a:spcBef>
                        <a:spcAft>
                          <a:spcPts val="600"/>
                        </a:spcAft>
                      </a:pPr>
                      <a:r>
                        <a:rPr lang="fr-FR" sz="1800">
                          <a:effectLst/>
                        </a:rPr>
                        <a:t> </a:t>
                      </a:r>
                      <a:endParaRPr lang="fr-CH" sz="180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fr-FR" sz="1800" dirty="0">
                          <a:effectLst/>
                        </a:rPr>
                        <a:t> </a:t>
                      </a:r>
                    </a:p>
                    <a:p>
                      <a:pPr marL="0" marR="0" algn="just">
                        <a:lnSpc>
                          <a:spcPct val="115000"/>
                        </a:lnSpc>
                        <a:spcBef>
                          <a:spcPts val="0"/>
                        </a:spcBef>
                        <a:spcAft>
                          <a:spcPts val="600"/>
                        </a:spcAft>
                      </a:pPr>
                      <a:r>
                        <a:rPr lang="fr-FR" sz="1800" b="1" dirty="0">
                          <a:effectLst/>
                        </a:rPr>
                        <a:t>2007</a:t>
                      </a:r>
                      <a:endParaRPr lang="fr-CH" sz="1800" b="1"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All parties are encouraged to reduce their GHG emissions in ways that are </a:t>
                      </a:r>
                      <a:r>
                        <a:rPr lang="en-GB" sz="1800" b="1" dirty="0">
                          <a:effectLst/>
                        </a:rPr>
                        <a:t>Measurable, Reportable and Verifiable </a:t>
                      </a:r>
                      <a:r>
                        <a:rPr lang="en-GB" sz="1800" dirty="0">
                          <a:effectLst/>
                        </a:rPr>
                        <a:t>(MRV)</a:t>
                      </a:r>
                      <a:endParaRPr lang="fr-CH" sz="1800" dirty="0">
                        <a:effectLst/>
                      </a:endParaRPr>
                    </a:p>
                    <a:p>
                      <a:pPr marL="0" marR="0" algn="just">
                        <a:lnSpc>
                          <a:spcPct val="115000"/>
                        </a:lnSpc>
                        <a:spcBef>
                          <a:spcPts val="0"/>
                        </a:spcBef>
                        <a:spcAft>
                          <a:spcPts val="600"/>
                        </a:spcAft>
                      </a:pPr>
                      <a:r>
                        <a:rPr lang="en-GB" sz="1800" dirty="0">
                          <a:effectLst/>
                        </a:rPr>
                        <a:t>Capacity building should be supported and reporting using the latest IPCC guidelines encouraged.</a:t>
                      </a:r>
                      <a:endParaRPr lang="fr-CH" sz="1800" dirty="0">
                        <a:effectLst/>
                        <a:latin typeface="Calibri"/>
                        <a:ea typeface="Times New Roman"/>
                        <a:cs typeface="Times New Roman"/>
                      </a:endParaRPr>
                    </a:p>
                  </a:txBody>
                  <a:tcPr marT="0" marB="0"/>
                </a:tc>
                <a:extLst>
                  <a:ext uri="{0D108BD9-81ED-4DB2-BD59-A6C34878D82A}">
                    <a16:rowId xmlns:a16="http://schemas.microsoft.com/office/drawing/2014/main" xmlns="" val="10002"/>
                  </a:ext>
                </a:extLst>
              </a:tr>
              <a:tr h="975177">
                <a:tc>
                  <a:txBody>
                    <a:bodyPr/>
                    <a:lstStyle/>
                    <a:p>
                      <a:pPr marL="0" marR="0" algn="just">
                        <a:lnSpc>
                          <a:spcPct val="115000"/>
                        </a:lnSpc>
                        <a:spcBef>
                          <a:spcPts val="0"/>
                        </a:spcBef>
                        <a:spcAft>
                          <a:spcPts val="1000"/>
                        </a:spcAft>
                      </a:pPr>
                      <a:r>
                        <a:rPr lang="fr-FR" sz="1800">
                          <a:effectLst/>
                        </a:rPr>
                        <a:t>Copenhagen (2009)</a:t>
                      </a:r>
                      <a:endParaRPr lang="fr-CH" sz="1800">
                        <a:effectLst/>
                      </a:endParaRPr>
                    </a:p>
                    <a:p>
                      <a:pPr marL="0" marR="0" algn="just">
                        <a:lnSpc>
                          <a:spcPct val="115000"/>
                        </a:lnSpc>
                        <a:spcBef>
                          <a:spcPts val="0"/>
                        </a:spcBef>
                        <a:spcAft>
                          <a:spcPts val="600"/>
                        </a:spcAft>
                      </a:pPr>
                      <a:r>
                        <a:rPr lang="fr-FR" sz="1800">
                          <a:effectLst/>
                        </a:rPr>
                        <a:t> </a:t>
                      </a:r>
                      <a:endParaRPr lang="fr-CH" sz="180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fr-FR" sz="1800" b="1" dirty="0">
                          <a:effectLst/>
                        </a:rPr>
                        <a:t> </a:t>
                      </a:r>
                    </a:p>
                    <a:p>
                      <a:pPr marL="0" marR="0" algn="just">
                        <a:lnSpc>
                          <a:spcPct val="115000"/>
                        </a:lnSpc>
                        <a:spcBef>
                          <a:spcPts val="0"/>
                        </a:spcBef>
                        <a:spcAft>
                          <a:spcPts val="600"/>
                        </a:spcAft>
                      </a:pPr>
                      <a:r>
                        <a:rPr lang="fr-FR" sz="1800" b="1" dirty="0">
                          <a:effectLst/>
                        </a:rPr>
                        <a:t>2009</a:t>
                      </a:r>
                      <a:endParaRPr lang="fr-CH" sz="1800" b="1"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Emissions from forests should be reduced according to the latest IPCC guidelines and </a:t>
                      </a:r>
                      <a:r>
                        <a:rPr lang="en-GB" sz="1800" b="1" dirty="0">
                          <a:effectLst/>
                        </a:rPr>
                        <a:t>national forest monitoring systems </a:t>
                      </a:r>
                      <a:r>
                        <a:rPr lang="en-GB" sz="1800" dirty="0">
                          <a:effectLst/>
                        </a:rPr>
                        <a:t>should be established according to using consistent methodologies.</a:t>
                      </a:r>
                      <a:endParaRPr lang="fr-CH" sz="1800" dirty="0">
                        <a:effectLst/>
                        <a:latin typeface="Calibri"/>
                        <a:ea typeface="Times New Roman"/>
                        <a:cs typeface="Times New Roman"/>
                      </a:endParaRPr>
                    </a:p>
                  </a:txBody>
                  <a:tcPr marT="0" marB="0"/>
                </a:tc>
                <a:extLst>
                  <a:ext uri="{0D108BD9-81ED-4DB2-BD59-A6C34878D82A}">
                    <a16:rowId xmlns:a16="http://schemas.microsoft.com/office/drawing/2014/main" xmlns="" val="10003"/>
                  </a:ext>
                </a:extLst>
              </a:tr>
              <a:tr h="727387">
                <a:tc>
                  <a:txBody>
                    <a:bodyPr/>
                    <a:lstStyle/>
                    <a:p>
                      <a:pPr marL="0" marR="0" algn="just">
                        <a:lnSpc>
                          <a:spcPct val="115000"/>
                        </a:lnSpc>
                        <a:spcBef>
                          <a:spcPts val="0"/>
                        </a:spcBef>
                        <a:spcAft>
                          <a:spcPts val="1000"/>
                        </a:spcAft>
                      </a:pPr>
                      <a:r>
                        <a:rPr lang="fr-FR" sz="1800">
                          <a:effectLst/>
                        </a:rPr>
                        <a:t>Cancun (2010)</a:t>
                      </a:r>
                      <a:endParaRPr lang="fr-CH" sz="180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fr-FR" sz="1800" dirty="0">
                          <a:effectLst/>
                        </a:rPr>
                        <a:t> </a:t>
                      </a:r>
                    </a:p>
                    <a:p>
                      <a:pPr marL="0" marR="0" algn="just">
                        <a:lnSpc>
                          <a:spcPct val="115000"/>
                        </a:lnSpc>
                        <a:spcBef>
                          <a:spcPts val="0"/>
                        </a:spcBef>
                        <a:spcAft>
                          <a:spcPts val="600"/>
                        </a:spcAft>
                      </a:pPr>
                      <a:r>
                        <a:rPr lang="fr-FR" sz="1800" b="1" dirty="0">
                          <a:effectLst/>
                        </a:rPr>
                        <a:t>2010</a:t>
                      </a:r>
                      <a:endParaRPr lang="fr-CH" sz="1800" b="1"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A </a:t>
                      </a:r>
                      <a:r>
                        <a:rPr lang="en-GB" sz="1800" b="1" dirty="0">
                          <a:effectLst/>
                        </a:rPr>
                        <a:t>National forest monitoring system </a:t>
                      </a:r>
                      <a:r>
                        <a:rPr lang="en-GB" sz="1800" dirty="0">
                          <a:effectLst/>
                        </a:rPr>
                        <a:t>is one of the four key elements of REDD+ and it should be developed through a phased approach.</a:t>
                      </a:r>
                      <a:endParaRPr lang="fr-CH" sz="1800" dirty="0">
                        <a:effectLst/>
                        <a:latin typeface="Calibri"/>
                        <a:ea typeface="Times New Roman"/>
                        <a:cs typeface="Times New Roman"/>
                      </a:endParaRPr>
                    </a:p>
                  </a:txBody>
                  <a:tcPr marT="0" marB="0"/>
                </a:tc>
                <a:extLst>
                  <a:ext uri="{0D108BD9-81ED-4DB2-BD59-A6C34878D82A}">
                    <a16:rowId xmlns:a16="http://schemas.microsoft.com/office/drawing/2014/main" xmlns="" val="10004"/>
                  </a:ext>
                </a:extLst>
              </a:tr>
              <a:tr h="975177">
                <a:tc>
                  <a:txBody>
                    <a:bodyPr/>
                    <a:lstStyle/>
                    <a:p>
                      <a:pPr marL="0" marR="0" algn="just">
                        <a:lnSpc>
                          <a:spcPct val="115000"/>
                        </a:lnSpc>
                        <a:spcBef>
                          <a:spcPts val="0"/>
                        </a:spcBef>
                        <a:spcAft>
                          <a:spcPts val="1000"/>
                        </a:spcAft>
                      </a:pPr>
                      <a:r>
                        <a:rPr lang="fr-FR" sz="1800">
                          <a:effectLst/>
                        </a:rPr>
                        <a:t>Warsaw (2013)</a:t>
                      </a:r>
                      <a:endParaRPr lang="fr-CH" sz="1800">
                        <a:effectLst/>
                      </a:endParaRPr>
                    </a:p>
                    <a:p>
                      <a:pPr marL="0" marR="0" algn="just">
                        <a:lnSpc>
                          <a:spcPct val="115000"/>
                        </a:lnSpc>
                        <a:spcBef>
                          <a:spcPts val="0"/>
                        </a:spcBef>
                        <a:spcAft>
                          <a:spcPts val="600"/>
                        </a:spcAft>
                      </a:pPr>
                      <a:r>
                        <a:rPr lang="fr-FR" sz="1800">
                          <a:effectLst/>
                        </a:rPr>
                        <a:t> </a:t>
                      </a:r>
                      <a:endParaRPr lang="fr-CH" sz="180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endParaRPr lang="fr-FR" sz="1800" dirty="0">
                        <a:effectLst/>
                      </a:endParaRPr>
                    </a:p>
                    <a:p>
                      <a:pPr marL="0" marR="0" algn="just">
                        <a:lnSpc>
                          <a:spcPct val="115000"/>
                        </a:lnSpc>
                        <a:spcBef>
                          <a:spcPts val="0"/>
                        </a:spcBef>
                        <a:spcAft>
                          <a:spcPts val="600"/>
                        </a:spcAft>
                      </a:pPr>
                      <a:r>
                        <a:rPr lang="fr-FR" sz="1800" dirty="0">
                          <a:effectLst/>
                        </a:rPr>
                        <a:t> </a:t>
                      </a:r>
                      <a:r>
                        <a:rPr lang="fr-FR" sz="1800" b="1" dirty="0">
                          <a:effectLst/>
                        </a:rPr>
                        <a:t>2013</a:t>
                      </a:r>
                      <a:endParaRPr lang="fr-CH" sz="1800" b="1" dirty="0">
                        <a:effectLst/>
                        <a:latin typeface="Calibri"/>
                        <a:ea typeface="MS Mincho"/>
                        <a:cs typeface="Times New Roman"/>
                      </a:endParaRPr>
                    </a:p>
                  </a:txBody>
                  <a:tcPr marT="0" marB="0"/>
                </a:tc>
                <a:tc>
                  <a:txBody>
                    <a:bodyPr/>
                    <a:lstStyle/>
                    <a:p>
                      <a:pPr marL="0" marR="0" algn="just">
                        <a:lnSpc>
                          <a:spcPct val="115000"/>
                        </a:lnSpc>
                        <a:spcBef>
                          <a:spcPts val="0"/>
                        </a:spcBef>
                        <a:spcAft>
                          <a:spcPts val="600"/>
                        </a:spcAft>
                      </a:pPr>
                      <a:r>
                        <a:rPr lang="en-GB" sz="1800" dirty="0">
                          <a:effectLst/>
                        </a:rPr>
                        <a:t>Formalises earlier guidance into decisions, describes the quality of  </a:t>
                      </a:r>
                      <a:r>
                        <a:rPr lang="en-GB" sz="1800" b="1" dirty="0">
                          <a:effectLst/>
                        </a:rPr>
                        <a:t>national forest monitoring systems </a:t>
                      </a:r>
                      <a:r>
                        <a:rPr lang="en-GB" sz="1800" dirty="0">
                          <a:effectLst/>
                        </a:rPr>
                        <a:t>required for measurement of REDD+ results, and the methods of reporting and verification.</a:t>
                      </a:r>
                      <a:endParaRPr lang="fr-CH" sz="1800" dirty="0">
                        <a:effectLst/>
                        <a:latin typeface="Calibri"/>
                        <a:ea typeface="Times New Roman"/>
                        <a:cs typeface="Times New Roman"/>
                      </a:endParaRPr>
                    </a:p>
                  </a:txBody>
                  <a:tcPr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9581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Implementing N</a:t>
            </a:r>
            <a:r>
              <a:rPr lang="fr-FR" dirty="0"/>
              <a:t>FMS: IPCC Guidelines</a:t>
            </a:r>
            <a:endParaRPr lang="en-US" dirty="0"/>
          </a:p>
        </p:txBody>
      </p:sp>
      <p:sp>
        <p:nvSpPr>
          <p:cNvPr id="2" name="Content Placeholder 1"/>
          <p:cNvSpPr>
            <a:spLocks noGrp="1"/>
          </p:cNvSpPr>
          <p:nvPr>
            <p:ph sz="quarter" idx="4294967295"/>
          </p:nvPr>
        </p:nvSpPr>
        <p:spPr>
          <a:xfrm>
            <a:off x="0" y="1316038"/>
            <a:ext cx="11426825" cy="4800600"/>
          </a:xfrm>
        </p:spPr>
        <p:txBody>
          <a:bodyPr>
            <a:normAutofit lnSpcReduction="10000"/>
          </a:bodyPr>
          <a:lstStyle/>
          <a:p>
            <a:r>
              <a:rPr lang="en-US" sz="2533" dirty="0"/>
              <a:t>IPCC Methodological Guidance are useful in the implementation of NFMS:</a:t>
            </a:r>
          </a:p>
          <a:p>
            <a:pPr lvl="2"/>
            <a:r>
              <a:rPr lang="en-US" sz="2533" dirty="0"/>
              <a:t>Revised 1996 IPCC Guidelines</a:t>
            </a:r>
          </a:p>
          <a:p>
            <a:pPr lvl="2"/>
            <a:r>
              <a:rPr lang="en-US" sz="2533" dirty="0"/>
              <a:t>Good Practice Guidance (GPG) 2000</a:t>
            </a:r>
          </a:p>
          <a:p>
            <a:pPr lvl="2"/>
            <a:r>
              <a:rPr lang="en-US" sz="2533" dirty="0"/>
              <a:t>GPG 2003 (LULUCF)</a:t>
            </a:r>
          </a:p>
          <a:p>
            <a:pPr lvl="2"/>
            <a:r>
              <a:rPr lang="en-US" sz="2533" dirty="0"/>
              <a:t>2006 IPCC Guidelines</a:t>
            </a:r>
          </a:p>
          <a:p>
            <a:endParaRPr lang="en-US" sz="2533" dirty="0"/>
          </a:p>
          <a:p>
            <a:r>
              <a:rPr lang="en-US" sz="2533" dirty="0"/>
              <a:t>Using Software Tools to support the Guidelines (</a:t>
            </a:r>
            <a:r>
              <a:rPr lang="en-US" sz="2533" dirty="0" err="1"/>
              <a:t>e.x</a:t>
            </a:r>
            <a:r>
              <a:rPr lang="en-US" sz="2533" dirty="0"/>
              <a:t>. Emission Factor Database: EFDB)</a:t>
            </a:r>
          </a:p>
          <a:p>
            <a:endParaRPr lang="en-US" sz="2533" dirty="0"/>
          </a:p>
          <a:p>
            <a:r>
              <a:rPr lang="en-US" sz="2533" dirty="0"/>
              <a:t>IPCC Guidelines/Guidance help to demonstrate the Good Practices to be used by all countries in reporting to UNFCCC (</a:t>
            </a:r>
            <a:r>
              <a:rPr lang="en-US" sz="2533" b="1" dirty="0"/>
              <a:t>TACCC</a:t>
            </a:r>
            <a:r>
              <a:rPr lang="en-US" sz="2533" dirty="0"/>
              <a:t>: Transparency, Accuracy, Consistency, Completeness &amp; Comparability).</a:t>
            </a:r>
          </a:p>
          <a:p>
            <a:pPr lvl="2"/>
            <a:endParaRPr lang="fr-FR" dirty="0"/>
          </a:p>
        </p:txBody>
      </p:sp>
      <p:pic>
        <p:nvPicPr>
          <p:cNvPr id="5" name="Picture 9" descr="2006_stac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7" y="1796819"/>
            <a:ext cx="2449689" cy="199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4405" y="1892830"/>
            <a:ext cx="1919947" cy="169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056107" y="4005065"/>
            <a:ext cx="4416491" cy="995209"/>
          </a:xfrm>
          <a:prstGeom prst="rect">
            <a:avLst/>
          </a:prstGeom>
          <a:noFill/>
        </p:spPr>
        <p:txBody>
          <a:bodyPr wrap="square" rtlCol="0">
            <a:spAutoFit/>
          </a:bodyPr>
          <a:lstStyle/>
          <a:p>
            <a:r>
              <a:rPr lang="en-US" sz="5867" b="1" dirty="0"/>
              <a:t>TACCC</a:t>
            </a:r>
            <a:endParaRPr lang="en-GB" sz="5867" b="1" dirty="0"/>
          </a:p>
        </p:txBody>
      </p:sp>
    </p:spTree>
    <p:extLst>
      <p:ext uri="{BB962C8B-B14F-4D97-AF65-F5344CB8AC3E}">
        <p14:creationId xmlns:p14="http://schemas.microsoft.com/office/powerpoint/2010/main" val="73150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568" y="1541666"/>
            <a:ext cx="9126414" cy="5175657"/>
          </a:xfrm>
          <a:prstGeom prst="rect">
            <a:avLst/>
          </a:prstGeom>
          <a:noFill/>
          <a:ln>
            <a:noFill/>
          </a:ln>
        </p:spPr>
      </p:pic>
      <p:sp>
        <p:nvSpPr>
          <p:cNvPr id="8" name="Rectangle 7"/>
          <p:cNvSpPr/>
          <p:nvPr/>
        </p:nvSpPr>
        <p:spPr>
          <a:xfrm>
            <a:off x="94519" y="1074221"/>
            <a:ext cx="4934171" cy="461665"/>
          </a:xfrm>
          <a:prstGeom prst="rect">
            <a:avLst/>
          </a:prstGeom>
        </p:spPr>
        <p:txBody>
          <a:bodyPr wrap="none">
            <a:spAutoFit/>
          </a:bodyPr>
          <a:lstStyle/>
          <a:p>
            <a:r>
              <a:rPr lang="en-GB" sz="2400" dirty="0"/>
              <a:t>Stock difference &amp; Gain-Loss Methods</a:t>
            </a:r>
            <a:endParaRPr lang="fr-FR" sz="2400" dirty="0"/>
          </a:p>
        </p:txBody>
      </p:sp>
      <p:sp>
        <p:nvSpPr>
          <p:cNvPr id="2" name="Title 1"/>
          <p:cNvSpPr>
            <a:spLocks noGrp="1"/>
          </p:cNvSpPr>
          <p:nvPr>
            <p:ph type="title"/>
          </p:nvPr>
        </p:nvSpPr>
        <p:spPr/>
        <p:txBody>
          <a:bodyPr>
            <a:normAutofit/>
          </a:bodyPr>
          <a:lstStyle/>
          <a:p>
            <a:r>
              <a:rPr lang="en-GB" dirty="0"/>
              <a:t>Measuring forest carbon stock changes</a:t>
            </a:r>
            <a:endParaRPr lang="en-US" dirty="0"/>
          </a:p>
        </p:txBody>
      </p:sp>
    </p:spTree>
    <p:extLst>
      <p:ext uri="{BB962C8B-B14F-4D97-AF65-F5344CB8AC3E}">
        <p14:creationId xmlns:p14="http://schemas.microsoft.com/office/powerpoint/2010/main" val="398877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68456"/>
            <a:ext cx="12133558" cy="474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dirty="0"/>
              <a:t>MRV for REDD+</a:t>
            </a:r>
            <a:endParaRPr lang="en-US" dirty="0"/>
          </a:p>
        </p:txBody>
      </p:sp>
    </p:spTree>
    <p:extLst>
      <p:ext uri="{BB962C8B-B14F-4D97-AF65-F5344CB8AC3E}">
        <p14:creationId xmlns:p14="http://schemas.microsoft.com/office/powerpoint/2010/main" val="329835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Activity data: </a:t>
            </a:r>
            <a:r>
              <a:rPr lang="en-US" dirty="0" err="1"/>
              <a:t>Modhupur</a:t>
            </a:r>
            <a:r>
              <a:rPr lang="en-US" dirty="0"/>
              <a:t> National Park</a:t>
            </a:r>
          </a:p>
        </p:txBody>
      </p:sp>
      <p:sp>
        <p:nvSpPr>
          <p:cNvPr id="3" name="Title 1"/>
          <p:cNvSpPr txBox="1">
            <a:spLocks/>
          </p:cNvSpPr>
          <p:nvPr/>
        </p:nvSpPr>
        <p:spPr>
          <a:xfrm>
            <a:off x="549576" y="1505243"/>
            <a:ext cx="3406028" cy="886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rgbClr val="002A6C"/>
                </a:solidFill>
                <a:effectLst>
                  <a:outerShdw blurRad="38100" dist="38100" dir="2700000" algn="tl">
                    <a:srgbClr val="000000">
                      <a:alpha val="43137"/>
                    </a:srgbClr>
                  </a:outerShdw>
                </a:effectLst>
                <a:latin typeface="+mn-lt"/>
                <a:ea typeface="+mj-ea"/>
                <a:cs typeface="+mj-cs"/>
              </a:defRPr>
            </a:lvl1pPr>
          </a:lstStyle>
          <a:p>
            <a:r>
              <a:rPr lang="en-US" sz="2400">
                <a:solidFill>
                  <a:schemeClr val="tx1"/>
                </a:solidFill>
              </a:rPr>
              <a:t>Modhupur National Park (1967-2013)</a:t>
            </a:r>
            <a:endParaRPr lang="en-US" sz="3200" dirty="0">
              <a:solidFill>
                <a:schemeClr val="tx1"/>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2914" y="948880"/>
            <a:ext cx="7748339" cy="533234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75" y="2765749"/>
            <a:ext cx="4267139" cy="3553471"/>
          </a:xfrm>
          <a:prstGeom prst="rect">
            <a:avLst/>
          </a:prstGeom>
        </p:spPr>
      </p:pic>
    </p:spTree>
    <p:extLst>
      <p:ext uri="{BB962C8B-B14F-4D97-AF65-F5344CB8AC3E}">
        <p14:creationId xmlns:p14="http://schemas.microsoft.com/office/powerpoint/2010/main" val="211480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Activity data: </a:t>
            </a:r>
            <a:r>
              <a:rPr lang="en-US" dirty="0" err="1"/>
              <a:t>Fasiakhali</a:t>
            </a:r>
            <a:r>
              <a:rPr lang="en-US" dirty="0"/>
              <a:t> Wildlife sanctuary</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1849" y="1080001"/>
            <a:ext cx="4085611" cy="577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hart 3"/>
          <p:cNvGraphicFramePr>
            <a:graphicFrameLocks/>
          </p:cNvGraphicFramePr>
          <p:nvPr>
            <p:extLst>
              <p:ext uri="{D42A27DB-BD31-4B8C-83A1-F6EECF244321}">
                <p14:modId xmlns:p14="http://schemas.microsoft.com/office/powerpoint/2010/main" val="3011804500"/>
              </p:ext>
            </p:extLst>
          </p:nvPr>
        </p:nvGraphicFramePr>
        <p:xfrm>
          <a:off x="5815818" y="2419681"/>
          <a:ext cx="5930705" cy="27150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323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600" dirty="0"/>
              <a:t>Module 2: REDD+ in Climate Change Context</a:t>
            </a:r>
            <a:endParaRPr lang="en-US" sz="4600" dirty="0"/>
          </a:p>
        </p:txBody>
      </p:sp>
      <p:sp>
        <p:nvSpPr>
          <p:cNvPr id="3" name="Subtitle 2"/>
          <p:cNvSpPr>
            <a:spLocks noGrp="1"/>
          </p:cNvSpPr>
          <p:nvPr>
            <p:ph type="subTitle" idx="1"/>
          </p:nvPr>
        </p:nvSpPr>
        <p:spPr/>
        <p:txBody>
          <a:bodyPr>
            <a:normAutofit/>
          </a:bodyPr>
          <a:lstStyle/>
          <a:p>
            <a:pPr>
              <a:lnSpc>
                <a:spcPct val="150000"/>
              </a:lnSpc>
            </a:pPr>
            <a:r>
              <a:rPr lang="de-DE" sz="3600" dirty="0"/>
              <a:t>SECTION II: </a:t>
            </a:r>
            <a:r>
              <a:rPr lang="en-US" sz="3600" dirty="0"/>
              <a:t>ASSESSING CURRENT CONDITIONS OF REDD+</a:t>
            </a:r>
          </a:p>
          <a:p>
            <a:pPr>
              <a:lnSpc>
                <a:spcPct val="150000"/>
              </a:lnSpc>
            </a:pPr>
            <a:r>
              <a:rPr lang="en-US" sz="3500" dirty="0">
                <a:solidFill>
                  <a:srgbClr val="FFC000"/>
                </a:solidFill>
              </a:rPr>
              <a:t>2.3.	National Forest Monitoring Systems (NFMS) for REDD+</a:t>
            </a:r>
          </a:p>
        </p:txBody>
      </p:sp>
    </p:spTree>
    <p:extLst>
      <p:ext uri="{BB962C8B-B14F-4D97-AF65-F5344CB8AC3E}">
        <p14:creationId xmlns:p14="http://schemas.microsoft.com/office/powerpoint/2010/main" val="198110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rgbClr val="000000"/>
                </a:solidFill>
                <a:latin typeface="Arial" panose="020B0604020202020204" pitchFamily="34" charset="0"/>
                <a:cs typeface="Arial" panose="020B0604020202020204" pitchFamily="34" charset="0"/>
              </a:rPr>
              <a:t>Example of Emission factor, CO</a:t>
            </a:r>
            <a:r>
              <a:rPr lang="en-US" altLang="en-US" sz="3600" dirty="0">
                <a:solidFill>
                  <a:srgbClr val="000000"/>
                </a:solidFill>
                <a:latin typeface="Cambria Math" panose="02040503050406030204" pitchFamily="18" charset="0"/>
                <a:ea typeface="Arial" panose="020B0604020202020204" pitchFamily="34" charset="0"/>
                <a:cs typeface="Cambria Math" panose="02040503050406030204" pitchFamily="18" charset="0"/>
              </a:rPr>
              <a:t>₂ </a:t>
            </a:r>
            <a:r>
              <a:rPr lang="en-US" altLang="en-US" sz="3600" dirty="0">
                <a:solidFill>
                  <a:srgbClr val="000000"/>
                </a:solidFill>
                <a:latin typeface="Arial" panose="020B0604020202020204" pitchFamily="34" charset="0"/>
                <a:cs typeface="Arial" panose="020B0604020202020204" pitchFamily="34" charset="0"/>
              </a:rPr>
              <a:t>Mg/ha</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36981750"/>
              </p:ext>
            </p:extLst>
          </p:nvPr>
        </p:nvGraphicFramePr>
        <p:xfrm>
          <a:off x="425105" y="1774747"/>
          <a:ext cx="11288111" cy="3982817"/>
        </p:xfrm>
        <a:graphic>
          <a:graphicData uri="http://schemas.openxmlformats.org/drawingml/2006/table">
            <a:tbl>
              <a:tblPr firstRow="1" firstCol="1" bandRow="1"/>
              <a:tblGrid>
                <a:gridCol w="635913">
                  <a:extLst>
                    <a:ext uri="{9D8B030D-6E8A-4147-A177-3AD203B41FA5}">
                      <a16:colId xmlns:a16="http://schemas.microsoft.com/office/drawing/2014/main" xmlns="" val="20000"/>
                    </a:ext>
                  </a:extLst>
                </a:gridCol>
                <a:gridCol w="1763825">
                  <a:extLst>
                    <a:ext uri="{9D8B030D-6E8A-4147-A177-3AD203B41FA5}">
                      <a16:colId xmlns:a16="http://schemas.microsoft.com/office/drawing/2014/main" xmlns="" val="20001"/>
                    </a:ext>
                  </a:extLst>
                </a:gridCol>
                <a:gridCol w="963386">
                  <a:extLst>
                    <a:ext uri="{9D8B030D-6E8A-4147-A177-3AD203B41FA5}">
                      <a16:colId xmlns:a16="http://schemas.microsoft.com/office/drawing/2014/main" xmlns="" val="20002"/>
                    </a:ext>
                  </a:extLst>
                </a:gridCol>
                <a:gridCol w="947057">
                  <a:extLst>
                    <a:ext uri="{9D8B030D-6E8A-4147-A177-3AD203B41FA5}">
                      <a16:colId xmlns:a16="http://schemas.microsoft.com/office/drawing/2014/main" xmlns="" val="20003"/>
                    </a:ext>
                  </a:extLst>
                </a:gridCol>
                <a:gridCol w="1077685">
                  <a:extLst>
                    <a:ext uri="{9D8B030D-6E8A-4147-A177-3AD203B41FA5}">
                      <a16:colId xmlns:a16="http://schemas.microsoft.com/office/drawing/2014/main" xmlns="" val="20004"/>
                    </a:ext>
                  </a:extLst>
                </a:gridCol>
                <a:gridCol w="1094015">
                  <a:extLst>
                    <a:ext uri="{9D8B030D-6E8A-4147-A177-3AD203B41FA5}">
                      <a16:colId xmlns:a16="http://schemas.microsoft.com/office/drawing/2014/main" xmlns="" val="20005"/>
                    </a:ext>
                  </a:extLst>
                </a:gridCol>
                <a:gridCol w="1224643">
                  <a:extLst>
                    <a:ext uri="{9D8B030D-6E8A-4147-A177-3AD203B41FA5}">
                      <a16:colId xmlns:a16="http://schemas.microsoft.com/office/drawing/2014/main" xmlns="" val="20006"/>
                    </a:ext>
                  </a:extLst>
                </a:gridCol>
                <a:gridCol w="1077685">
                  <a:extLst>
                    <a:ext uri="{9D8B030D-6E8A-4147-A177-3AD203B41FA5}">
                      <a16:colId xmlns:a16="http://schemas.microsoft.com/office/drawing/2014/main" xmlns="" val="20007"/>
                    </a:ext>
                  </a:extLst>
                </a:gridCol>
                <a:gridCol w="1208315">
                  <a:extLst>
                    <a:ext uri="{9D8B030D-6E8A-4147-A177-3AD203B41FA5}">
                      <a16:colId xmlns:a16="http://schemas.microsoft.com/office/drawing/2014/main" xmlns="" val="20008"/>
                    </a:ext>
                  </a:extLst>
                </a:gridCol>
                <a:gridCol w="1295587">
                  <a:extLst>
                    <a:ext uri="{9D8B030D-6E8A-4147-A177-3AD203B41FA5}">
                      <a16:colId xmlns:a16="http://schemas.microsoft.com/office/drawing/2014/main" xmlns="" val="20009"/>
                    </a:ext>
                  </a:extLst>
                </a:gridCol>
              </a:tblGrid>
              <a:tr h="388675">
                <a:tc>
                  <a:txBody>
                    <a:bodyPr/>
                    <a:lstStyle/>
                    <a:p>
                      <a:pPr algn="l" fontAlgn="b"/>
                      <a:endParaRPr lang="en-US" sz="2000" b="0" i="0" u="none" strike="noStrike" dirty="0">
                        <a:solidFill>
                          <a:srgbClr val="000000"/>
                        </a:solidFill>
                        <a:effectLst/>
                        <a:latin typeface="Arial" panose="020B0604020202020204" pitchFamily="34" charset="0"/>
                      </a:endParaRPr>
                    </a:p>
                  </a:txBody>
                  <a:tcPr marL="8861" marR="8861" marT="8861" marB="0" anchor="b">
                    <a:lnL>
                      <a:noFill/>
                    </a:lnL>
                    <a:lnR>
                      <a:noFill/>
                    </a:lnR>
                    <a:lnT>
                      <a:noFill/>
                    </a:lnT>
                    <a:lnB>
                      <a:noFill/>
                    </a:lnB>
                  </a:tcPr>
                </a:tc>
                <a:tc>
                  <a:txBody>
                    <a:bodyPr/>
                    <a:lstStyle/>
                    <a:p>
                      <a:pPr algn="l" fontAlgn="b"/>
                      <a:r>
                        <a:rPr lang="en-US" sz="2000" b="0" i="0" u="none" strike="noStrike">
                          <a:solidFill>
                            <a:srgbClr val="000000"/>
                          </a:solidFill>
                          <a:effectLst/>
                          <a:latin typeface="Arial" panose="020B0604020202020204" pitchFamily="34" charset="0"/>
                        </a:rPr>
                        <a:t> </a:t>
                      </a:r>
                    </a:p>
                  </a:txBody>
                  <a:tcPr marL="8861" marR="8861" marT="8861" marB="0" anchor="b">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rtl="0" fontAlgn="ctr"/>
                      <a:r>
                        <a:rPr lang="en-US" sz="2000" b="0" i="0" u="none" strike="noStrike">
                          <a:solidFill>
                            <a:srgbClr val="000000"/>
                          </a:solidFill>
                          <a:effectLst/>
                          <a:latin typeface="Calibri" panose="020F0502020204030204" pitchFamily="34" charset="0"/>
                        </a:rPr>
                        <a:t>Converted to . . . . </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66370">
                <a:tc>
                  <a:txBody>
                    <a:bodyPr/>
                    <a:lstStyle/>
                    <a:p>
                      <a:pPr algn="l" fontAlgn="b"/>
                      <a:r>
                        <a:rPr lang="en-US" sz="2000" b="0" i="0" u="none" strike="noStrike" dirty="0">
                          <a:solidFill>
                            <a:srgbClr val="000000"/>
                          </a:solidFill>
                          <a:effectLst/>
                          <a:latin typeface="Arial" panose="020B0604020202020204" pitchFamily="34" charset="0"/>
                        </a:rPr>
                        <a:t> </a:t>
                      </a:r>
                    </a:p>
                  </a:txBody>
                  <a:tcPr marL="8861" marR="8861" marT="88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Arial" panose="020B0604020202020204" pitchFamily="34" charset="0"/>
                        </a:rPr>
                        <a:t> </a:t>
                      </a:r>
                    </a:p>
                  </a:txBody>
                  <a:tcPr marL="8861" marR="8861" marT="886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Calibri" panose="020F0502020204030204" pitchFamily="34" charset="0"/>
                        </a:rPr>
                        <a:t>Hill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Sal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Plantation</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Rubber</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Degraded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Tea Garden</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Agriculture</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2000" b="0" i="0" u="none" strike="noStrike">
                          <a:solidFill>
                            <a:srgbClr val="000000"/>
                          </a:solidFill>
                          <a:effectLst/>
                          <a:latin typeface="Calibri" panose="020F0502020204030204" pitchFamily="34" charset="0"/>
                        </a:rPr>
                        <a:t>Bare land</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0001"/>
                  </a:ext>
                </a:extLst>
              </a:tr>
              <a:tr h="388675">
                <a:tc rowSpan="7">
                  <a:txBody>
                    <a:bodyPr/>
                    <a:lstStyle/>
                    <a:p>
                      <a:pPr algn="ctr" rtl="0" fontAlgn="ctr"/>
                      <a:r>
                        <a:rPr lang="en-US" sz="2000" b="1" i="0" u="none" strike="noStrike" dirty="0">
                          <a:solidFill>
                            <a:srgbClr val="000000"/>
                          </a:solidFill>
                          <a:effectLst/>
                          <a:latin typeface="Calibri" panose="020F0502020204030204" pitchFamily="34" charset="0"/>
                        </a:rPr>
                        <a:t>Converted from . . . . </a:t>
                      </a:r>
                    </a:p>
                  </a:txBody>
                  <a:tcPr marL="8861" marR="8861" marT="8861"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l" rtl="0" fontAlgn="ctr"/>
                      <a:r>
                        <a:rPr lang="en-US" sz="2000" b="0" i="0" u="none" strike="noStrike" dirty="0">
                          <a:solidFill>
                            <a:srgbClr val="000000"/>
                          </a:solidFill>
                          <a:effectLst/>
                          <a:latin typeface="Calibri" panose="020F0502020204030204" pitchFamily="34" charset="0"/>
                        </a:rPr>
                        <a:t>Hill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93.4</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114.4</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257.9</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288</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319.1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324.8</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8675">
                <a:tc vMerge="1">
                  <a:txBody>
                    <a:bodyPr/>
                    <a:lstStyle/>
                    <a:p>
                      <a:endParaRPr lang="en-US"/>
                    </a:p>
                  </a:txBody>
                  <a:tcPr/>
                </a:tc>
                <a:tc>
                  <a:txBody>
                    <a:bodyPr/>
                    <a:lstStyle/>
                    <a:p>
                      <a:pPr algn="l" rtl="0" fontAlgn="ctr"/>
                      <a:r>
                        <a:rPr lang="en-US" sz="2000" b="0" i="0" u="none" strike="noStrike">
                          <a:solidFill>
                            <a:srgbClr val="000000"/>
                          </a:solidFill>
                          <a:effectLst/>
                          <a:latin typeface="Calibri" panose="020F0502020204030204" pitchFamily="34" charset="0"/>
                        </a:rPr>
                        <a:t>Sal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15.6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36.6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180.1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210.2</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241.3</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247.1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675">
                <a:tc vMerge="1">
                  <a:txBody>
                    <a:bodyPr/>
                    <a:lstStyle/>
                    <a:p>
                      <a:endParaRPr lang="en-US"/>
                    </a:p>
                  </a:txBody>
                  <a:tcPr/>
                </a:tc>
                <a:tc>
                  <a:txBody>
                    <a:bodyPr/>
                    <a:lstStyle/>
                    <a:p>
                      <a:pPr algn="l" rtl="0" fontAlgn="ctr"/>
                      <a:r>
                        <a:rPr lang="en-US" sz="2000" b="0" i="0" u="none" strike="noStrike">
                          <a:solidFill>
                            <a:srgbClr val="000000"/>
                          </a:solidFill>
                          <a:effectLst/>
                          <a:latin typeface="Calibri" panose="020F0502020204030204" pitchFamily="34" charset="0"/>
                        </a:rPr>
                        <a:t>Plantation</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164.6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194.6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225.7</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231.5</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8675">
                <a:tc vMerge="1">
                  <a:txBody>
                    <a:bodyPr/>
                    <a:lstStyle/>
                    <a:p>
                      <a:endParaRPr lang="en-US"/>
                    </a:p>
                  </a:txBody>
                  <a:tcPr/>
                </a:tc>
                <a:tc>
                  <a:txBody>
                    <a:bodyPr/>
                    <a:lstStyle/>
                    <a:p>
                      <a:pPr algn="l" rtl="0" fontAlgn="ctr"/>
                      <a:r>
                        <a:rPr lang="en-US" sz="2000" b="0" i="0" u="none" strike="noStrike" dirty="0">
                          <a:solidFill>
                            <a:srgbClr val="000000"/>
                          </a:solidFill>
                          <a:effectLst/>
                          <a:latin typeface="Calibri" panose="020F0502020204030204" pitchFamily="34" charset="0"/>
                        </a:rPr>
                        <a:t>Rubber</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143.5</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173.6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204.7</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210.4</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5722">
                <a:tc vMerge="1">
                  <a:txBody>
                    <a:bodyPr/>
                    <a:lstStyle/>
                    <a:p>
                      <a:endParaRPr lang="en-US"/>
                    </a:p>
                  </a:txBody>
                  <a:tcPr/>
                </a:tc>
                <a:tc>
                  <a:txBody>
                    <a:bodyPr/>
                    <a:lstStyle/>
                    <a:p>
                      <a:pPr algn="l" rtl="0" fontAlgn="ctr"/>
                      <a:r>
                        <a:rPr lang="en-US" sz="2000" b="0" i="0" u="none" strike="noStrike" dirty="0">
                          <a:solidFill>
                            <a:srgbClr val="000000"/>
                          </a:solidFill>
                          <a:effectLst/>
                          <a:latin typeface="Calibri" panose="020F0502020204030204" pitchFamily="34" charset="0"/>
                        </a:rPr>
                        <a:t>Degraded forest</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00B050"/>
                          </a:solidFill>
                          <a:effectLst/>
                          <a:latin typeface="Calibri" panose="020F0502020204030204" pitchFamily="34" charset="0"/>
                        </a:rPr>
                        <a:t>-257.9</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-180.1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-164.6</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-143.5</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30</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61.1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66.9</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8675">
                <a:tc vMerge="1">
                  <a:txBody>
                    <a:bodyPr/>
                    <a:lstStyle/>
                    <a:p>
                      <a:endParaRPr lang="en-US"/>
                    </a:p>
                  </a:txBody>
                  <a:tcPr/>
                </a:tc>
                <a:tc>
                  <a:txBody>
                    <a:bodyPr/>
                    <a:lstStyle/>
                    <a:p>
                      <a:pPr algn="l" rtl="0" fontAlgn="ctr"/>
                      <a:r>
                        <a:rPr lang="en-US" sz="2000" b="0" i="0" u="none" strike="noStrike">
                          <a:solidFill>
                            <a:srgbClr val="000000"/>
                          </a:solidFill>
                          <a:effectLst/>
                          <a:latin typeface="Calibri" panose="020F0502020204030204" pitchFamily="34" charset="0"/>
                        </a:rPr>
                        <a:t>Tea Garden</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FF0000"/>
                          </a:solidFill>
                          <a:effectLst/>
                          <a:latin typeface="Calibri" panose="020F0502020204030204" pitchFamily="34" charset="0"/>
                        </a:rPr>
                        <a:t>31.1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a:solidFill>
                            <a:srgbClr val="FF0000"/>
                          </a:solidFill>
                          <a:effectLst/>
                          <a:latin typeface="Calibri" panose="020F0502020204030204" pitchFamily="34" charset="0"/>
                        </a:rPr>
                        <a:t>36.9</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8675">
                <a:tc vMerge="1">
                  <a:txBody>
                    <a:bodyPr/>
                    <a:lstStyle/>
                    <a:p>
                      <a:endParaRPr lang="en-US"/>
                    </a:p>
                  </a:txBody>
                  <a:tcPr/>
                </a:tc>
                <a:tc>
                  <a:txBody>
                    <a:bodyPr/>
                    <a:lstStyle/>
                    <a:p>
                      <a:pPr algn="l" rtl="0" fontAlgn="ctr"/>
                      <a:r>
                        <a:rPr lang="en-US" sz="2000" b="0" i="0" u="none" strike="noStrike">
                          <a:solidFill>
                            <a:srgbClr val="000000"/>
                          </a:solidFill>
                          <a:effectLst/>
                          <a:latin typeface="Calibri" panose="020F0502020204030204" pitchFamily="34" charset="0"/>
                        </a:rPr>
                        <a:t>Agriculture</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2000" b="0" i="0" u="none" strike="noStrike">
                          <a:solidFill>
                            <a:srgbClr val="00B050"/>
                          </a:solidFill>
                          <a:effectLst/>
                          <a:latin typeface="Calibri" panose="020F0502020204030204" pitchFamily="34" charset="0"/>
                        </a:rPr>
                        <a:t>-319.1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-241.3</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-225.7</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-204.7</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00B050"/>
                          </a:solidFill>
                          <a:effectLst/>
                          <a:latin typeface="Calibri" panose="020F0502020204030204" pitchFamily="34" charset="0"/>
                        </a:rPr>
                        <a:t>-31.1</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000" b="0" i="0" u="none" strike="noStrike">
                          <a:solidFill>
                            <a:srgbClr val="BFBFBF"/>
                          </a:solidFill>
                          <a:effectLst/>
                          <a:latin typeface="Calibri" panose="020F0502020204030204" pitchFamily="34" charset="0"/>
                        </a:rPr>
                        <a:t>N/A</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sz="2000" b="0" i="0" u="none" strike="noStrike" dirty="0">
                          <a:solidFill>
                            <a:srgbClr val="FF0000"/>
                          </a:solidFill>
                          <a:effectLst/>
                          <a:latin typeface="Calibri" panose="020F0502020204030204" pitchFamily="34" charset="0"/>
                        </a:rPr>
                        <a:t>5.8</a:t>
                      </a:r>
                    </a:p>
                  </a:txBody>
                  <a:tcPr marL="8861" marR="8861" marT="88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Oval 4"/>
          <p:cNvSpPr/>
          <p:nvPr/>
        </p:nvSpPr>
        <p:spPr>
          <a:xfrm>
            <a:off x="7050087" y="2835727"/>
            <a:ext cx="928688" cy="527957"/>
          </a:xfrm>
          <a:prstGeom prst="ellipse">
            <a:avLst/>
          </a:prstGeom>
          <a:noFill/>
          <a:ln w="793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192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cs typeface="Arial" pitchFamily="34" charset="0"/>
              </a:rPr>
              <a:t>Bangladesh Forest Inventory 2016-2018: No. of Plots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302" r="30233"/>
          <a:stretch/>
        </p:blipFill>
        <p:spPr>
          <a:xfrm>
            <a:off x="1517151" y="1282845"/>
            <a:ext cx="4320671" cy="52787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397469"/>
              </p:ext>
            </p:extLst>
          </p:nvPr>
        </p:nvGraphicFramePr>
        <p:xfrm>
          <a:off x="7569357" y="1748559"/>
          <a:ext cx="3937933" cy="4514860"/>
        </p:xfrm>
        <a:graphic>
          <a:graphicData uri="http://schemas.openxmlformats.org/drawingml/2006/table">
            <a:tbl>
              <a:tblPr/>
              <a:tblGrid>
                <a:gridCol w="1488395">
                  <a:extLst>
                    <a:ext uri="{9D8B030D-6E8A-4147-A177-3AD203B41FA5}">
                      <a16:colId xmlns:a16="http://schemas.microsoft.com/office/drawing/2014/main" xmlns="" val="20000"/>
                    </a:ext>
                  </a:extLst>
                </a:gridCol>
                <a:gridCol w="798285">
                  <a:extLst>
                    <a:ext uri="{9D8B030D-6E8A-4147-A177-3AD203B41FA5}">
                      <a16:colId xmlns:a16="http://schemas.microsoft.com/office/drawing/2014/main" xmlns="" val="20001"/>
                    </a:ext>
                  </a:extLst>
                </a:gridCol>
                <a:gridCol w="875077">
                  <a:extLst>
                    <a:ext uri="{9D8B030D-6E8A-4147-A177-3AD203B41FA5}">
                      <a16:colId xmlns:a16="http://schemas.microsoft.com/office/drawing/2014/main" xmlns="" val="20002"/>
                    </a:ext>
                  </a:extLst>
                </a:gridCol>
                <a:gridCol w="776176">
                  <a:extLst>
                    <a:ext uri="{9D8B030D-6E8A-4147-A177-3AD203B41FA5}">
                      <a16:colId xmlns:a16="http://schemas.microsoft.com/office/drawing/2014/main" xmlns="" val="20003"/>
                    </a:ext>
                  </a:extLst>
                </a:gridCol>
              </a:tblGrid>
              <a:tr h="43345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800" b="1" dirty="0">
                          <a:solidFill>
                            <a:srgbClr val="000000"/>
                          </a:solidFill>
                          <a:effectLst/>
                          <a:latin typeface="arial" panose="020B0604020202020204" pitchFamily="34" charset="0"/>
                        </a:rPr>
                        <a:t>Zone</a:t>
                      </a:r>
                      <a:endParaRPr lang="en-US" sz="1800" dirty="0">
                        <a:effectLst/>
                        <a:latin typeface="arial" panose="020B0604020202020204" pitchFamily="34" charset="0"/>
                      </a:endParaRPr>
                    </a:p>
                  </a:txBody>
                  <a:tcPr marL="64624" marR="64624" marT="43083" marB="430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800" b="1" dirty="0">
                          <a:solidFill>
                            <a:srgbClr val="000000"/>
                          </a:solidFill>
                          <a:effectLst/>
                          <a:latin typeface="arial" panose="020B0604020202020204" pitchFamily="34" charset="0"/>
                        </a:rPr>
                        <a:t>Number of plots</a:t>
                      </a:r>
                      <a:endParaRPr lang="en-US" sz="1800" dirty="0">
                        <a:effectLst/>
                        <a:latin typeface="arial" panose="020B0604020202020204" pitchFamily="34" charset="0"/>
                      </a:endParaRPr>
                    </a:p>
                  </a:txBody>
                  <a:tcPr marL="64624" marR="64624" marT="43083" marB="430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4434">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dirty="0">
                          <a:solidFill>
                            <a:srgbClr val="FF0000"/>
                          </a:solidFill>
                          <a:effectLst/>
                          <a:latin typeface="arial" panose="020B0604020202020204" pitchFamily="34" charset="0"/>
                        </a:rPr>
                        <a:t>On land</a:t>
                      </a:r>
                      <a:endParaRPr lang="en-US" sz="1800" dirty="0">
                        <a:solidFill>
                          <a:srgbClr val="FF0000"/>
                        </a:solidFill>
                        <a:effectLst/>
                        <a:latin typeface="arial" panose="020B0604020202020204" pitchFamily="34" charset="0"/>
                      </a:endParaRPr>
                    </a:p>
                  </a:txBody>
                  <a:tcPr marL="64624" marR="64624" marT="43083" marB="430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dirty="0">
                          <a:solidFill>
                            <a:srgbClr val="000000"/>
                          </a:solidFill>
                          <a:effectLst/>
                          <a:latin typeface="arial" panose="020B0604020202020204" pitchFamily="34" charset="0"/>
                        </a:rPr>
                        <a:t>On water</a:t>
                      </a:r>
                      <a:endParaRPr lang="en-US" sz="1800" dirty="0">
                        <a:effectLst/>
                        <a:latin typeface="arial" panose="020B0604020202020204" pitchFamily="34" charset="0"/>
                      </a:endParaRPr>
                    </a:p>
                  </a:txBody>
                  <a:tcPr marL="64624" marR="64624" marT="43083" marB="430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a:solidFill>
                            <a:srgbClr val="000000"/>
                          </a:solidFill>
                          <a:effectLst/>
                          <a:latin typeface="arial" panose="020B0604020202020204" pitchFamily="34" charset="0"/>
                        </a:rPr>
                        <a:t>Total</a:t>
                      </a:r>
                      <a:endParaRPr lang="en-US" sz="1800">
                        <a:effectLst/>
                        <a:latin typeface="arial" panose="020B0604020202020204" pitchFamily="34" charset="0"/>
                      </a:endParaRPr>
                    </a:p>
                  </a:txBody>
                  <a:tcPr marL="64624" marR="64624" marT="43083" marB="430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solidFill>
                            <a:srgbClr val="000000"/>
                          </a:solidFill>
                          <a:effectLst/>
                          <a:latin typeface="arial" panose="020B0604020202020204" pitchFamily="34" charset="0"/>
                        </a:rPr>
                        <a:t>Coastal</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FF0000"/>
                          </a:solidFill>
                          <a:effectLst/>
                          <a:latin typeface="arial" panose="020B0604020202020204" pitchFamily="34" charset="0"/>
                        </a:rPr>
                        <a:t>113</a:t>
                      </a: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000000"/>
                          </a:solidFill>
                          <a:effectLst/>
                          <a:latin typeface="arial" panose="020B0604020202020204" pitchFamily="34" charset="0"/>
                        </a:rPr>
                        <a:t>178</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291</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solidFill>
                            <a:srgbClr val="000000"/>
                          </a:solidFill>
                          <a:effectLst/>
                          <a:latin typeface="arial" panose="020B0604020202020204" pitchFamily="34" charset="0"/>
                        </a:rPr>
                        <a:t>Hill</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FF0000"/>
                          </a:solidFill>
                          <a:effectLst/>
                          <a:latin typeface="arial" panose="020B0604020202020204" pitchFamily="34" charset="0"/>
                        </a:rPr>
                        <a:t>429</a:t>
                      </a: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14</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443</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solidFill>
                            <a:srgbClr val="000000"/>
                          </a:solidFill>
                          <a:effectLst/>
                          <a:latin typeface="arial" panose="020B0604020202020204" pitchFamily="34" charset="0"/>
                        </a:rPr>
                        <a:t>Sal</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FF0000"/>
                          </a:solidFill>
                          <a:effectLst/>
                          <a:latin typeface="arial" panose="020B0604020202020204" pitchFamily="34" charset="0"/>
                        </a:rPr>
                        <a:t>145</a:t>
                      </a: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5</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150</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solidFill>
                            <a:srgbClr val="000000"/>
                          </a:solidFill>
                          <a:effectLst/>
                          <a:latin typeface="arial" panose="020B0604020202020204" pitchFamily="34" charset="0"/>
                        </a:rPr>
                        <a:t>Sundarbans</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FF0000"/>
                          </a:solidFill>
                          <a:effectLst/>
                          <a:latin typeface="arial" panose="020B0604020202020204" pitchFamily="34" charset="0"/>
                        </a:rPr>
                        <a:t>173</a:t>
                      </a: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105</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278</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solidFill>
                            <a:srgbClr val="000000"/>
                          </a:solidFill>
                          <a:effectLst/>
                          <a:latin typeface="arial" panose="020B0604020202020204" pitchFamily="34" charset="0"/>
                        </a:rPr>
                        <a:t>Villages</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dirty="0">
                          <a:solidFill>
                            <a:srgbClr val="FF0000"/>
                          </a:solidFill>
                          <a:effectLst/>
                          <a:latin typeface="arial" panose="020B0604020202020204" pitchFamily="34" charset="0"/>
                        </a:rPr>
                        <a:t>998</a:t>
                      </a: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85</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a:solidFill>
                            <a:srgbClr val="000000"/>
                          </a:solidFill>
                          <a:effectLst/>
                          <a:latin typeface="arial" panose="020B0604020202020204" pitchFamily="34" charset="0"/>
                        </a:rPr>
                        <a:t>1083</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744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b="1" dirty="0">
                          <a:solidFill>
                            <a:srgbClr val="000000"/>
                          </a:solidFill>
                          <a:effectLst/>
                          <a:latin typeface="arial" panose="020B0604020202020204" pitchFamily="34" charset="0"/>
                        </a:rPr>
                        <a:t>Total</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b="1" dirty="0">
                          <a:solidFill>
                            <a:srgbClr val="FF0000"/>
                          </a:solidFill>
                          <a:effectLst/>
                          <a:latin typeface="arial" panose="020B0604020202020204" pitchFamily="34" charset="0"/>
                        </a:rPr>
                        <a:t>1858</a:t>
                      </a:r>
                      <a:endParaRPr lang="en-US" sz="1800" dirty="0">
                        <a:solidFill>
                          <a:srgbClr val="FF0000"/>
                        </a:solidFill>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b="1">
                          <a:solidFill>
                            <a:srgbClr val="000000"/>
                          </a:solidFill>
                          <a:effectLst/>
                          <a:latin typeface="arial" panose="020B0604020202020204" pitchFamily="34" charset="0"/>
                        </a:rPr>
                        <a:t>387</a:t>
                      </a:r>
                      <a:endParaRPr lang="en-US" sz="180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r>
                        <a:rPr lang="en-US" sz="1800" b="1" dirty="0">
                          <a:solidFill>
                            <a:srgbClr val="000000"/>
                          </a:solidFill>
                          <a:effectLst/>
                          <a:latin typeface="arial" panose="020B0604020202020204" pitchFamily="34" charset="0"/>
                        </a:rPr>
                        <a:t>2245</a:t>
                      </a:r>
                      <a:endParaRPr lang="en-US" sz="1800" dirty="0">
                        <a:effectLst/>
                        <a:latin typeface="arial" panose="020B0604020202020204" pitchFamily="34" charset="0"/>
                      </a:endParaRPr>
                    </a:p>
                  </a:txBody>
                  <a:tcPr marL="64624" marR="64624" marT="43083" marB="4308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582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L" sz="4000" dirty="0" err="1">
                <a:solidFill>
                  <a:srgbClr val="0070C0"/>
                </a:solidFill>
                <a:cs typeface="Akhbar MT" pitchFamily="2" charset="-78"/>
              </a:rPr>
              <a:t>Sampling</a:t>
            </a:r>
            <a:r>
              <a:rPr lang="es-CL" sz="4000" dirty="0">
                <a:solidFill>
                  <a:srgbClr val="0070C0"/>
                </a:solidFill>
                <a:cs typeface="Akhbar MT" pitchFamily="2" charset="-78"/>
              </a:rPr>
              <a:t> </a:t>
            </a:r>
            <a:r>
              <a:rPr lang="es-CL" sz="4000" dirty="0" err="1">
                <a:solidFill>
                  <a:srgbClr val="0070C0"/>
                </a:solidFill>
                <a:cs typeface="Akhbar MT" pitchFamily="2" charset="-78"/>
              </a:rPr>
              <a:t>Design</a:t>
            </a:r>
            <a:r>
              <a:rPr lang="es-CL" sz="4000" dirty="0">
                <a:solidFill>
                  <a:srgbClr val="0070C0"/>
                </a:solidFill>
                <a:cs typeface="Akhbar MT" pitchFamily="2" charset="-78"/>
              </a:rPr>
              <a:t>: </a:t>
            </a:r>
            <a:r>
              <a:rPr lang="en-US" sz="2800" dirty="0">
                <a:solidFill>
                  <a:srgbClr val="0070C0"/>
                </a:solidFill>
                <a:cs typeface="Akhbar MT" pitchFamily="2" charset="-78"/>
              </a:rPr>
              <a:t>intensity and average distance between plots</a:t>
            </a:r>
            <a:r>
              <a:rPr lang="es-CL" sz="2800" dirty="0">
                <a:solidFill>
                  <a:srgbClr val="0070C0"/>
                </a:solidFill>
                <a:cs typeface="Akhbar MT" pitchFamily="2" charset="-78"/>
              </a:rPr>
              <a:t/>
            </a:r>
            <a:br>
              <a:rPr lang="es-CL" sz="2800" dirty="0">
                <a:solidFill>
                  <a:srgbClr val="0070C0"/>
                </a:solidFill>
                <a:cs typeface="Akhbar MT" pitchFamily="2" charset="-78"/>
              </a:rPr>
            </a:b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115588889"/>
              </p:ext>
            </p:extLst>
          </p:nvPr>
        </p:nvGraphicFramePr>
        <p:xfrm>
          <a:off x="1775033" y="1555823"/>
          <a:ext cx="8621483" cy="4455885"/>
        </p:xfrm>
        <a:graphic>
          <a:graphicData uri="http://schemas.openxmlformats.org/drawingml/2006/table">
            <a:tbl>
              <a:tblPr>
                <a:tableStyleId>{616DA210-FB5B-4158-B5E0-FEB733F419BA}</a:tableStyleId>
              </a:tblPr>
              <a:tblGrid>
                <a:gridCol w="1233712">
                  <a:extLst>
                    <a:ext uri="{9D8B030D-6E8A-4147-A177-3AD203B41FA5}">
                      <a16:colId xmlns:a16="http://schemas.microsoft.com/office/drawing/2014/main" xmlns="" val="20000"/>
                    </a:ext>
                  </a:extLst>
                </a:gridCol>
                <a:gridCol w="1306286">
                  <a:extLst>
                    <a:ext uri="{9D8B030D-6E8A-4147-A177-3AD203B41FA5}">
                      <a16:colId xmlns:a16="http://schemas.microsoft.com/office/drawing/2014/main" xmlns="" val="20001"/>
                    </a:ext>
                  </a:extLst>
                </a:gridCol>
                <a:gridCol w="1105233">
                  <a:extLst>
                    <a:ext uri="{9D8B030D-6E8A-4147-A177-3AD203B41FA5}">
                      <a16:colId xmlns:a16="http://schemas.microsoft.com/office/drawing/2014/main" xmlns="" val="20002"/>
                    </a:ext>
                  </a:extLst>
                </a:gridCol>
                <a:gridCol w="1221181">
                  <a:extLst>
                    <a:ext uri="{9D8B030D-6E8A-4147-A177-3AD203B41FA5}">
                      <a16:colId xmlns:a16="http://schemas.microsoft.com/office/drawing/2014/main" xmlns="" val="20003"/>
                    </a:ext>
                  </a:extLst>
                </a:gridCol>
                <a:gridCol w="1459944">
                  <a:extLst>
                    <a:ext uri="{9D8B030D-6E8A-4147-A177-3AD203B41FA5}">
                      <a16:colId xmlns:a16="http://schemas.microsoft.com/office/drawing/2014/main" xmlns="" val="20004"/>
                    </a:ext>
                  </a:extLst>
                </a:gridCol>
                <a:gridCol w="1037596">
                  <a:extLst>
                    <a:ext uri="{9D8B030D-6E8A-4147-A177-3AD203B41FA5}">
                      <a16:colId xmlns:a16="http://schemas.microsoft.com/office/drawing/2014/main" xmlns="" val="20005"/>
                    </a:ext>
                  </a:extLst>
                </a:gridCol>
                <a:gridCol w="1257531">
                  <a:extLst>
                    <a:ext uri="{9D8B030D-6E8A-4147-A177-3AD203B41FA5}">
                      <a16:colId xmlns:a16="http://schemas.microsoft.com/office/drawing/2014/main" xmlns="" val="20006"/>
                    </a:ext>
                  </a:extLst>
                </a:gridCol>
              </a:tblGrid>
              <a:tr h="744347">
                <a:tc rowSpan="2">
                  <a:txBody>
                    <a:bodyPr/>
                    <a:lstStyle/>
                    <a:p>
                      <a:pPr algn="ctr" fontAlgn="b"/>
                      <a:r>
                        <a:rPr lang="en-US" sz="2000" b="1" u="none" strike="noStrike" dirty="0">
                          <a:effectLst/>
                        </a:rPr>
                        <a:t>Forest zone</a:t>
                      </a:r>
                      <a:endParaRPr lang="en-US" sz="2000" b="1" i="0" u="none" strike="noStrike" dirty="0">
                        <a:solidFill>
                          <a:srgbClr val="000000"/>
                        </a:solidFill>
                        <a:effectLst/>
                        <a:latin typeface="Calibri"/>
                      </a:endParaRPr>
                    </a:p>
                  </a:txBody>
                  <a:tcPr marL="9525" marR="9525" marT="9525" marB="0" anchor="b"/>
                </a:tc>
                <a:tc rowSpan="2">
                  <a:txBody>
                    <a:bodyPr/>
                    <a:lstStyle/>
                    <a:p>
                      <a:pPr algn="ctr" fontAlgn="b"/>
                      <a:r>
                        <a:rPr lang="en-US" sz="2000" b="1" u="none" strike="noStrike" dirty="0">
                          <a:effectLst/>
                        </a:rPr>
                        <a:t>Total Area (1000 ha)</a:t>
                      </a:r>
                      <a:endParaRPr lang="en-US" sz="2000" b="1" i="0" u="none" strike="noStrike" dirty="0">
                        <a:solidFill>
                          <a:srgbClr val="000000"/>
                        </a:solidFill>
                        <a:effectLst/>
                        <a:latin typeface="Calibri"/>
                      </a:endParaRPr>
                    </a:p>
                  </a:txBody>
                  <a:tcPr marL="9525" marR="9525" marT="9525" marB="0" anchor="b"/>
                </a:tc>
                <a:tc rowSpan="2">
                  <a:txBody>
                    <a:bodyPr/>
                    <a:lstStyle/>
                    <a:p>
                      <a:pPr algn="ctr" fontAlgn="b"/>
                      <a:r>
                        <a:rPr lang="en-US" sz="2000" b="1" u="none" strike="noStrike" dirty="0">
                          <a:effectLst/>
                        </a:rPr>
                        <a:t>Number of plots</a:t>
                      </a:r>
                      <a:endParaRPr lang="en-US" sz="2000" b="1" i="0" u="none" strike="noStrike" dirty="0">
                        <a:solidFill>
                          <a:srgbClr val="000000"/>
                        </a:solidFill>
                        <a:effectLst/>
                        <a:latin typeface="Calibri"/>
                      </a:endParaRPr>
                    </a:p>
                  </a:txBody>
                  <a:tcPr marL="9525" marR="9525" marT="9525" marB="0" anchor="b"/>
                </a:tc>
                <a:tc rowSpan="2">
                  <a:txBody>
                    <a:bodyPr/>
                    <a:lstStyle/>
                    <a:p>
                      <a:pPr algn="ctr" fontAlgn="b"/>
                      <a:r>
                        <a:rPr lang="en-US" sz="2000" b="1" u="none" strike="noStrike" dirty="0">
                          <a:effectLst/>
                        </a:rPr>
                        <a:t>Total area of plots (ha)</a:t>
                      </a:r>
                      <a:endParaRPr lang="en-US" sz="2000" b="1" i="0" u="none" strike="noStrike" dirty="0">
                        <a:solidFill>
                          <a:srgbClr val="000000"/>
                        </a:solidFill>
                        <a:effectLst/>
                        <a:latin typeface="Calibri"/>
                      </a:endParaRPr>
                    </a:p>
                  </a:txBody>
                  <a:tcPr marL="9525" marR="9525" marT="9525" marB="0" anchor="b"/>
                </a:tc>
                <a:tc rowSpan="2">
                  <a:txBody>
                    <a:bodyPr/>
                    <a:lstStyle/>
                    <a:p>
                      <a:pPr algn="ctr" fontAlgn="b"/>
                      <a:r>
                        <a:rPr lang="en-US" sz="2000" b="1" u="none" strike="noStrike" dirty="0">
                          <a:effectLst/>
                        </a:rPr>
                        <a:t>Sampling intensity (%)</a:t>
                      </a:r>
                      <a:endParaRPr lang="en-US" sz="2000" b="1" i="0" u="none" strike="noStrike" dirty="0">
                        <a:solidFill>
                          <a:srgbClr val="000000"/>
                        </a:solidFill>
                        <a:effectLst/>
                        <a:latin typeface="Calibri"/>
                      </a:endParaRPr>
                    </a:p>
                  </a:txBody>
                  <a:tcPr marL="9525" marR="9525" marT="9525" marB="0" anchor="b"/>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Average distance between plots  (km)</a:t>
                      </a:r>
                      <a:endParaRPr lang="en-US" sz="2000" b="1" i="0" u="none" strike="noStrike" dirty="0">
                        <a:solidFill>
                          <a:srgbClr val="000000"/>
                        </a:solidFill>
                        <a:effectLst/>
                        <a:latin typeface="Calibri"/>
                      </a:endParaRPr>
                    </a:p>
                  </a:txBody>
                  <a:tcPr marL="9525" marR="9525" marT="9525" marB="0" anchor="b"/>
                </a:tc>
                <a:tc hMerge="1">
                  <a:txBody>
                    <a:bodyPr/>
                    <a:lstStyle/>
                    <a:p>
                      <a:pPr algn="l" fontAlgn="b"/>
                      <a:endParaRPr lang="en-US"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1008139">
                <a:tc vMerge="1">
                  <a:txBody>
                    <a:bodyPr/>
                    <a:lstStyle/>
                    <a:p>
                      <a:pPr algn="l" fontAlgn="b"/>
                      <a:endParaRPr lang="en-US" sz="1600" b="1" i="0" u="none" strike="noStrike" dirty="0">
                        <a:solidFill>
                          <a:srgbClr val="000000"/>
                        </a:solidFill>
                        <a:effectLst/>
                        <a:latin typeface="Calibri"/>
                      </a:endParaRPr>
                    </a:p>
                  </a:txBody>
                  <a:tcPr marL="9525" marR="9525" marT="9525" marB="0" anchor="b"/>
                </a:tc>
                <a:tc vMerge="1">
                  <a:txBody>
                    <a:bodyPr/>
                    <a:lstStyle/>
                    <a:p>
                      <a:pPr algn="l" fontAlgn="b"/>
                      <a:endParaRPr lang="en-US" sz="1600" b="1" i="0" u="none" strike="noStrike" dirty="0">
                        <a:solidFill>
                          <a:srgbClr val="000000"/>
                        </a:solidFill>
                        <a:effectLst/>
                        <a:latin typeface="Calibri"/>
                      </a:endParaRPr>
                    </a:p>
                  </a:txBody>
                  <a:tcPr marL="9525" marR="9525" marT="9525" marB="0" anchor="b"/>
                </a:tc>
                <a:tc vMerge="1">
                  <a:txBody>
                    <a:bodyPr/>
                    <a:lstStyle/>
                    <a:p>
                      <a:pPr algn="l" fontAlgn="b"/>
                      <a:endParaRPr lang="en-US" sz="1600" b="1" i="0" u="none" strike="noStrike" dirty="0">
                        <a:solidFill>
                          <a:srgbClr val="000000"/>
                        </a:solidFill>
                        <a:effectLst/>
                        <a:latin typeface="Calibri"/>
                      </a:endParaRPr>
                    </a:p>
                  </a:txBody>
                  <a:tcPr marL="9525" marR="9525" marT="9525" marB="0" anchor="b"/>
                </a:tc>
                <a:tc vMerge="1">
                  <a:txBody>
                    <a:bodyPr/>
                    <a:lstStyle/>
                    <a:p>
                      <a:pPr algn="l" fontAlgn="b"/>
                      <a:endParaRPr lang="en-US" sz="1600" b="1" i="0" u="none" strike="noStrike" dirty="0">
                        <a:solidFill>
                          <a:srgbClr val="000000"/>
                        </a:solidFill>
                        <a:effectLst/>
                        <a:latin typeface="Calibri"/>
                      </a:endParaRPr>
                    </a:p>
                  </a:txBody>
                  <a:tcPr marL="9525" marR="9525" marT="9525" marB="0" anchor="b"/>
                </a:tc>
                <a:tc vMerge="1">
                  <a:txBody>
                    <a:bodyPr/>
                    <a:lstStyle/>
                    <a:p>
                      <a:pPr algn="l" fontAlgn="b"/>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Straight line distance </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Travel distance along roads</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648753">
                <a:tc>
                  <a:txBody>
                    <a:bodyPr/>
                    <a:lstStyle/>
                    <a:p>
                      <a:pPr algn="ctr" fontAlgn="b"/>
                      <a:r>
                        <a:rPr lang="en-US" sz="2000" u="none" strike="noStrike" dirty="0">
                          <a:effectLst/>
                        </a:rPr>
                        <a:t>Hill forest</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1714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429</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243.27</a:t>
                      </a:r>
                    </a:p>
                  </a:txBody>
                  <a:tcPr marL="9525" marR="9525" marT="9525" marB="0" anchor="b"/>
                </a:tc>
                <a:tc>
                  <a:txBody>
                    <a:bodyPr/>
                    <a:lstStyle/>
                    <a:p>
                      <a:pPr algn="ctr" fontAlgn="b"/>
                      <a:r>
                        <a:rPr lang="en-US" sz="2000" b="0" i="0" u="none" strike="noStrike" dirty="0">
                          <a:solidFill>
                            <a:srgbClr val="000000"/>
                          </a:solidFill>
                          <a:effectLst/>
                          <a:latin typeface="Calibri"/>
                        </a:rPr>
                        <a:t>0.014</a:t>
                      </a:r>
                    </a:p>
                  </a:txBody>
                  <a:tcPr marL="9525" marR="9525" marT="9525" marB="0" anchor="b"/>
                </a:tc>
                <a:tc>
                  <a:txBody>
                    <a:bodyPr/>
                    <a:lstStyle/>
                    <a:p>
                      <a:pPr algn="ctr" fontAlgn="b"/>
                      <a:r>
                        <a:rPr lang="en-US" sz="2000" b="0" i="0" u="none" strike="noStrike" dirty="0">
                          <a:solidFill>
                            <a:srgbClr val="000000"/>
                          </a:solidFill>
                          <a:effectLst/>
                          <a:latin typeface="Calibri"/>
                        </a:rPr>
                        <a:t>4.34</a:t>
                      </a:r>
                    </a:p>
                  </a:txBody>
                  <a:tcPr marL="9525" marR="9525" marT="9525" marB="0" anchor="b"/>
                </a:tc>
                <a:tc>
                  <a:txBody>
                    <a:bodyPr/>
                    <a:lstStyle/>
                    <a:p>
                      <a:pPr algn="ctr" fontAlgn="b"/>
                      <a:r>
                        <a:rPr lang="en-US" sz="2000" b="0" i="0" u="none" strike="noStrike" dirty="0">
                          <a:solidFill>
                            <a:srgbClr val="000000"/>
                          </a:solidFill>
                          <a:effectLst/>
                          <a:latin typeface="Calibri"/>
                        </a:rPr>
                        <a:t>10.59</a:t>
                      </a:r>
                    </a:p>
                  </a:txBody>
                  <a:tcPr marL="9525" marR="9525" marT="9525" marB="0" anchor="b"/>
                </a:tc>
                <a:extLst>
                  <a:ext uri="{0D108BD9-81ED-4DB2-BD59-A6C34878D82A}">
                    <a16:rowId xmlns:a16="http://schemas.microsoft.com/office/drawing/2014/main" xmlns="" val="10002"/>
                  </a:ext>
                </a:extLst>
              </a:tr>
              <a:tr h="648753">
                <a:tc>
                  <a:txBody>
                    <a:bodyPr/>
                    <a:lstStyle/>
                    <a:p>
                      <a:pPr algn="ctr" fontAlgn="b"/>
                      <a:r>
                        <a:rPr lang="en-US" sz="2000" u="none" strike="noStrike">
                          <a:effectLst/>
                        </a:rPr>
                        <a:t>Sal forest</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534.8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145</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82.22</a:t>
                      </a:r>
                    </a:p>
                  </a:txBody>
                  <a:tcPr marL="9525" marR="9525" marT="9525" marB="0" anchor="b"/>
                </a:tc>
                <a:tc>
                  <a:txBody>
                    <a:bodyPr/>
                    <a:lstStyle/>
                    <a:p>
                      <a:pPr algn="ctr" fontAlgn="b"/>
                      <a:r>
                        <a:rPr lang="en-US" sz="2000" b="0" i="0" u="none" strike="noStrike" dirty="0">
                          <a:solidFill>
                            <a:srgbClr val="000000"/>
                          </a:solidFill>
                          <a:effectLst/>
                          <a:latin typeface="Calibri"/>
                        </a:rPr>
                        <a:t>0.015</a:t>
                      </a:r>
                    </a:p>
                  </a:txBody>
                  <a:tcPr marL="9525" marR="9525" marT="9525" marB="0" anchor="b"/>
                </a:tc>
                <a:tc>
                  <a:txBody>
                    <a:bodyPr/>
                    <a:lstStyle/>
                    <a:p>
                      <a:pPr algn="ctr" fontAlgn="b"/>
                      <a:r>
                        <a:rPr lang="en-US" sz="2000" b="0" i="0" u="none" strike="noStrike" dirty="0">
                          <a:solidFill>
                            <a:srgbClr val="000000"/>
                          </a:solidFill>
                          <a:effectLst/>
                          <a:latin typeface="Calibri"/>
                        </a:rPr>
                        <a:t>4.61</a:t>
                      </a:r>
                    </a:p>
                  </a:txBody>
                  <a:tcPr marL="9525" marR="9525" marT="9525" marB="0" anchor="b"/>
                </a:tc>
                <a:tc>
                  <a:txBody>
                    <a:bodyPr/>
                    <a:lstStyle/>
                    <a:p>
                      <a:pPr algn="ctr" fontAlgn="b"/>
                      <a:r>
                        <a:rPr lang="en-US" sz="2000" b="0" i="0" u="none" strike="noStrike">
                          <a:solidFill>
                            <a:srgbClr val="000000"/>
                          </a:solidFill>
                          <a:effectLst/>
                          <a:latin typeface="Calibri"/>
                        </a:rPr>
                        <a:t>5.91</a:t>
                      </a:r>
                    </a:p>
                  </a:txBody>
                  <a:tcPr marL="9525" marR="9525" marT="9525" marB="0" anchor="b"/>
                </a:tc>
                <a:extLst>
                  <a:ext uri="{0D108BD9-81ED-4DB2-BD59-A6C34878D82A}">
                    <a16:rowId xmlns:a16="http://schemas.microsoft.com/office/drawing/2014/main" xmlns="" val="10003"/>
                  </a:ext>
                </a:extLst>
              </a:tr>
              <a:tr h="697581">
                <a:tc>
                  <a:txBody>
                    <a:bodyPr/>
                    <a:lstStyle/>
                    <a:p>
                      <a:pPr algn="ctr" fontAlgn="b"/>
                      <a:r>
                        <a:rPr lang="en-US" sz="2000" u="none" strike="noStrike">
                          <a:effectLst/>
                        </a:rPr>
                        <a:t>Sundarban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609.2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173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98.10</a:t>
                      </a:r>
                    </a:p>
                  </a:txBody>
                  <a:tcPr marL="9525" marR="9525" marT="9525" marB="0" anchor="b"/>
                </a:tc>
                <a:tc>
                  <a:txBody>
                    <a:bodyPr/>
                    <a:lstStyle/>
                    <a:p>
                      <a:pPr algn="ctr" fontAlgn="b"/>
                      <a:r>
                        <a:rPr lang="en-US" sz="2000" b="0" i="0" u="none" strike="noStrike">
                          <a:solidFill>
                            <a:srgbClr val="000000"/>
                          </a:solidFill>
                          <a:effectLst/>
                          <a:latin typeface="Calibri"/>
                        </a:rPr>
                        <a:t>0.016</a:t>
                      </a:r>
                    </a:p>
                  </a:txBody>
                  <a:tcPr marL="9525" marR="9525" marT="9525" marB="0" anchor="b"/>
                </a:tc>
                <a:tc>
                  <a:txBody>
                    <a:bodyPr/>
                    <a:lstStyle/>
                    <a:p>
                      <a:pPr algn="ctr" fontAlgn="b"/>
                      <a:r>
                        <a:rPr lang="en-US" sz="2000" b="0" i="0" u="none" strike="noStrike" dirty="0">
                          <a:solidFill>
                            <a:srgbClr val="000000"/>
                          </a:solidFill>
                          <a:effectLst/>
                          <a:latin typeface="Calibri"/>
                        </a:rPr>
                        <a:t>3.51</a:t>
                      </a:r>
                    </a:p>
                  </a:txBody>
                  <a:tcPr marL="9525" marR="9525" marT="9525" marB="0" anchor="b"/>
                </a:tc>
                <a:tc>
                  <a:txBody>
                    <a:bodyPr/>
                    <a:lstStyle/>
                    <a:p>
                      <a:pPr algn="ctr" fontAlgn="b"/>
                      <a:r>
                        <a:rPr lang="en-US" sz="2000" b="0" i="0" u="none" strike="noStrike" dirty="0">
                          <a:solidFill>
                            <a:srgbClr val="000000"/>
                          </a:solidFill>
                          <a:effectLst/>
                          <a:latin typeface="Calibri"/>
                        </a:rPr>
                        <a:t>7.79</a:t>
                      </a:r>
                    </a:p>
                  </a:txBody>
                  <a:tcPr marL="9525" marR="9525" marT="9525" marB="0" anchor="b"/>
                </a:tc>
                <a:extLst>
                  <a:ext uri="{0D108BD9-81ED-4DB2-BD59-A6C34878D82A}">
                    <a16:rowId xmlns:a16="http://schemas.microsoft.com/office/drawing/2014/main" xmlns="" val="10004"/>
                  </a:ext>
                </a:extLst>
              </a:tr>
              <a:tr h="354156">
                <a:tc>
                  <a:txBody>
                    <a:bodyPr/>
                    <a:lstStyle/>
                    <a:p>
                      <a:pPr algn="ctr" fontAlgn="b"/>
                      <a:r>
                        <a:rPr lang="en-US" sz="2000" u="none" strike="noStrike">
                          <a:effectLst/>
                        </a:rPr>
                        <a:t>Coastal</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1209</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a:effectLst/>
                        </a:rPr>
                        <a:t>113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64.08</a:t>
                      </a:r>
                    </a:p>
                  </a:txBody>
                  <a:tcPr marL="9525" marR="9525" marT="9525" marB="0" anchor="b"/>
                </a:tc>
                <a:tc>
                  <a:txBody>
                    <a:bodyPr/>
                    <a:lstStyle/>
                    <a:p>
                      <a:pPr algn="ctr" fontAlgn="b"/>
                      <a:r>
                        <a:rPr lang="en-US" sz="2000" b="0" i="0" u="none" strike="noStrike">
                          <a:solidFill>
                            <a:srgbClr val="000000"/>
                          </a:solidFill>
                          <a:effectLst/>
                          <a:latin typeface="Calibri"/>
                        </a:rPr>
                        <a:t>0.005</a:t>
                      </a:r>
                    </a:p>
                  </a:txBody>
                  <a:tcPr marL="9525" marR="9525" marT="9525" marB="0" anchor="b"/>
                </a:tc>
                <a:tc>
                  <a:txBody>
                    <a:bodyPr/>
                    <a:lstStyle/>
                    <a:p>
                      <a:pPr algn="ctr" fontAlgn="b"/>
                      <a:r>
                        <a:rPr lang="en-US" sz="2000" b="0" i="0" u="none" strike="noStrike">
                          <a:solidFill>
                            <a:srgbClr val="000000"/>
                          </a:solidFill>
                          <a:effectLst/>
                          <a:latin typeface="Calibri"/>
                        </a:rPr>
                        <a:t>6.02</a:t>
                      </a:r>
                    </a:p>
                  </a:txBody>
                  <a:tcPr marL="9525" marR="9525" marT="9525" marB="0" anchor="b"/>
                </a:tc>
                <a:tc>
                  <a:txBody>
                    <a:bodyPr/>
                    <a:lstStyle/>
                    <a:p>
                      <a:pPr algn="ctr" fontAlgn="b"/>
                      <a:r>
                        <a:rPr lang="en-US" sz="2000" b="0" i="0" u="none" strike="noStrike" dirty="0">
                          <a:solidFill>
                            <a:srgbClr val="000000"/>
                          </a:solidFill>
                          <a:effectLst/>
                          <a:latin typeface="Calibri"/>
                        </a:rPr>
                        <a:t>11.08</a:t>
                      </a:r>
                    </a:p>
                  </a:txBody>
                  <a:tcPr marL="9525" marR="9525" marT="9525" marB="0" anchor="b"/>
                </a:tc>
                <a:extLst>
                  <a:ext uri="{0D108BD9-81ED-4DB2-BD59-A6C34878D82A}">
                    <a16:rowId xmlns:a16="http://schemas.microsoft.com/office/drawing/2014/main" xmlns="" val="10005"/>
                  </a:ext>
                </a:extLst>
              </a:tr>
              <a:tr h="354156">
                <a:tc>
                  <a:txBody>
                    <a:bodyPr/>
                    <a:lstStyle/>
                    <a:p>
                      <a:pPr algn="ctr" fontAlgn="b"/>
                      <a:r>
                        <a:rPr lang="en-US" sz="2000" u="none" strike="noStrike">
                          <a:effectLst/>
                        </a:rPr>
                        <a:t>Villages</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10890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chemeClr val="tx1"/>
                          </a:solidFill>
                          <a:effectLst/>
                          <a:latin typeface="+mn-lt"/>
                        </a:rPr>
                        <a:t>998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565.92</a:t>
                      </a:r>
                    </a:p>
                  </a:txBody>
                  <a:tcPr marL="9525" marR="9525" marT="9525" marB="0" anchor="b"/>
                </a:tc>
                <a:tc>
                  <a:txBody>
                    <a:bodyPr/>
                    <a:lstStyle/>
                    <a:p>
                      <a:pPr algn="ctr" fontAlgn="b"/>
                      <a:r>
                        <a:rPr lang="en-US" sz="2000" b="0" i="0" u="none" strike="noStrike" dirty="0">
                          <a:solidFill>
                            <a:srgbClr val="000000"/>
                          </a:solidFill>
                          <a:effectLst/>
                          <a:latin typeface="Calibri"/>
                        </a:rPr>
                        <a:t>0.005</a:t>
                      </a:r>
                    </a:p>
                  </a:txBody>
                  <a:tcPr marL="9525" marR="9525" marT="9525" marB="0" anchor="b"/>
                </a:tc>
                <a:tc>
                  <a:txBody>
                    <a:bodyPr/>
                    <a:lstStyle/>
                    <a:p>
                      <a:pPr algn="ctr" fontAlgn="b"/>
                      <a:r>
                        <a:rPr lang="en-US" sz="2000" b="0" i="0" u="none" strike="noStrike" dirty="0">
                          <a:solidFill>
                            <a:srgbClr val="000000"/>
                          </a:solidFill>
                          <a:effectLst/>
                          <a:latin typeface="Calibri"/>
                        </a:rPr>
                        <a:t>6.70</a:t>
                      </a:r>
                    </a:p>
                  </a:txBody>
                  <a:tcPr marL="9525" marR="9525" marT="9525" marB="0" anchor="b"/>
                </a:tc>
                <a:tc>
                  <a:txBody>
                    <a:bodyPr/>
                    <a:lstStyle/>
                    <a:p>
                      <a:pPr algn="ctr" fontAlgn="b"/>
                      <a:r>
                        <a:rPr lang="en-US" sz="2000" b="0" i="0" u="none" strike="noStrike" dirty="0">
                          <a:solidFill>
                            <a:srgbClr val="000000"/>
                          </a:solidFill>
                          <a:effectLst/>
                          <a:latin typeface="Calibri"/>
                        </a:rPr>
                        <a:t>13.40</a:t>
                      </a:r>
                    </a:p>
                  </a:txBody>
                  <a:tcPr marL="9525" marR="9525" marT="9525"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34377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Technical Design: Circular Plots</a:t>
            </a:r>
            <a:endParaRPr lang="en-US" dirty="0"/>
          </a:p>
        </p:txBody>
      </p:sp>
      <p:sp>
        <p:nvSpPr>
          <p:cNvPr id="5" name="TextBox 4"/>
          <p:cNvSpPr txBox="1"/>
          <p:nvPr/>
        </p:nvSpPr>
        <p:spPr>
          <a:xfrm>
            <a:off x="1524001" y="1413338"/>
            <a:ext cx="4200281" cy="369332"/>
          </a:xfrm>
          <a:prstGeom prst="rect">
            <a:avLst/>
          </a:prstGeom>
          <a:noFill/>
        </p:spPr>
        <p:txBody>
          <a:bodyPr wrap="square" rtlCol="0">
            <a:spAutoFit/>
          </a:bodyPr>
          <a:lstStyle/>
          <a:p>
            <a:r>
              <a:rPr lang="en-US" b="1" dirty="0"/>
              <a:t>(For Hill, Sal, Village &amp; Coastal Plantation)</a:t>
            </a:r>
          </a:p>
        </p:txBody>
      </p:sp>
      <p:sp>
        <p:nvSpPr>
          <p:cNvPr id="6" name="TextBox 5"/>
          <p:cNvSpPr txBox="1"/>
          <p:nvPr/>
        </p:nvSpPr>
        <p:spPr>
          <a:xfrm>
            <a:off x="2244721" y="1013229"/>
            <a:ext cx="3479560" cy="461665"/>
          </a:xfrm>
          <a:prstGeom prst="rect">
            <a:avLst/>
          </a:prstGeom>
          <a:noFill/>
        </p:spPr>
        <p:txBody>
          <a:bodyPr wrap="square" rtlCol="0">
            <a:spAutoFit/>
          </a:bodyPr>
          <a:lstStyle/>
          <a:p>
            <a:r>
              <a:rPr lang="en-US" sz="2400" b="1" dirty="0"/>
              <a:t>Cluster of Five sub plots</a:t>
            </a:r>
          </a:p>
        </p:txBody>
      </p:sp>
      <p:grpSp>
        <p:nvGrpSpPr>
          <p:cNvPr id="7" name="Group 6"/>
          <p:cNvGrpSpPr/>
          <p:nvPr/>
        </p:nvGrpSpPr>
        <p:grpSpPr>
          <a:xfrm>
            <a:off x="732404" y="2158713"/>
            <a:ext cx="5461457" cy="4354978"/>
            <a:chOff x="2362200" y="1194592"/>
            <a:chExt cx="5213223" cy="4301333"/>
          </a:xfrm>
        </p:grpSpPr>
        <p:cxnSp>
          <p:nvCxnSpPr>
            <p:cNvPr id="8" name="Straight Connector 7"/>
            <p:cNvCxnSpPr>
              <a:stCxn id="31" idx="6"/>
            </p:cNvCxnSpPr>
            <p:nvPr/>
          </p:nvCxnSpPr>
          <p:spPr>
            <a:xfrm flipV="1">
              <a:off x="3314700" y="3429000"/>
              <a:ext cx="2719387" cy="9525"/>
            </a:xfrm>
            <a:prstGeom prst="line">
              <a:avLst/>
            </a:prstGeom>
            <a:noFill/>
            <a:ln w="9525" cap="flat" cmpd="sng" algn="ctr">
              <a:solidFill>
                <a:sysClr val="window" lastClr="FFFFFF">
                  <a:lumMod val="65000"/>
                </a:sysClr>
              </a:solidFill>
              <a:prstDash val="solid"/>
            </a:ln>
            <a:effectLst/>
          </p:spPr>
        </p:cxnSp>
        <p:cxnSp>
          <p:nvCxnSpPr>
            <p:cNvPr id="9" name="Straight Connector 8"/>
            <p:cNvCxnSpPr/>
            <p:nvPr/>
          </p:nvCxnSpPr>
          <p:spPr>
            <a:xfrm flipV="1">
              <a:off x="4561523" y="2057400"/>
              <a:ext cx="5715" cy="2762250"/>
            </a:xfrm>
            <a:prstGeom prst="line">
              <a:avLst/>
            </a:prstGeom>
            <a:noFill/>
            <a:ln w="9525" cap="flat" cmpd="sng" algn="ctr">
              <a:solidFill>
                <a:sysClr val="window" lastClr="FFFFFF">
                  <a:lumMod val="65000"/>
                </a:sysClr>
              </a:solidFill>
              <a:prstDash val="solid"/>
            </a:ln>
            <a:effectLst/>
          </p:spPr>
        </p:cxnSp>
        <p:sp>
          <p:nvSpPr>
            <p:cNvPr id="10" name="Text Box 223"/>
            <p:cNvSpPr txBox="1"/>
            <p:nvPr/>
          </p:nvSpPr>
          <p:spPr>
            <a:xfrm>
              <a:off x="5503545" y="1223962"/>
              <a:ext cx="1085850" cy="4953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lang="en-US" sz="900" kern="0" dirty="0">
                  <a:solidFill>
                    <a:prstClr val="black"/>
                  </a:solidFill>
                  <a:latin typeface="Times New Roman"/>
                  <a:ea typeface="Calibri"/>
                </a:rPr>
                <a:t>L plot Radius </a:t>
              </a:r>
              <a:endParaRPr lang="en-US" sz="1200" kern="0" dirty="0">
                <a:solidFill>
                  <a:prstClr val="black"/>
                </a:solidFill>
                <a:latin typeface="Times New Roman"/>
                <a:ea typeface="Calibri"/>
              </a:endParaRPr>
            </a:p>
            <a:p>
              <a:pPr>
                <a:defRPr/>
              </a:pPr>
              <a:r>
                <a:rPr lang="en-US" sz="900" kern="0" dirty="0">
                  <a:solidFill>
                    <a:prstClr val="black"/>
                  </a:solidFill>
                  <a:latin typeface="Times New Roman"/>
                  <a:ea typeface="Calibri"/>
                </a:rPr>
                <a:t>is 19 meters</a:t>
              </a:r>
              <a:endParaRPr lang="en-US" sz="1200" kern="0" dirty="0">
                <a:solidFill>
                  <a:prstClr val="black"/>
                </a:solidFill>
                <a:latin typeface="Times New Roman"/>
                <a:ea typeface="Calibri"/>
              </a:endParaRPr>
            </a:p>
          </p:txBody>
        </p:sp>
        <p:sp>
          <p:nvSpPr>
            <p:cNvPr id="11" name="Text Box 224"/>
            <p:cNvSpPr txBox="1"/>
            <p:nvPr/>
          </p:nvSpPr>
          <p:spPr>
            <a:xfrm>
              <a:off x="2595562" y="1841500"/>
              <a:ext cx="1038225" cy="4572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lang="en-US" sz="900" kern="0" dirty="0">
                  <a:solidFill>
                    <a:prstClr val="black"/>
                  </a:solidFill>
                  <a:latin typeface="Times New Roman"/>
                  <a:ea typeface="Calibri"/>
                </a:rPr>
                <a:t>M plot Radius is </a:t>
              </a:r>
              <a:endParaRPr lang="en-US" sz="1200" kern="0" dirty="0">
                <a:solidFill>
                  <a:prstClr val="black"/>
                </a:solidFill>
                <a:latin typeface="Times New Roman"/>
                <a:ea typeface="Calibri"/>
              </a:endParaRPr>
            </a:p>
            <a:p>
              <a:pPr>
                <a:defRPr/>
              </a:pPr>
              <a:r>
                <a:rPr lang="en-US" sz="900" kern="0" dirty="0">
                  <a:solidFill>
                    <a:prstClr val="black"/>
                  </a:solidFill>
                  <a:latin typeface="Times New Roman"/>
                  <a:ea typeface="Calibri"/>
                </a:rPr>
                <a:t>8 meters</a:t>
              </a:r>
              <a:endParaRPr lang="en-US" sz="1200" kern="0" dirty="0">
                <a:solidFill>
                  <a:prstClr val="black"/>
                </a:solidFill>
                <a:latin typeface="Times New Roman"/>
                <a:ea typeface="Calibri"/>
              </a:endParaRPr>
            </a:p>
          </p:txBody>
        </p:sp>
        <p:cxnSp>
          <p:nvCxnSpPr>
            <p:cNvPr id="12" name="Straight Arrow Connector 11"/>
            <p:cNvCxnSpPr>
              <a:stCxn id="11" idx="3"/>
              <a:endCxn id="21" idx="2"/>
            </p:cNvCxnSpPr>
            <p:nvPr/>
          </p:nvCxnSpPr>
          <p:spPr>
            <a:xfrm flipV="1">
              <a:off x="3633787" y="2057400"/>
              <a:ext cx="700088" cy="12700"/>
            </a:xfrm>
            <a:prstGeom prst="straightConnector1">
              <a:avLst/>
            </a:prstGeom>
            <a:noFill/>
            <a:ln w="9525" cap="flat" cmpd="sng" algn="ctr">
              <a:solidFill>
                <a:sysClr val="windowText" lastClr="000000"/>
              </a:solidFill>
              <a:prstDash val="solid"/>
              <a:tailEnd type="triangle"/>
            </a:ln>
            <a:effectLst/>
          </p:spPr>
        </p:cxnSp>
        <p:cxnSp>
          <p:nvCxnSpPr>
            <p:cNvPr id="13" name="Straight Arrow Connector 12"/>
            <p:cNvCxnSpPr>
              <a:endCxn id="20" idx="7"/>
            </p:cNvCxnSpPr>
            <p:nvPr/>
          </p:nvCxnSpPr>
          <p:spPr>
            <a:xfrm flipH="1">
              <a:off x="5096883" y="1414462"/>
              <a:ext cx="435237" cy="148479"/>
            </a:xfrm>
            <a:prstGeom prst="straightConnector1">
              <a:avLst/>
            </a:prstGeom>
            <a:noFill/>
            <a:ln w="9525" cap="flat" cmpd="sng" algn="ctr">
              <a:solidFill>
                <a:sysClr val="windowText" lastClr="000000"/>
              </a:solidFill>
              <a:prstDash val="solid"/>
              <a:tailEnd type="triangle"/>
            </a:ln>
            <a:effectLst/>
          </p:spPr>
        </p:cxnSp>
        <p:cxnSp>
          <p:nvCxnSpPr>
            <p:cNvPr id="14" name="Straight Arrow Connector 13"/>
            <p:cNvCxnSpPr>
              <a:stCxn id="44" idx="1"/>
              <a:endCxn id="22" idx="6"/>
            </p:cNvCxnSpPr>
            <p:nvPr/>
          </p:nvCxnSpPr>
          <p:spPr>
            <a:xfrm flipH="1">
              <a:off x="4797743" y="2056992"/>
              <a:ext cx="815658" cy="407"/>
            </a:xfrm>
            <a:prstGeom prst="straightConnector1">
              <a:avLst/>
            </a:prstGeom>
            <a:noFill/>
            <a:ln w="9525" cap="flat" cmpd="sng" algn="ctr">
              <a:solidFill>
                <a:sysClr val="windowText" lastClr="000000"/>
              </a:solidFill>
              <a:prstDash val="solid"/>
              <a:tailEnd type="triangle"/>
            </a:ln>
            <a:effectLst/>
          </p:spPr>
        </p:cxnSp>
        <p:sp>
          <p:nvSpPr>
            <p:cNvPr id="15" name="Oval 14"/>
            <p:cNvSpPr/>
            <p:nvPr/>
          </p:nvSpPr>
          <p:spPr>
            <a:xfrm>
              <a:off x="5314950" y="2724150"/>
              <a:ext cx="1463040" cy="13716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16" name="Oval 15"/>
            <p:cNvSpPr/>
            <p:nvPr/>
          </p:nvSpPr>
          <p:spPr>
            <a:xfrm>
              <a:off x="5800725" y="3190875"/>
              <a:ext cx="466725" cy="4572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17" name="Oval 16"/>
            <p:cNvSpPr/>
            <p:nvPr/>
          </p:nvSpPr>
          <p:spPr>
            <a:xfrm>
              <a:off x="6081713" y="3328035"/>
              <a:ext cx="182880" cy="18288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cxnSp>
          <p:nvCxnSpPr>
            <p:cNvPr id="18" name="Straight Connector 17"/>
            <p:cNvCxnSpPr>
              <a:stCxn id="16" idx="3"/>
              <a:endCxn id="16" idx="7"/>
            </p:cNvCxnSpPr>
            <p:nvPr/>
          </p:nvCxnSpPr>
          <p:spPr>
            <a:xfrm flipV="1">
              <a:off x="5869075" y="3257830"/>
              <a:ext cx="330025" cy="323290"/>
            </a:xfrm>
            <a:prstGeom prst="line">
              <a:avLst/>
            </a:prstGeom>
            <a:noFill/>
            <a:ln w="6350" cap="flat" cmpd="sng" algn="ctr">
              <a:solidFill>
                <a:sysClr val="windowText" lastClr="000000"/>
              </a:solidFill>
              <a:prstDash val="solid"/>
            </a:ln>
            <a:effectLst/>
          </p:spPr>
        </p:cxnSp>
        <p:cxnSp>
          <p:nvCxnSpPr>
            <p:cNvPr id="19" name="Straight Connector 18"/>
            <p:cNvCxnSpPr>
              <a:stCxn id="16" idx="1"/>
              <a:endCxn id="16" idx="5"/>
            </p:cNvCxnSpPr>
            <p:nvPr/>
          </p:nvCxnSpPr>
          <p:spPr>
            <a:xfrm>
              <a:off x="5869075" y="3257830"/>
              <a:ext cx="330025" cy="323290"/>
            </a:xfrm>
            <a:prstGeom prst="line">
              <a:avLst/>
            </a:prstGeom>
            <a:noFill/>
            <a:ln w="6350" cap="flat" cmpd="sng" algn="ctr">
              <a:solidFill>
                <a:sysClr val="windowText" lastClr="000000"/>
              </a:solidFill>
              <a:prstDash val="solid"/>
            </a:ln>
            <a:effectLst/>
          </p:spPr>
        </p:cxnSp>
        <p:sp>
          <p:nvSpPr>
            <p:cNvPr id="20" name="Oval 19"/>
            <p:cNvSpPr/>
            <p:nvPr/>
          </p:nvSpPr>
          <p:spPr>
            <a:xfrm>
              <a:off x="3848100" y="1362075"/>
              <a:ext cx="1463040" cy="13716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21" name="Oval 20"/>
            <p:cNvSpPr/>
            <p:nvPr/>
          </p:nvSpPr>
          <p:spPr>
            <a:xfrm>
              <a:off x="4333875" y="1828800"/>
              <a:ext cx="466725" cy="4572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22" name="Oval 21"/>
            <p:cNvSpPr/>
            <p:nvPr/>
          </p:nvSpPr>
          <p:spPr>
            <a:xfrm>
              <a:off x="4614863" y="1965960"/>
              <a:ext cx="182880" cy="18288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cxnSp>
          <p:nvCxnSpPr>
            <p:cNvPr id="23" name="Straight Connector 22"/>
            <p:cNvCxnSpPr>
              <a:stCxn id="21" idx="3"/>
              <a:endCxn id="21" idx="7"/>
            </p:cNvCxnSpPr>
            <p:nvPr/>
          </p:nvCxnSpPr>
          <p:spPr>
            <a:xfrm flipV="1">
              <a:off x="4402225" y="1895755"/>
              <a:ext cx="330025" cy="323290"/>
            </a:xfrm>
            <a:prstGeom prst="line">
              <a:avLst/>
            </a:prstGeom>
            <a:noFill/>
            <a:ln w="6350" cap="flat" cmpd="sng" algn="ctr">
              <a:solidFill>
                <a:sysClr val="windowText" lastClr="000000"/>
              </a:solidFill>
              <a:prstDash val="solid"/>
            </a:ln>
            <a:effectLst/>
          </p:spPr>
        </p:cxnSp>
        <p:cxnSp>
          <p:nvCxnSpPr>
            <p:cNvPr id="24" name="Straight Connector 23"/>
            <p:cNvCxnSpPr>
              <a:stCxn id="21" idx="1"/>
              <a:endCxn id="21" idx="5"/>
            </p:cNvCxnSpPr>
            <p:nvPr/>
          </p:nvCxnSpPr>
          <p:spPr>
            <a:xfrm>
              <a:off x="4402225" y="1895755"/>
              <a:ext cx="330025" cy="323290"/>
            </a:xfrm>
            <a:prstGeom prst="line">
              <a:avLst/>
            </a:prstGeom>
            <a:noFill/>
            <a:ln w="6350" cap="flat" cmpd="sng" algn="ctr">
              <a:solidFill>
                <a:sysClr val="windowText" lastClr="000000"/>
              </a:solidFill>
              <a:prstDash val="solid"/>
            </a:ln>
            <a:effectLst/>
          </p:spPr>
        </p:cxnSp>
        <p:sp>
          <p:nvSpPr>
            <p:cNvPr id="25" name="Oval 24"/>
            <p:cNvSpPr/>
            <p:nvPr/>
          </p:nvSpPr>
          <p:spPr>
            <a:xfrm>
              <a:off x="3838575" y="2743200"/>
              <a:ext cx="1463040" cy="13716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26" name="Oval 25"/>
            <p:cNvSpPr/>
            <p:nvPr/>
          </p:nvSpPr>
          <p:spPr>
            <a:xfrm>
              <a:off x="4324350" y="3209925"/>
              <a:ext cx="466725" cy="4572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27" name="Oval 26"/>
            <p:cNvSpPr/>
            <p:nvPr/>
          </p:nvSpPr>
          <p:spPr>
            <a:xfrm>
              <a:off x="4605338" y="3347085"/>
              <a:ext cx="182880" cy="18288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cxnSp>
          <p:nvCxnSpPr>
            <p:cNvPr id="28" name="Straight Connector 27"/>
            <p:cNvCxnSpPr>
              <a:stCxn id="26" idx="3"/>
              <a:endCxn id="26" idx="7"/>
            </p:cNvCxnSpPr>
            <p:nvPr/>
          </p:nvCxnSpPr>
          <p:spPr>
            <a:xfrm flipV="1">
              <a:off x="4392700" y="3276880"/>
              <a:ext cx="330025" cy="323290"/>
            </a:xfrm>
            <a:prstGeom prst="line">
              <a:avLst/>
            </a:prstGeom>
            <a:noFill/>
            <a:ln w="6350" cap="flat" cmpd="sng" algn="ctr">
              <a:solidFill>
                <a:sysClr val="windowText" lastClr="000000"/>
              </a:solidFill>
              <a:prstDash val="solid"/>
            </a:ln>
            <a:effectLst/>
          </p:spPr>
        </p:cxnSp>
        <p:cxnSp>
          <p:nvCxnSpPr>
            <p:cNvPr id="29" name="Straight Connector 28"/>
            <p:cNvCxnSpPr>
              <a:stCxn id="26" idx="1"/>
              <a:endCxn id="26" idx="5"/>
            </p:cNvCxnSpPr>
            <p:nvPr/>
          </p:nvCxnSpPr>
          <p:spPr>
            <a:xfrm>
              <a:off x="4392700" y="3276880"/>
              <a:ext cx="330025" cy="323290"/>
            </a:xfrm>
            <a:prstGeom prst="line">
              <a:avLst/>
            </a:prstGeom>
            <a:noFill/>
            <a:ln w="6350" cap="flat" cmpd="sng" algn="ctr">
              <a:solidFill>
                <a:sysClr val="windowText" lastClr="000000"/>
              </a:solidFill>
              <a:prstDash val="solid"/>
            </a:ln>
            <a:effectLst/>
          </p:spPr>
        </p:cxnSp>
        <p:sp>
          <p:nvSpPr>
            <p:cNvPr id="30" name="Oval 29"/>
            <p:cNvSpPr/>
            <p:nvPr/>
          </p:nvSpPr>
          <p:spPr>
            <a:xfrm>
              <a:off x="2362200" y="2743200"/>
              <a:ext cx="1463040" cy="13716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31" name="Oval 30"/>
            <p:cNvSpPr/>
            <p:nvPr/>
          </p:nvSpPr>
          <p:spPr>
            <a:xfrm>
              <a:off x="2847975" y="3209925"/>
              <a:ext cx="466725" cy="4572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32" name="Oval 31"/>
            <p:cNvSpPr/>
            <p:nvPr/>
          </p:nvSpPr>
          <p:spPr>
            <a:xfrm>
              <a:off x="3128963" y="3347085"/>
              <a:ext cx="182880" cy="18288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cxnSp>
          <p:nvCxnSpPr>
            <p:cNvPr id="33" name="Straight Connector 32"/>
            <p:cNvCxnSpPr>
              <a:stCxn id="31" idx="3"/>
              <a:endCxn id="31" idx="7"/>
            </p:cNvCxnSpPr>
            <p:nvPr/>
          </p:nvCxnSpPr>
          <p:spPr>
            <a:xfrm flipV="1">
              <a:off x="2916325" y="3276880"/>
              <a:ext cx="330025" cy="323290"/>
            </a:xfrm>
            <a:prstGeom prst="line">
              <a:avLst/>
            </a:prstGeom>
            <a:noFill/>
            <a:ln w="6350" cap="flat" cmpd="sng" algn="ctr">
              <a:solidFill>
                <a:sysClr val="windowText" lastClr="000000"/>
              </a:solidFill>
              <a:prstDash val="solid"/>
            </a:ln>
            <a:effectLst/>
          </p:spPr>
        </p:cxnSp>
        <p:cxnSp>
          <p:nvCxnSpPr>
            <p:cNvPr id="34" name="Straight Connector 33"/>
            <p:cNvCxnSpPr>
              <a:stCxn id="31" idx="1"/>
              <a:endCxn id="31" idx="5"/>
            </p:cNvCxnSpPr>
            <p:nvPr/>
          </p:nvCxnSpPr>
          <p:spPr>
            <a:xfrm>
              <a:off x="2916325" y="3276880"/>
              <a:ext cx="330025" cy="323290"/>
            </a:xfrm>
            <a:prstGeom prst="line">
              <a:avLst/>
            </a:prstGeom>
            <a:noFill/>
            <a:ln w="6350" cap="flat" cmpd="sng" algn="ctr">
              <a:solidFill>
                <a:sysClr val="windowText" lastClr="000000"/>
              </a:solidFill>
              <a:prstDash val="solid"/>
            </a:ln>
            <a:effectLst/>
          </p:spPr>
        </p:cxnSp>
        <p:sp>
          <p:nvSpPr>
            <p:cNvPr id="35" name="Oval 34"/>
            <p:cNvSpPr/>
            <p:nvPr/>
          </p:nvSpPr>
          <p:spPr>
            <a:xfrm>
              <a:off x="3842385" y="4124325"/>
              <a:ext cx="1463040" cy="13716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36" name="Oval 35"/>
            <p:cNvSpPr/>
            <p:nvPr/>
          </p:nvSpPr>
          <p:spPr>
            <a:xfrm>
              <a:off x="4328160" y="4591050"/>
              <a:ext cx="466725" cy="45720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37" name="Oval 36"/>
            <p:cNvSpPr/>
            <p:nvPr/>
          </p:nvSpPr>
          <p:spPr>
            <a:xfrm>
              <a:off x="4609148" y="4728210"/>
              <a:ext cx="182880" cy="182880"/>
            </a:xfrm>
            <a:prstGeom prst="ellipse">
              <a:avLst/>
            </a:prstGeom>
            <a:noFill/>
            <a:ln w="127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cxnSp>
          <p:nvCxnSpPr>
            <p:cNvPr id="38" name="Straight Connector 37"/>
            <p:cNvCxnSpPr>
              <a:stCxn id="36" idx="3"/>
              <a:endCxn id="36" idx="7"/>
            </p:cNvCxnSpPr>
            <p:nvPr/>
          </p:nvCxnSpPr>
          <p:spPr>
            <a:xfrm flipV="1">
              <a:off x="4396510" y="4658005"/>
              <a:ext cx="330025" cy="323290"/>
            </a:xfrm>
            <a:prstGeom prst="line">
              <a:avLst/>
            </a:prstGeom>
            <a:noFill/>
            <a:ln w="6350" cap="flat" cmpd="sng" algn="ctr">
              <a:solidFill>
                <a:sysClr val="windowText" lastClr="000000"/>
              </a:solidFill>
              <a:prstDash val="solid"/>
            </a:ln>
            <a:effectLst/>
          </p:spPr>
        </p:cxnSp>
        <p:cxnSp>
          <p:nvCxnSpPr>
            <p:cNvPr id="39" name="Straight Connector 38"/>
            <p:cNvCxnSpPr>
              <a:stCxn id="36" idx="1"/>
              <a:endCxn id="36" idx="5"/>
            </p:cNvCxnSpPr>
            <p:nvPr/>
          </p:nvCxnSpPr>
          <p:spPr>
            <a:xfrm>
              <a:off x="4396510" y="4658005"/>
              <a:ext cx="330025" cy="323290"/>
            </a:xfrm>
            <a:prstGeom prst="line">
              <a:avLst/>
            </a:prstGeom>
            <a:noFill/>
            <a:ln w="6350" cap="flat" cmpd="sng" algn="ctr">
              <a:solidFill>
                <a:sysClr val="windowText" lastClr="000000"/>
              </a:solidFill>
              <a:prstDash val="solid"/>
            </a:ln>
            <a:effectLst/>
          </p:spPr>
        </p:cxnSp>
        <p:cxnSp>
          <p:nvCxnSpPr>
            <p:cNvPr id="40" name="Straight Arrow Connector 39"/>
            <p:cNvCxnSpPr/>
            <p:nvPr/>
          </p:nvCxnSpPr>
          <p:spPr>
            <a:xfrm flipH="1">
              <a:off x="4579620" y="2597150"/>
              <a:ext cx="969646" cy="0"/>
            </a:xfrm>
            <a:prstGeom prst="straightConnector1">
              <a:avLst/>
            </a:prstGeom>
            <a:noFill/>
            <a:ln w="9525" cap="flat" cmpd="sng" algn="ctr">
              <a:solidFill>
                <a:sysClr val="windowText" lastClr="000000"/>
              </a:solidFill>
              <a:prstDash val="solid"/>
              <a:tailEnd type="triangle"/>
            </a:ln>
            <a:effectLst/>
          </p:spPr>
        </p:cxnSp>
        <p:sp>
          <p:nvSpPr>
            <p:cNvPr id="41" name="Down Arrow 40"/>
            <p:cNvSpPr/>
            <p:nvPr/>
          </p:nvSpPr>
          <p:spPr>
            <a:xfrm flipV="1">
              <a:off x="6870700" y="1194592"/>
              <a:ext cx="190500" cy="396082"/>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Calibri"/>
              </a:endParaRPr>
            </a:p>
          </p:txBody>
        </p:sp>
        <p:sp>
          <p:nvSpPr>
            <p:cNvPr id="42" name="TextBox 41"/>
            <p:cNvSpPr txBox="1"/>
            <p:nvPr/>
          </p:nvSpPr>
          <p:spPr>
            <a:xfrm>
              <a:off x="6807200" y="1565275"/>
              <a:ext cx="596900" cy="412237"/>
            </a:xfrm>
            <a:prstGeom prst="rect">
              <a:avLst/>
            </a:prstGeom>
            <a:noFill/>
          </p:spPr>
          <p:txBody>
            <a:bodyPr wrap="square" rtlCol="0">
              <a:spAutoFit/>
            </a:bodyPr>
            <a:lstStyle/>
            <a:p>
              <a:pPr>
                <a:defRPr/>
              </a:pPr>
              <a:r>
                <a:rPr lang="en-US" b="1" kern="0" dirty="0">
                  <a:solidFill>
                    <a:prstClr val="black"/>
                  </a:solidFill>
                  <a:latin typeface="Calibri"/>
                </a:rPr>
                <a:t>N</a:t>
              </a:r>
            </a:p>
          </p:txBody>
        </p:sp>
        <p:sp>
          <p:nvSpPr>
            <p:cNvPr id="43" name="Rectangle 42"/>
            <p:cNvSpPr/>
            <p:nvPr/>
          </p:nvSpPr>
          <p:spPr>
            <a:xfrm>
              <a:off x="5600700" y="2461568"/>
              <a:ext cx="1974723" cy="257647"/>
            </a:xfrm>
            <a:prstGeom prst="rect">
              <a:avLst/>
            </a:prstGeom>
          </p:spPr>
          <p:txBody>
            <a:bodyPr wrap="none">
              <a:spAutoFit/>
            </a:bodyPr>
            <a:lstStyle/>
            <a:p>
              <a:pPr>
                <a:defRPr/>
              </a:pPr>
              <a:r>
                <a:rPr lang="en-US" sz="900" kern="0" dirty="0">
                  <a:solidFill>
                    <a:prstClr val="black"/>
                  </a:solidFill>
                  <a:latin typeface="Times New Roman"/>
                  <a:ea typeface="Calibri"/>
                </a:rPr>
                <a:t>Distance between subplots is 38 m</a:t>
              </a:r>
            </a:p>
          </p:txBody>
        </p:sp>
        <p:sp>
          <p:nvSpPr>
            <p:cNvPr id="44" name="Rectangle 43"/>
            <p:cNvSpPr/>
            <p:nvPr/>
          </p:nvSpPr>
          <p:spPr>
            <a:xfrm>
              <a:off x="5613400" y="1928168"/>
              <a:ext cx="1766255" cy="257647"/>
            </a:xfrm>
            <a:prstGeom prst="rect">
              <a:avLst/>
            </a:prstGeom>
          </p:spPr>
          <p:txBody>
            <a:bodyPr wrap="square">
              <a:spAutoFit/>
            </a:bodyPr>
            <a:lstStyle/>
            <a:p>
              <a:pPr>
                <a:defRPr/>
              </a:pPr>
              <a:r>
                <a:rPr lang="en-US" sz="900" kern="0" dirty="0">
                  <a:solidFill>
                    <a:prstClr val="black"/>
                  </a:solidFill>
                  <a:latin typeface="Times New Roman"/>
                  <a:ea typeface="Calibri"/>
                </a:rPr>
                <a:t>S plot Radius is 2.5 meters</a:t>
              </a:r>
            </a:p>
          </p:txBody>
        </p:sp>
      </p:grpSp>
      <p:pic>
        <p:nvPicPr>
          <p:cNvPr id="45" name="Picture 44"/>
          <p:cNvPicPr>
            <a:picLocks noChangeAspect="1"/>
          </p:cNvPicPr>
          <p:nvPr/>
        </p:nvPicPr>
        <p:blipFill>
          <a:blip r:embed="rId2"/>
          <a:stretch>
            <a:fillRect/>
          </a:stretch>
        </p:blipFill>
        <p:spPr>
          <a:xfrm>
            <a:off x="6001261" y="2158713"/>
            <a:ext cx="5569416" cy="3413741"/>
          </a:xfrm>
          <a:prstGeom prst="rect">
            <a:avLst/>
          </a:prstGeom>
        </p:spPr>
      </p:pic>
      <p:sp>
        <p:nvSpPr>
          <p:cNvPr id="46" name="TextBox 45"/>
          <p:cNvSpPr txBox="1"/>
          <p:nvPr/>
        </p:nvSpPr>
        <p:spPr>
          <a:xfrm>
            <a:off x="7129862" y="1020768"/>
            <a:ext cx="3046125" cy="461665"/>
          </a:xfrm>
          <a:prstGeom prst="rect">
            <a:avLst/>
          </a:prstGeom>
          <a:noFill/>
        </p:spPr>
        <p:txBody>
          <a:bodyPr wrap="square" rtlCol="0">
            <a:spAutoFit/>
          </a:bodyPr>
          <a:lstStyle/>
          <a:p>
            <a:r>
              <a:rPr lang="en-US" sz="2400" b="1" dirty="0"/>
              <a:t>Cluster of 3 sub plots</a:t>
            </a:r>
          </a:p>
        </p:txBody>
      </p:sp>
      <p:sp>
        <p:nvSpPr>
          <p:cNvPr id="47" name="TextBox 46"/>
          <p:cNvSpPr txBox="1"/>
          <p:nvPr/>
        </p:nvSpPr>
        <p:spPr>
          <a:xfrm>
            <a:off x="7223051" y="1374715"/>
            <a:ext cx="2942302" cy="400110"/>
          </a:xfrm>
          <a:prstGeom prst="rect">
            <a:avLst/>
          </a:prstGeom>
          <a:noFill/>
        </p:spPr>
        <p:txBody>
          <a:bodyPr wrap="square" rtlCol="0">
            <a:spAutoFit/>
          </a:bodyPr>
          <a:lstStyle/>
          <a:p>
            <a:r>
              <a:rPr lang="en-US" sz="2000" b="1" dirty="0"/>
              <a:t>For Sundarbans</a:t>
            </a:r>
          </a:p>
        </p:txBody>
      </p:sp>
    </p:spTree>
    <p:extLst>
      <p:ext uri="{BB962C8B-B14F-4D97-AF65-F5344CB8AC3E}">
        <p14:creationId xmlns:p14="http://schemas.microsoft.com/office/powerpoint/2010/main" val="73595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Technical Design: Circular Plots</a:t>
            </a:r>
            <a:endParaRPr lang="en-US" dirty="0"/>
          </a:p>
        </p:txBody>
      </p:sp>
      <p:sp>
        <p:nvSpPr>
          <p:cNvPr id="4" name="TextBox 3"/>
          <p:cNvSpPr txBox="1"/>
          <p:nvPr/>
        </p:nvSpPr>
        <p:spPr>
          <a:xfrm>
            <a:off x="1524001" y="1888123"/>
            <a:ext cx="4200281" cy="369332"/>
          </a:xfrm>
          <a:prstGeom prst="rect">
            <a:avLst/>
          </a:prstGeom>
          <a:noFill/>
        </p:spPr>
        <p:txBody>
          <a:bodyPr wrap="square" rtlCol="0">
            <a:spAutoFit/>
          </a:bodyPr>
          <a:lstStyle/>
          <a:p>
            <a:r>
              <a:rPr lang="en-US" b="1" dirty="0"/>
              <a:t>(For Hill, Sal, Village &amp; Coastal Plantation)</a:t>
            </a:r>
          </a:p>
        </p:txBody>
      </p:sp>
      <p:sp>
        <p:nvSpPr>
          <p:cNvPr id="5" name="TextBox 4"/>
          <p:cNvSpPr txBox="1"/>
          <p:nvPr/>
        </p:nvSpPr>
        <p:spPr>
          <a:xfrm>
            <a:off x="2244721" y="1488014"/>
            <a:ext cx="3479560" cy="461665"/>
          </a:xfrm>
          <a:prstGeom prst="rect">
            <a:avLst/>
          </a:prstGeom>
          <a:noFill/>
        </p:spPr>
        <p:txBody>
          <a:bodyPr wrap="square" rtlCol="0">
            <a:spAutoFit/>
          </a:bodyPr>
          <a:lstStyle/>
          <a:p>
            <a:r>
              <a:rPr lang="en-US" sz="2400" b="1" dirty="0"/>
              <a:t>Cluster of Five sub plots</a:t>
            </a:r>
          </a:p>
        </p:txBody>
      </p:sp>
      <p:sp>
        <p:nvSpPr>
          <p:cNvPr id="6" name="TextBox 5"/>
          <p:cNvSpPr txBox="1"/>
          <p:nvPr/>
        </p:nvSpPr>
        <p:spPr>
          <a:xfrm>
            <a:off x="7129862" y="1495553"/>
            <a:ext cx="3046125" cy="461665"/>
          </a:xfrm>
          <a:prstGeom prst="rect">
            <a:avLst/>
          </a:prstGeom>
          <a:noFill/>
        </p:spPr>
        <p:txBody>
          <a:bodyPr wrap="square" rtlCol="0">
            <a:spAutoFit/>
          </a:bodyPr>
          <a:lstStyle/>
          <a:p>
            <a:r>
              <a:rPr lang="en-US" sz="2400" b="1" dirty="0"/>
              <a:t>Cluster of 3 sub plots</a:t>
            </a:r>
          </a:p>
        </p:txBody>
      </p:sp>
      <p:sp>
        <p:nvSpPr>
          <p:cNvPr id="7" name="TextBox 6"/>
          <p:cNvSpPr txBox="1"/>
          <p:nvPr/>
        </p:nvSpPr>
        <p:spPr>
          <a:xfrm>
            <a:off x="7223051" y="1849500"/>
            <a:ext cx="2942302" cy="400110"/>
          </a:xfrm>
          <a:prstGeom prst="rect">
            <a:avLst/>
          </a:prstGeom>
          <a:noFill/>
        </p:spPr>
        <p:txBody>
          <a:bodyPr wrap="square" rtlCol="0">
            <a:spAutoFit/>
          </a:bodyPr>
          <a:lstStyle/>
          <a:p>
            <a:r>
              <a:rPr lang="en-US" sz="2000" b="1" dirty="0"/>
              <a:t>For Sundarbans</a:t>
            </a:r>
          </a:p>
        </p:txBody>
      </p:sp>
      <p:grpSp>
        <p:nvGrpSpPr>
          <p:cNvPr id="8" name="Group 7"/>
          <p:cNvGrpSpPr/>
          <p:nvPr/>
        </p:nvGrpSpPr>
        <p:grpSpPr>
          <a:xfrm>
            <a:off x="1864525" y="2423234"/>
            <a:ext cx="8557815" cy="4138452"/>
            <a:chOff x="2032771" y="3049036"/>
            <a:chExt cx="5446502" cy="2498083"/>
          </a:xfrm>
        </p:grpSpPr>
        <p:cxnSp>
          <p:nvCxnSpPr>
            <p:cNvPr id="9" name="Straight Connector 8"/>
            <p:cNvCxnSpPr>
              <a:stCxn id="23" idx="6"/>
            </p:cNvCxnSpPr>
            <p:nvPr/>
          </p:nvCxnSpPr>
          <p:spPr>
            <a:xfrm flipV="1">
              <a:off x="2604271" y="4298117"/>
              <a:ext cx="1631632" cy="5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04421" y="3872190"/>
              <a:ext cx="877824" cy="8288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95886" y="4154223"/>
              <a:ext cx="280035" cy="2762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3"/>
              <a:endCxn id="11" idx="7"/>
            </p:cNvCxnSpPr>
            <p:nvPr/>
          </p:nvCxnSpPr>
          <p:spPr>
            <a:xfrm flipV="1">
              <a:off x="4136896" y="4194682"/>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5"/>
            </p:cNvCxnSpPr>
            <p:nvPr/>
          </p:nvCxnSpPr>
          <p:spPr>
            <a:xfrm>
              <a:off x="4136896" y="4194682"/>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924311" y="3049115"/>
              <a:ext cx="877824" cy="828831"/>
            </a:xfrm>
            <a:prstGeom prst="ellipse">
              <a:avLst/>
            </a:prstGeom>
            <a:ln w="127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Oval 14"/>
            <p:cNvSpPr/>
            <p:nvPr/>
          </p:nvSpPr>
          <p:spPr>
            <a:xfrm>
              <a:off x="3215776" y="3331147"/>
              <a:ext cx="280035" cy="276277"/>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6" name="Straight Connector 15"/>
            <p:cNvCxnSpPr>
              <a:stCxn id="15" idx="3"/>
              <a:endCxn id="15" idx="7"/>
            </p:cNvCxnSpPr>
            <p:nvPr/>
          </p:nvCxnSpPr>
          <p:spPr>
            <a:xfrm flipV="1">
              <a:off x="3256786" y="3371607"/>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5"/>
            </p:cNvCxnSpPr>
            <p:nvPr/>
          </p:nvCxnSpPr>
          <p:spPr>
            <a:xfrm>
              <a:off x="3256786" y="3371607"/>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918596" y="3883701"/>
              <a:ext cx="877824" cy="8288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10061" y="4165734"/>
              <a:ext cx="280035" cy="2762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9" idx="3"/>
              <a:endCxn id="19" idx="7"/>
            </p:cNvCxnSpPr>
            <p:nvPr/>
          </p:nvCxnSpPr>
          <p:spPr>
            <a:xfrm flipV="1">
              <a:off x="3251071" y="4206194"/>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5"/>
            </p:cNvCxnSpPr>
            <p:nvPr/>
          </p:nvCxnSpPr>
          <p:spPr>
            <a:xfrm>
              <a:off x="3251071" y="4206194"/>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032771" y="3883701"/>
              <a:ext cx="877824" cy="8288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324236" y="4165734"/>
              <a:ext cx="280035" cy="2762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3"/>
              <a:endCxn id="23" idx="7"/>
            </p:cNvCxnSpPr>
            <p:nvPr/>
          </p:nvCxnSpPr>
          <p:spPr>
            <a:xfrm flipV="1">
              <a:off x="2365246" y="4206194"/>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1"/>
              <a:endCxn id="23" idx="5"/>
            </p:cNvCxnSpPr>
            <p:nvPr/>
          </p:nvCxnSpPr>
          <p:spPr>
            <a:xfrm>
              <a:off x="2365246" y="4206194"/>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920882" y="4718288"/>
              <a:ext cx="877824" cy="8288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212347" y="5000321"/>
              <a:ext cx="280035" cy="2762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3"/>
              <a:endCxn id="27" idx="7"/>
            </p:cNvCxnSpPr>
            <p:nvPr/>
          </p:nvCxnSpPr>
          <p:spPr>
            <a:xfrm flipV="1">
              <a:off x="3253357" y="5040780"/>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1"/>
              <a:endCxn id="27" idx="5"/>
            </p:cNvCxnSpPr>
            <p:nvPr/>
          </p:nvCxnSpPr>
          <p:spPr>
            <a:xfrm>
              <a:off x="3253357" y="5040780"/>
              <a:ext cx="198015" cy="19535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3" idx="1"/>
            </p:cNvCxnSpPr>
            <p:nvPr/>
          </p:nvCxnSpPr>
          <p:spPr>
            <a:xfrm flipH="1">
              <a:off x="3363225" y="3568452"/>
              <a:ext cx="581785" cy="2269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flipV="1">
              <a:off x="7005031" y="3181063"/>
              <a:ext cx="114300" cy="2393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909781" y="3386009"/>
              <a:ext cx="358140" cy="222939"/>
            </a:xfrm>
            <a:prstGeom prst="rect">
              <a:avLst/>
            </a:prstGeom>
            <a:noFill/>
          </p:spPr>
          <p:txBody>
            <a:bodyPr wrap="square" rtlCol="0">
              <a:spAutoFit/>
            </a:bodyPr>
            <a:lstStyle/>
            <a:p>
              <a:r>
                <a:rPr lang="en-US" b="1" dirty="0"/>
                <a:t>N</a:t>
              </a:r>
            </a:p>
          </p:txBody>
        </p:sp>
        <p:sp>
          <p:nvSpPr>
            <p:cNvPr id="33" name="Rectangle 32"/>
            <p:cNvSpPr/>
            <p:nvPr/>
          </p:nvSpPr>
          <p:spPr>
            <a:xfrm>
              <a:off x="3945010" y="3289778"/>
              <a:ext cx="1329612" cy="557347"/>
            </a:xfrm>
            <a:prstGeom prst="rect">
              <a:avLst/>
            </a:prstGeom>
          </p:spPr>
          <p:txBody>
            <a:bodyPr wrap="square">
              <a:spAutoFit/>
            </a:bodyPr>
            <a:lstStyle/>
            <a:p>
              <a:r>
                <a:rPr lang="en-US" dirty="0">
                  <a:latin typeface="Times New Roman"/>
                  <a:ea typeface="Calibri"/>
                </a:rPr>
                <a:t>Distance between subplots </a:t>
              </a:r>
              <a:r>
                <a:rPr lang="en-US" dirty="0" err="1">
                  <a:latin typeface="Times New Roman"/>
                  <a:ea typeface="Calibri"/>
                </a:rPr>
                <a:t>centres</a:t>
              </a:r>
              <a:r>
                <a:rPr lang="en-US" dirty="0">
                  <a:latin typeface="Times New Roman"/>
                  <a:ea typeface="Calibri"/>
                </a:rPr>
                <a:t> is 38 m</a:t>
              </a:r>
            </a:p>
          </p:txBody>
        </p:sp>
        <p:cxnSp>
          <p:nvCxnSpPr>
            <p:cNvPr id="34" name="Straight Connector 33"/>
            <p:cNvCxnSpPr/>
            <p:nvPr/>
          </p:nvCxnSpPr>
          <p:spPr>
            <a:xfrm flipV="1">
              <a:off x="3352365" y="3469286"/>
              <a:ext cx="3429" cy="166917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Left Bracket 34"/>
            <p:cNvSpPr/>
            <p:nvPr/>
          </p:nvSpPr>
          <p:spPr>
            <a:xfrm>
              <a:off x="2810011" y="3049115"/>
              <a:ext cx="100584" cy="834587"/>
            </a:xfrm>
            <a:prstGeom prst="lef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2384571" y="3385054"/>
              <a:ext cx="574581" cy="222939"/>
            </a:xfrm>
            <a:prstGeom prst="rect">
              <a:avLst/>
            </a:prstGeom>
          </p:spPr>
          <p:txBody>
            <a:bodyPr wrap="none">
              <a:spAutoFit/>
            </a:bodyPr>
            <a:lstStyle/>
            <a:p>
              <a:r>
                <a:rPr lang="en-US" dirty="0">
                  <a:latin typeface="Times New Roman"/>
                  <a:ea typeface="Calibri"/>
                </a:rPr>
                <a:t>Subplot</a:t>
              </a:r>
            </a:p>
          </p:txBody>
        </p:sp>
        <p:cxnSp>
          <p:nvCxnSpPr>
            <p:cNvPr id="37" name="Straight Connector 36"/>
            <p:cNvCxnSpPr/>
            <p:nvPr/>
          </p:nvCxnSpPr>
          <p:spPr>
            <a:xfrm flipH="1">
              <a:off x="3363223" y="3469286"/>
              <a:ext cx="568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396234" y="3430731"/>
              <a:ext cx="85618" cy="84784"/>
            </a:xfrm>
            <a:prstGeom prst="ellipse">
              <a:avLst/>
            </a:prstGeom>
            <a:noFill/>
            <a:ln w="127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9" name="Oval 38"/>
            <p:cNvSpPr/>
            <p:nvPr/>
          </p:nvSpPr>
          <p:spPr>
            <a:xfrm>
              <a:off x="2511033" y="4263582"/>
              <a:ext cx="85618" cy="847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96751" y="4259745"/>
              <a:ext cx="85618" cy="847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78873" y="4255908"/>
              <a:ext cx="85618" cy="847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396751" y="5099722"/>
              <a:ext cx="85618" cy="847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61" idx="2"/>
            </p:cNvCxnSpPr>
            <p:nvPr/>
          </p:nvCxnSpPr>
          <p:spPr>
            <a:xfrm flipV="1">
              <a:off x="6245823" y="4302163"/>
              <a:ext cx="805178" cy="40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636988" y="3874829"/>
              <a:ext cx="842285" cy="83156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16653" y="4157793"/>
              <a:ext cx="268698" cy="27718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5" idx="3"/>
              <a:endCxn id="45" idx="7"/>
            </p:cNvCxnSpPr>
            <p:nvPr/>
          </p:nvCxnSpPr>
          <p:spPr>
            <a:xfrm flipV="1">
              <a:off x="6956003" y="4198387"/>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5" idx="1"/>
              <a:endCxn id="45" idx="5"/>
            </p:cNvCxnSpPr>
            <p:nvPr/>
          </p:nvCxnSpPr>
          <p:spPr>
            <a:xfrm>
              <a:off x="6956003" y="4198387"/>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792510" y="3049036"/>
              <a:ext cx="842285" cy="831568"/>
            </a:xfrm>
            <a:prstGeom prst="ellipse">
              <a:avLst/>
            </a:prstGeom>
            <a:ln w="127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Oval 48"/>
            <p:cNvSpPr/>
            <p:nvPr/>
          </p:nvSpPr>
          <p:spPr>
            <a:xfrm>
              <a:off x="6072175" y="3332000"/>
              <a:ext cx="268698" cy="277189"/>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0" name="Straight Connector 49"/>
            <p:cNvCxnSpPr>
              <a:stCxn id="49" idx="3"/>
              <a:endCxn id="49" idx="7"/>
            </p:cNvCxnSpPr>
            <p:nvPr/>
          </p:nvCxnSpPr>
          <p:spPr>
            <a:xfrm flipV="1">
              <a:off x="6111525" y="3372593"/>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9" idx="1"/>
              <a:endCxn id="49" idx="5"/>
            </p:cNvCxnSpPr>
            <p:nvPr/>
          </p:nvCxnSpPr>
          <p:spPr>
            <a:xfrm>
              <a:off x="6111525" y="3372593"/>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787027" y="3886379"/>
              <a:ext cx="842285" cy="83156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66692" y="4169343"/>
              <a:ext cx="268698" cy="27718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3"/>
              <a:endCxn id="53" idx="7"/>
            </p:cNvCxnSpPr>
            <p:nvPr/>
          </p:nvCxnSpPr>
          <p:spPr>
            <a:xfrm flipV="1">
              <a:off x="6106041" y="4209936"/>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1"/>
              <a:endCxn id="53" idx="5"/>
            </p:cNvCxnSpPr>
            <p:nvPr/>
          </p:nvCxnSpPr>
          <p:spPr>
            <a:xfrm>
              <a:off x="6106041" y="4209936"/>
              <a:ext cx="189998" cy="196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201040" y="3470595"/>
              <a:ext cx="5484" cy="8315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 name="Left Bracket 56"/>
            <p:cNvSpPr/>
            <p:nvPr/>
          </p:nvSpPr>
          <p:spPr>
            <a:xfrm>
              <a:off x="5682838" y="3049036"/>
              <a:ext cx="96512" cy="837343"/>
            </a:xfrm>
            <a:prstGeom prst="lef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ectangle 57"/>
            <p:cNvSpPr/>
            <p:nvPr/>
          </p:nvSpPr>
          <p:spPr>
            <a:xfrm>
              <a:off x="5274622" y="3386085"/>
              <a:ext cx="574581" cy="222939"/>
            </a:xfrm>
            <a:prstGeom prst="rect">
              <a:avLst/>
            </a:prstGeom>
          </p:spPr>
          <p:txBody>
            <a:bodyPr wrap="none">
              <a:spAutoFit/>
            </a:bodyPr>
            <a:lstStyle/>
            <a:p>
              <a:r>
                <a:rPr lang="en-US" dirty="0">
                  <a:latin typeface="Times New Roman"/>
                  <a:ea typeface="Calibri"/>
                </a:rPr>
                <a:t>Subplot</a:t>
              </a:r>
            </a:p>
          </p:txBody>
        </p:sp>
        <p:cxnSp>
          <p:nvCxnSpPr>
            <p:cNvPr id="59" name="Straight Connector 58"/>
            <p:cNvCxnSpPr/>
            <p:nvPr/>
          </p:nvCxnSpPr>
          <p:spPr>
            <a:xfrm flipH="1">
              <a:off x="6213653" y="3470595"/>
              <a:ext cx="545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245327" y="3431912"/>
              <a:ext cx="82152" cy="85064"/>
            </a:xfrm>
            <a:prstGeom prst="ellipse">
              <a:avLst/>
            </a:prstGeom>
            <a:noFill/>
            <a:ln w="127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1" name="Oval 60"/>
            <p:cNvSpPr/>
            <p:nvPr/>
          </p:nvSpPr>
          <p:spPr>
            <a:xfrm>
              <a:off x="6245823" y="4263664"/>
              <a:ext cx="82152" cy="8506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092232" y="4259814"/>
              <a:ext cx="82152" cy="8506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067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solidFill>
              </a:rPr>
              <a:t>Technical Design: Circular Plot Details</a:t>
            </a:r>
            <a:endParaRPr lang="en-US" dirty="0"/>
          </a:p>
        </p:txBody>
      </p:sp>
      <p:pic>
        <p:nvPicPr>
          <p:cNvPr id="3" name="Picture 2"/>
          <p:cNvPicPr>
            <a:picLocks noChangeAspect="1"/>
          </p:cNvPicPr>
          <p:nvPr/>
        </p:nvPicPr>
        <p:blipFill>
          <a:blip r:embed="rId2"/>
          <a:stretch>
            <a:fillRect/>
          </a:stretch>
        </p:blipFill>
        <p:spPr>
          <a:xfrm>
            <a:off x="1554419" y="1065583"/>
            <a:ext cx="8188548" cy="5271428"/>
          </a:xfrm>
          <a:prstGeom prst="rect">
            <a:avLst/>
          </a:prstGeom>
        </p:spPr>
      </p:pic>
    </p:spTree>
    <p:extLst>
      <p:ext uri="{BB962C8B-B14F-4D97-AF65-F5344CB8AC3E}">
        <p14:creationId xmlns:p14="http://schemas.microsoft.com/office/powerpoint/2010/main" val="335517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0070C0"/>
                </a:solidFill>
              </a:rPr>
              <a:t>Technical Design: </a:t>
            </a:r>
            <a:r>
              <a:rPr lang="en-US" dirty="0">
                <a:solidFill>
                  <a:srgbClr val="0070C0"/>
                </a:solidFill>
              </a:rPr>
              <a:t>Measurements in each sub plot</a:t>
            </a:r>
            <a:endParaRPr lang="en-US" dirty="0"/>
          </a:p>
        </p:txBody>
      </p:sp>
      <p:sp>
        <p:nvSpPr>
          <p:cNvPr id="3" name="Oval 2"/>
          <p:cNvSpPr/>
          <p:nvPr/>
        </p:nvSpPr>
        <p:spPr>
          <a:xfrm>
            <a:off x="3731349" y="2664179"/>
            <a:ext cx="2229288" cy="21477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4025922" y="2979196"/>
            <a:ext cx="1695694" cy="1477832"/>
          </a:xfrm>
          <a:prstGeom prst="line">
            <a:avLst/>
          </a:prstGeom>
          <a:ln w="19050">
            <a:prstDash val="lgDashDot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212106" y="3388660"/>
            <a:ext cx="668458" cy="637954"/>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420965" y="1495101"/>
            <a:ext cx="4784651" cy="457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2462529" y="3749203"/>
            <a:ext cx="2349795" cy="1063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05873" y="3941434"/>
            <a:ext cx="1445621" cy="646331"/>
          </a:xfrm>
          <a:prstGeom prst="rect">
            <a:avLst/>
          </a:prstGeom>
          <a:noFill/>
          <a:ln>
            <a:noFill/>
          </a:ln>
        </p:spPr>
        <p:txBody>
          <a:bodyPr wrap="square" rtlCol="0">
            <a:spAutoFit/>
          </a:bodyPr>
          <a:lstStyle/>
          <a:p>
            <a:r>
              <a:rPr lang="en-US" b="1" dirty="0"/>
              <a:t>Trees ≥ 30 cm</a:t>
            </a:r>
          </a:p>
        </p:txBody>
      </p:sp>
      <p:sp>
        <p:nvSpPr>
          <p:cNvPr id="9" name="TextBox 8"/>
          <p:cNvSpPr txBox="1"/>
          <p:nvPr/>
        </p:nvSpPr>
        <p:spPr>
          <a:xfrm>
            <a:off x="2749610" y="3472759"/>
            <a:ext cx="723018" cy="369332"/>
          </a:xfrm>
          <a:prstGeom prst="rect">
            <a:avLst/>
          </a:prstGeom>
          <a:noFill/>
        </p:spPr>
        <p:txBody>
          <a:bodyPr wrap="square" rtlCol="0">
            <a:spAutoFit/>
          </a:bodyPr>
          <a:lstStyle/>
          <a:p>
            <a:r>
              <a:rPr lang="en-US" b="1" dirty="0"/>
              <a:t>19 m</a:t>
            </a:r>
          </a:p>
        </p:txBody>
      </p:sp>
      <p:sp>
        <p:nvSpPr>
          <p:cNvPr id="10" name="Oval 9"/>
          <p:cNvSpPr/>
          <p:nvPr/>
        </p:nvSpPr>
        <p:spPr>
          <a:xfrm>
            <a:off x="4823315" y="3718147"/>
            <a:ext cx="111282" cy="621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191783" y="2896983"/>
            <a:ext cx="1321877" cy="1663282"/>
          </a:xfrm>
          <a:prstGeom prst="line">
            <a:avLst/>
          </a:prstGeom>
          <a:ln w="19050">
            <a:solidFill>
              <a:schemeClr val="accent5"/>
            </a:solidFill>
            <a:prstDash val="lgDashDot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735724">
            <a:off x="3995640" y="3214751"/>
            <a:ext cx="664224" cy="369332"/>
          </a:xfrm>
          <a:prstGeom prst="rect">
            <a:avLst/>
          </a:prstGeom>
          <a:noFill/>
        </p:spPr>
        <p:txBody>
          <a:bodyPr wrap="square" rtlCol="0">
            <a:spAutoFit/>
          </a:bodyPr>
          <a:lstStyle/>
          <a:p>
            <a:r>
              <a:rPr lang="en-US" dirty="0"/>
              <a:t>8 m</a:t>
            </a:r>
          </a:p>
        </p:txBody>
      </p:sp>
      <p:sp>
        <p:nvSpPr>
          <p:cNvPr id="13" name="TextBox 12"/>
          <p:cNvSpPr txBox="1"/>
          <p:nvPr/>
        </p:nvSpPr>
        <p:spPr>
          <a:xfrm rot="2527043">
            <a:off x="4055772" y="3017964"/>
            <a:ext cx="1299946" cy="523220"/>
          </a:xfrm>
          <a:prstGeom prst="rect">
            <a:avLst/>
          </a:prstGeom>
          <a:noFill/>
          <a:ln>
            <a:noFill/>
          </a:ln>
        </p:spPr>
        <p:txBody>
          <a:bodyPr wrap="square" rtlCol="0">
            <a:spAutoFit/>
          </a:bodyPr>
          <a:lstStyle/>
          <a:p>
            <a:r>
              <a:rPr lang="en-US" sz="1400" dirty="0"/>
              <a:t>Trees ≥ 10cm</a:t>
            </a:r>
          </a:p>
          <a:p>
            <a:r>
              <a:rPr lang="en-US" sz="1400" dirty="0"/>
              <a:t>Bamboo</a:t>
            </a:r>
          </a:p>
        </p:txBody>
      </p:sp>
      <p:sp>
        <p:nvSpPr>
          <p:cNvPr id="14" name="TextBox 13"/>
          <p:cNvSpPr txBox="1"/>
          <p:nvPr/>
        </p:nvSpPr>
        <p:spPr>
          <a:xfrm>
            <a:off x="4323224" y="5067638"/>
            <a:ext cx="1318434" cy="369332"/>
          </a:xfrm>
          <a:prstGeom prst="rect">
            <a:avLst/>
          </a:prstGeom>
          <a:noFill/>
        </p:spPr>
        <p:txBody>
          <a:bodyPr wrap="square" rtlCol="0">
            <a:spAutoFit/>
          </a:bodyPr>
          <a:lstStyle/>
          <a:p>
            <a:r>
              <a:rPr lang="en-US" dirty="0"/>
              <a:t>Dead Wood</a:t>
            </a:r>
          </a:p>
        </p:txBody>
      </p:sp>
      <p:grpSp>
        <p:nvGrpSpPr>
          <p:cNvPr id="15" name="Group 14"/>
          <p:cNvGrpSpPr/>
          <p:nvPr/>
        </p:nvGrpSpPr>
        <p:grpSpPr>
          <a:xfrm>
            <a:off x="4532656" y="3568452"/>
            <a:ext cx="823777" cy="1499187"/>
            <a:chOff x="3835132" y="3040913"/>
            <a:chExt cx="823777" cy="1499187"/>
          </a:xfrm>
        </p:grpSpPr>
        <p:cxnSp>
          <p:nvCxnSpPr>
            <p:cNvPr id="16" name="Straight Arrow Connector 15"/>
            <p:cNvCxnSpPr/>
            <p:nvPr/>
          </p:nvCxnSpPr>
          <p:spPr>
            <a:xfrm flipV="1">
              <a:off x="4125792" y="3040913"/>
              <a:ext cx="201659" cy="1499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148470" y="3586359"/>
              <a:ext cx="510439" cy="950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835132" y="3599083"/>
              <a:ext cx="279668" cy="937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262914" y="3572760"/>
            <a:ext cx="604205" cy="307777"/>
          </a:xfrm>
          <a:prstGeom prst="rect">
            <a:avLst/>
          </a:prstGeom>
          <a:noFill/>
        </p:spPr>
        <p:txBody>
          <a:bodyPr wrap="square" rtlCol="0">
            <a:spAutoFit/>
          </a:bodyPr>
          <a:lstStyle/>
          <a:p>
            <a:r>
              <a:rPr lang="en-US" sz="1400" dirty="0"/>
              <a:t>2.5m</a:t>
            </a:r>
          </a:p>
        </p:txBody>
      </p:sp>
      <p:sp>
        <p:nvSpPr>
          <p:cNvPr id="20" name="TextBox 19"/>
          <p:cNvSpPr txBox="1"/>
          <p:nvPr/>
        </p:nvSpPr>
        <p:spPr>
          <a:xfrm>
            <a:off x="7356043" y="3436999"/>
            <a:ext cx="2573928" cy="923330"/>
          </a:xfrm>
          <a:prstGeom prst="rect">
            <a:avLst/>
          </a:prstGeom>
          <a:noFill/>
          <a:ln w="9525">
            <a:solidFill>
              <a:schemeClr val="tx1"/>
            </a:solidFill>
          </a:ln>
        </p:spPr>
        <p:txBody>
          <a:bodyPr wrap="square" rtlCol="0">
            <a:spAutoFit/>
          </a:bodyPr>
          <a:lstStyle/>
          <a:p>
            <a:r>
              <a:rPr lang="en-US" dirty="0"/>
              <a:t>Seedlings, </a:t>
            </a:r>
            <a:r>
              <a:rPr lang="en-US" dirty="0" err="1"/>
              <a:t>Nypa</a:t>
            </a:r>
            <a:r>
              <a:rPr lang="en-US" dirty="0"/>
              <a:t> palm, </a:t>
            </a:r>
            <a:r>
              <a:rPr lang="en-US" dirty="0" err="1"/>
              <a:t>Ceriops</a:t>
            </a:r>
            <a:r>
              <a:rPr lang="en-US" dirty="0"/>
              <a:t>, phoenix, shrubs etc.</a:t>
            </a:r>
          </a:p>
        </p:txBody>
      </p:sp>
      <p:cxnSp>
        <p:nvCxnSpPr>
          <p:cNvPr id="21" name="Straight Arrow Connector 20"/>
          <p:cNvCxnSpPr/>
          <p:nvPr/>
        </p:nvCxnSpPr>
        <p:spPr>
          <a:xfrm flipH="1" flipV="1">
            <a:off x="5721617" y="3718146"/>
            <a:ext cx="1634427" cy="310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5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P spid="9" grpId="0"/>
      <p:bldP spid="12" grpId="0"/>
      <p:bldP spid="13" grpId="0"/>
      <p:bldP spid="14" grpId="0"/>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BFI 2016-2018</a:t>
            </a:r>
          </a:p>
        </p:txBody>
      </p:sp>
      <p:sp>
        <p:nvSpPr>
          <p:cNvPr id="3" name="TextBox 2"/>
          <p:cNvSpPr txBox="1"/>
          <p:nvPr/>
        </p:nvSpPr>
        <p:spPr>
          <a:xfrm>
            <a:off x="1999350" y="1167884"/>
            <a:ext cx="6638636" cy="400110"/>
          </a:xfrm>
          <a:prstGeom prst="rect">
            <a:avLst/>
          </a:prstGeom>
          <a:noFill/>
        </p:spPr>
        <p:txBody>
          <a:bodyPr wrap="square" rtlCol="0">
            <a:spAutoFit/>
          </a:bodyPr>
          <a:lstStyle/>
          <a:p>
            <a:r>
              <a:rPr lang="en-US" sz="2000" b="1" dirty="0">
                <a:solidFill>
                  <a:srgbClr val="C00000"/>
                </a:solidFill>
                <a:latin typeface="Calibri"/>
              </a:rPr>
              <a:t>Sustainability of the BFI</a:t>
            </a:r>
          </a:p>
        </p:txBody>
      </p:sp>
      <p:sp>
        <p:nvSpPr>
          <p:cNvPr id="4" name="TextBox 3"/>
          <p:cNvSpPr txBox="1"/>
          <p:nvPr/>
        </p:nvSpPr>
        <p:spPr>
          <a:xfrm>
            <a:off x="2532750" y="1506043"/>
            <a:ext cx="7467600" cy="707886"/>
          </a:xfrm>
          <a:prstGeom prst="rect">
            <a:avLst/>
          </a:prstGeom>
          <a:noFill/>
        </p:spPr>
        <p:txBody>
          <a:bodyPr wrap="square" rtlCol="0">
            <a:spAutoFit/>
          </a:bodyPr>
          <a:lstStyle/>
          <a:p>
            <a:pPr marL="285750" indent="-285750">
              <a:buFont typeface="Wingdings" panose="05000000000000000000" pitchFamily="2" charset="2"/>
              <a:buChar char="§"/>
            </a:pPr>
            <a:r>
              <a:rPr lang="en-US" sz="2000" dirty="0">
                <a:solidFill>
                  <a:prstClr val="black"/>
                </a:solidFill>
                <a:latin typeface="Calibri"/>
              </a:rPr>
              <a:t>Building on existing capacities and needs</a:t>
            </a:r>
          </a:p>
          <a:p>
            <a:pPr marL="285750" indent="-285750">
              <a:buFont typeface="Wingdings" panose="05000000000000000000" pitchFamily="2" charset="2"/>
              <a:buChar char="§"/>
            </a:pPr>
            <a:r>
              <a:rPr lang="en-US" sz="2000" dirty="0">
                <a:solidFill>
                  <a:prstClr val="black"/>
                </a:solidFill>
                <a:latin typeface="Calibri"/>
              </a:rPr>
              <a:t>Avoiding creating a parallel process</a:t>
            </a:r>
          </a:p>
        </p:txBody>
      </p:sp>
      <p:sp>
        <p:nvSpPr>
          <p:cNvPr id="5" name="TextBox 4"/>
          <p:cNvSpPr txBox="1"/>
          <p:nvPr/>
        </p:nvSpPr>
        <p:spPr>
          <a:xfrm>
            <a:off x="1999350" y="4302486"/>
            <a:ext cx="6638636" cy="400110"/>
          </a:xfrm>
          <a:prstGeom prst="rect">
            <a:avLst/>
          </a:prstGeom>
          <a:noFill/>
        </p:spPr>
        <p:txBody>
          <a:bodyPr wrap="square" rtlCol="0">
            <a:spAutoFit/>
          </a:bodyPr>
          <a:lstStyle/>
          <a:p>
            <a:r>
              <a:rPr lang="en-US" sz="2000" b="1" dirty="0">
                <a:solidFill>
                  <a:srgbClr val="C00000"/>
                </a:solidFill>
              </a:rPr>
              <a:t>Assumptions</a:t>
            </a:r>
          </a:p>
        </p:txBody>
      </p:sp>
      <p:sp>
        <p:nvSpPr>
          <p:cNvPr id="6" name="TextBox 5"/>
          <p:cNvSpPr txBox="1"/>
          <p:nvPr/>
        </p:nvSpPr>
        <p:spPr>
          <a:xfrm>
            <a:off x="1999350" y="2254716"/>
            <a:ext cx="6638636" cy="400110"/>
          </a:xfrm>
          <a:prstGeom prst="rect">
            <a:avLst/>
          </a:prstGeom>
          <a:noFill/>
        </p:spPr>
        <p:txBody>
          <a:bodyPr wrap="square" rtlCol="0">
            <a:spAutoFit/>
          </a:bodyPr>
          <a:lstStyle/>
          <a:p>
            <a:r>
              <a:rPr lang="en-US" sz="2000" b="1" dirty="0">
                <a:solidFill>
                  <a:srgbClr val="C00000"/>
                </a:solidFill>
              </a:rPr>
              <a:t>Proposed institutionalization</a:t>
            </a:r>
          </a:p>
        </p:txBody>
      </p:sp>
      <p:sp>
        <p:nvSpPr>
          <p:cNvPr id="7" name="TextBox 6"/>
          <p:cNvSpPr txBox="1"/>
          <p:nvPr/>
        </p:nvSpPr>
        <p:spPr>
          <a:xfrm>
            <a:off x="2532750" y="2656500"/>
            <a:ext cx="7685964" cy="1631216"/>
          </a:xfrm>
          <a:prstGeom prst="rect">
            <a:avLst/>
          </a:prstGeom>
          <a:noFill/>
        </p:spPr>
        <p:txBody>
          <a:bodyPr wrap="square" rtlCol="0">
            <a:spAutoFit/>
          </a:bodyPr>
          <a:lstStyle/>
          <a:p>
            <a:pPr marL="285750" indent="-285750">
              <a:buFont typeface="Wingdings" panose="05000000000000000000" pitchFamily="2" charset="2"/>
              <a:buChar char="§"/>
            </a:pPr>
            <a:r>
              <a:rPr lang="en-US" sz="2000" dirty="0"/>
              <a:t>One NFI unit in BFD</a:t>
            </a:r>
          </a:p>
          <a:p>
            <a:pPr marL="285750" indent="-285750">
              <a:buFont typeface="Wingdings" panose="05000000000000000000" pitchFamily="2" charset="2"/>
              <a:buChar char="§"/>
            </a:pPr>
            <a:r>
              <a:rPr lang="en-US" sz="2000" dirty="0"/>
              <a:t>5 Supervisors in 5 locations (Dhaka, Chittagong, Khulna, </a:t>
            </a:r>
            <a:r>
              <a:rPr lang="en-US" sz="2000" dirty="0" err="1"/>
              <a:t>Sylhet</a:t>
            </a:r>
            <a:r>
              <a:rPr lang="en-US" sz="2000" dirty="0"/>
              <a:t> &amp; </a:t>
            </a:r>
            <a:r>
              <a:rPr lang="en-US" sz="2000" dirty="0" err="1"/>
              <a:t>Bogra</a:t>
            </a:r>
            <a:r>
              <a:rPr lang="en-US" sz="2000" dirty="0"/>
              <a:t>)</a:t>
            </a:r>
          </a:p>
          <a:p>
            <a:pPr marL="285750" indent="-285750">
              <a:buFont typeface="Wingdings" panose="05000000000000000000" pitchFamily="2" charset="2"/>
              <a:buChar char="§"/>
            </a:pPr>
            <a:r>
              <a:rPr lang="en-US" sz="2000" dirty="0"/>
              <a:t>12 Field teams led by nominated ACF</a:t>
            </a:r>
          </a:p>
          <a:p>
            <a:pPr marL="285750" indent="-285750">
              <a:buFont typeface="Wingdings" panose="05000000000000000000" pitchFamily="2" charset="2"/>
              <a:buChar char="§"/>
            </a:pPr>
            <a:r>
              <a:rPr lang="en-US" sz="2000" dirty="0"/>
              <a:t>5 QA/QC teams</a:t>
            </a:r>
          </a:p>
        </p:txBody>
      </p:sp>
      <p:sp>
        <p:nvSpPr>
          <p:cNvPr id="8" name="TextBox 7"/>
          <p:cNvSpPr txBox="1"/>
          <p:nvPr/>
        </p:nvSpPr>
        <p:spPr>
          <a:xfrm>
            <a:off x="2532750" y="4668476"/>
            <a:ext cx="6843479" cy="1015663"/>
          </a:xfrm>
          <a:prstGeom prst="rect">
            <a:avLst/>
          </a:prstGeom>
          <a:noFill/>
        </p:spPr>
        <p:txBody>
          <a:bodyPr wrap="square" rtlCol="0">
            <a:spAutoFit/>
          </a:bodyPr>
          <a:lstStyle/>
          <a:p>
            <a:pPr marL="285750" indent="-285750">
              <a:buFont typeface="Wingdings" panose="05000000000000000000" pitchFamily="2" charset="2"/>
              <a:buChar char="§"/>
            </a:pPr>
            <a:r>
              <a:rPr lang="en-US" sz="2000" dirty="0"/>
              <a:t>One plot in one day</a:t>
            </a:r>
          </a:p>
          <a:p>
            <a:pPr marL="285750" indent="-285750">
              <a:buFont typeface="Wingdings" panose="05000000000000000000" pitchFamily="2" charset="2"/>
              <a:buChar char="§"/>
            </a:pPr>
            <a:r>
              <a:rPr lang="en-US" sz="2000" dirty="0"/>
              <a:t>Field campaign during 5 months per year</a:t>
            </a:r>
          </a:p>
          <a:p>
            <a:pPr marL="285750" indent="-285750">
              <a:buFont typeface="Wingdings" panose="05000000000000000000" pitchFamily="2" charset="2"/>
              <a:buChar char="§"/>
            </a:pPr>
            <a:r>
              <a:rPr lang="en-US" sz="2000" dirty="0"/>
              <a:t>Complete Hill, Sundarbans and Coastal plantation first</a:t>
            </a:r>
          </a:p>
        </p:txBody>
      </p:sp>
      <p:sp>
        <p:nvSpPr>
          <p:cNvPr id="9" name="TextBox 8"/>
          <p:cNvSpPr txBox="1"/>
          <p:nvPr/>
        </p:nvSpPr>
        <p:spPr>
          <a:xfrm>
            <a:off x="2078725" y="5620974"/>
            <a:ext cx="6638636" cy="400110"/>
          </a:xfrm>
          <a:prstGeom prst="rect">
            <a:avLst/>
          </a:prstGeom>
          <a:noFill/>
        </p:spPr>
        <p:txBody>
          <a:bodyPr wrap="square" rtlCol="0">
            <a:spAutoFit/>
          </a:bodyPr>
          <a:lstStyle/>
          <a:p>
            <a:r>
              <a:rPr lang="en-US" sz="2000" b="1" dirty="0">
                <a:solidFill>
                  <a:srgbClr val="C00000"/>
                </a:solidFill>
              </a:rPr>
              <a:t>Future</a:t>
            </a:r>
          </a:p>
        </p:txBody>
      </p:sp>
      <p:sp>
        <p:nvSpPr>
          <p:cNvPr id="10" name="Rectangle 9"/>
          <p:cNvSpPr/>
          <p:nvPr/>
        </p:nvSpPr>
        <p:spPr>
          <a:xfrm>
            <a:off x="2553275" y="6000697"/>
            <a:ext cx="5365508" cy="400110"/>
          </a:xfrm>
          <a:prstGeom prst="rect">
            <a:avLst/>
          </a:prstGeom>
        </p:spPr>
        <p:txBody>
          <a:bodyPr wrap="none">
            <a:spAutoFit/>
          </a:bodyPr>
          <a:lstStyle/>
          <a:p>
            <a:pPr marL="285750" indent="-285750">
              <a:buFont typeface="Wingdings" panose="05000000000000000000" pitchFamily="2" charset="2"/>
              <a:buChar char="§"/>
            </a:pPr>
            <a:r>
              <a:rPr lang="en-US" sz="2000" dirty="0"/>
              <a:t>10 Teams, 5 cycle inventory, 20% plots per year</a:t>
            </a:r>
          </a:p>
        </p:txBody>
      </p:sp>
    </p:spTree>
    <p:extLst>
      <p:ext uri="{BB962C8B-B14F-4D97-AF65-F5344CB8AC3E}">
        <p14:creationId xmlns:p14="http://schemas.microsoft.com/office/powerpoint/2010/main" val="201760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lnSpcReduction="10000"/>
          </a:bodyPr>
          <a:lstStyle/>
          <a:p>
            <a:r>
              <a:rPr lang="en-GB" sz="2800" dirty="0"/>
              <a:t>Main components of a NFMS for REDD+ include the satellite Land Monitoring System and the National Forest Inventory</a:t>
            </a:r>
          </a:p>
          <a:p>
            <a:r>
              <a:rPr lang="en-GB" sz="2800" dirty="0"/>
              <a:t>Key principles of IPCC’s guidance for MRV for REDD+ are: TACCC: Transparent, Documented, consistent over time, Complete, Comparable, assessed for Uncertainty</a:t>
            </a:r>
          </a:p>
          <a:p>
            <a:r>
              <a:rPr lang="en-GB" sz="2800" dirty="0"/>
              <a:t>MRV for REDD+ involves</a:t>
            </a:r>
          </a:p>
          <a:p>
            <a:pPr lvl="1"/>
            <a:r>
              <a:rPr lang="en-GB" dirty="0"/>
              <a:t>Measurement: AD x EF=Emissions</a:t>
            </a:r>
          </a:p>
          <a:p>
            <a:pPr lvl="1"/>
            <a:r>
              <a:rPr lang="en-GB" dirty="0"/>
              <a:t>Reporting through NC and BUR on GHG Emissions</a:t>
            </a:r>
          </a:p>
          <a:p>
            <a:pPr lvl="1"/>
            <a:r>
              <a:rPr lang="en-GB" dirty="0"/>
              <a:t>Verification through 3</a:t>
            </a:r>
            <a:r>
              <a:rPr lang="en-GB" baseline="30000" dirty="0"/>
              <a:t>rd</a:t>
            </a:r>
            <a:r>
              <a:rPr lang="en-GB" dirty="0"/>
              <a:t> Party (external) Reviewers</a:t>
            </a:r>
          </a:p>
          <a:p>
            <a:endParaRPr lang="en-GB" dirty="0"/>
          </a:p>
          <a:p>
            <a:endParaRPr lang="en-GB" dirty="0"/>
          </a:p>
        </p:txBody>
      </p:sp>
      <p:sp>
        <p:nvSpPr>
          <p:cNvPr id="4" name="Title 3"/>
          <p:cNvSpPr>
            <a:spLocks noGrp="1"/>
          </p:cNvSpPr>
          <p:nvPr>
            <p:ph type="title"/>
          </p:nvPr>
        </p:nvSpPr>
        <p:spPr/>
        <p:txBody>
          <a:bodyPr/>
          <a:lstStyle/>
          <a:p>
            <a:r>
              <a:rPr lang="de-DE" dirty="0"/>
              <a:t>TAKE HOME MESSAGES</a:t>
            </a:r>
            <a:endParaRPr lang="en-US" dirty="0"/>
          </a:p>
        </p:txBody>
      </p:sp>
    </p:spTree>
    <p:extLst>
      <p:ext uri="{BB962C8B-B14F-4D97-AF65-F5344CB8AC3E}">
        <p14:creationId xmlns:p14="http://schemas.microsoft.com/office/powerpoint/2010/main" val="688318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1800" dirty="0"/>
              <a:t>UNEP. 2014. Forests in a Changing Climate: A Sourcebook for Integrating REDD+ into Academic </a:t>
            </a:r>
            <a:r>
              <a:rPr lang="en-US" sz="1800" dirty="0" err="1"/>
              <a:t>Programmes</a:t>
            </a:r>
            <a:r>
              <a:rPr lang="en-US" sz="1800" dirty="0"/>
              <a:t>. United Nations Environment </a:t>
            </a:r>
            <a:r>
              <a:rPr lang="en-US" sz="1800" dirty="0" err="1"/>
              <a:t>Programme</a:t>
            </a:r>
            <a:r>
              <a:rPr lang="en-US" sz="1800" dirty="0"/>
              <a:t>. Nairobi, Kenya.</a:t>
            </a:r>
            <a:br>
              <a:rPr lang="en-US" sz="1800" dirty="0"/>
            </a:br>
            <a:r>
              <a:rPr lang="en-US" sz="1800" dirty="0">
                <a:hlinkClick r:id="rId2"/>
              </a:rPr>
              <a:t>http://www.unep.org/Training/docs/Forest_in_a_Changing_Climate.pdf</a:t>
            </a:r>
            <a:r>
              <a:rPr lang="en-US" sz="1800" dirty="0"/>
              <a:t> </a:t>
            </a:r>
          </a:p>
          <a:p>
            <a:r>
              <a:rPr lang="en-US" sz="1800" dirty="0"/>
              <a:t>UNEP. 2015. REDD+ Academy Learning Journal. Edition 1. </a:t>
            </a:r>
            <a:br>
              <a:rPr lang="en-US" sz="1800" dirty="0"/>
            </a:br>
            <a:r>
              <a:rPr lang="en-US" sz="1800" u="sng" dirty="0">
                <a:hlinkClick r:id="rId3"/>
              </a:rPr>
              <a:t>www.un-redd.org/REDDAcademy</a:t>
            </a:r>
            <a:r>
              <a:rPr lang="en-US" sz="1800" u="sng" dirty="0"/>
              <a:t> </a:t>
            </a:r>
            <a:endParaRPr lang="en-US" sz="1800" dirty="0"/>
          </a:p>
          <a:p>
            <a:endParaRPr lang="en-US" sz="1800" dirty="0"/>
          </a:p>
        </p:txBody>
      </p:sp>
      <p:sp>
        <p:nvSpPr>
          <p:cNvPr id="4" name="Title 3"/>
          <p:cNvSpPr>
            <a:spLocks noGrp="1"/>
          </p:cNvSpPr>
          <p:nvPr>
            <p:ph type="title"/>
          </p:nvPr>
        </p:nvSpPr>
        <p:spPr/>
        <p:txBody>
          <a:bodyPr>
            <a:normAutofit/>
          </a:bodyPr>
          <a:lstStyle/>
          <a:p>
            <a:r>
              <a:rPr lang="de-DE" dirty="0"/>
              <a:t>References</a:t>
            </a:r>
            <a:endParaRPr lang="en-US" dirty="0"/>
          </a:p>
        </p:txBody>
      </p:sp>
    </p:spTree>
    <p:extLst>
      <p:ext uri="{BB962C8B-B14F-4D97-AF65-F5344CB8AC3E}">
        <p14:creationId xmlns:p14="http://schemas.microsoft.com/office/powerpoint/2010/main" val="122406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REDD+ in Climate Change Context (REDD+)</a:t>
            </a:r>
            <a:endParaRPr lang="en-US" dirty="0"/>
          </a:p>
        </p:txBody>
      </p:sp>
      <p:sp>
        <p:nvSpPr>
          <p:cNvPr id="4" name="Rectangle 3"/>
          <p:cNvSpPr/>
          <p:nvPr/>
        </p:nvSpPr>
        <p:spPr>
          <a:xfrm>
            <a:off x="1761564" y="200203"/>
            <a:ext cx="10082093" cy="6831101"/>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200" b="1" dirty="0">
                <a:solidFill>
                  <a:schemeClr val="bg2">
                    <a:lumMod val="10000"/>
                  </a:schemeClr>
                </a:solidFill>
              </a:rPr>
              <a:t>ENABLING ENVIRONMENT OF REDD+</a:t>
            </a:r>
            <a:endParaRPr lang="en-US" sz="2200" dirty="0">
              <a:solidFill>
                <a:schemeClr val="bg2">
                  <a:lumMod val="10000"/>
                </a:schemeClr>
              </a:solidFill>
            </a:endParaRPr>
          </a:p>
          <a:p>
            <a:pPr lvl="1">
              <a:lnSpc>
                <a:spcPct val="105000"/>
              </a:lnSpc>
            </a:pPr>
            <a:r>
              <a:rPr lang="en-US" dirty="0"/>
              <a:t>1.1. Forests, Forest Carbon and Climate Change</a:t>
            </a:r>
          </a:p>
          <a:p>
            <a:pPr lvl="1">
              <a:lnSpc>
                <a:spcPct val="105000"/>
              </a:lnSpc>
            </a:pPr>
            <a:r>
              <a:rPr lang="en-US" dirty="0"/>
              <a:t>1.2.	Fundamentals of REDD+ and the UNFCCC</a:t>
            </a:r>
          </a:p>
          <a:p>
            <a:pPr lvl="1">
              <a:lnSpc>
                <a:spcPct val="105000"/>
              </a:lnSpc>
            </a:pPr>
            <a:r>
              <a:rPr lang="en-US" dirty="0"/>
              <a:t>1.3.	Stakeholder Engagement</a:t>
            </a:r>
          </a:p>
          <a:p>
            <a:pPr marL="400050" lvl="0" indent="-400050">
              <a:lnSpc>
                <a:spcPct val="105000"/>
              </a:lnSpc>
              <a:spcBef>
                <a:spcPts val="600"/>
              </a:spcBef>
              <a:buFont typeface="+mj-lt"/>
              <a:buAutoNum type="romanUcPeriod"/>
            </a:pPr>
            <a:r>
              <a:rPr lang="en-US" sz="2200" b="1" dirty="0">
                <a:solidFill>
                  <a:schemeClr val="bg2">
                    <a:lumMod val="10000"/>
                  </a:schemeClr>
                </a:solidFill>
              </a:rPr>
              <a:t>ASSESSING CURRENT CONDITIONS OF REDD+</a:t>
            </a:r>
            <a:endParaRPr lang="en-US" sz="2200" dirty="0">
              <a:solidFill>
                <a:schemeClr val="bg2">
                  <a:lumMod val="10000"/>
                </a:schemeClr>
              </a:solidFill>
            </a:endParaRPr>
          </a:p>
          <a:p>
            <a:pPr lvl="1">
              <a:lnSpc>
                <a:spcPct val="105000"/>
              </a:lnSpc>
            </a:pPr>
            <a:r>
              <a:rPr lang="en-US" dirty="0"/>
              <a:t>2.1.	Drivers of Deforestation and Forest Degradation</a:t>
            </a:r>
          </a:p>
          <a:p>
            <a:pPr lvl="1">
              <a:lnSpc>
                <a:spcPct val="105000"/>
              </a:lnSpc>
            </a:pPr>
            <a:r>
              <a:rPr lang="en-US" dirty="0"/>
              <a:t>2.2.	Fundamentals of Forest (Emission) Reference Levels</a:t>
            </a:r>
          </a:p>
          <a:p>
            <a:pPr lvl="1">
              <a:lnSpc>
                <a:spcPct val="105000"/>
              </a:lnSpc>
            </a:pPr>
            <a:r>
              <a:rPr lang="en-US" b="1" dirty="0">
                <a:solidFill>
                  <a:srgbClr val="FF0000"/>
                </a:solidFill>
              </a:rPr>
              <a:t>2.3.	National Forest Monitoring Systems (NFMS) for REDD+</a:t>
            </a:r>
          </a:p>
          <a:p>
            <a:pPr marL="400050" lvl="0" indent="-400050">
              <a:lnSpc>
                <a:spcPct val="105000"/>
              </a:lnSpc>
              <a:spcBef>
                <a:spcPts val="600"/>
              </a:spcBef>
              <a:buFont typeface="+mj-lt"/>
              <a:buAutoNum type="romanUcPeriod"/>
            </a:pPr>
            <a:r>
              <a:rPr lang="en-US" sz="2200" b="1" dirty="0">
                <a:solidFill>
                  <a:schemeClr val="bg2">
                    <a:lumMod val="10000"/>
                  </a:schemeClr>
                </a:solidFill>
              </a:rPr>
              <a:t>ANALYZING FUTURE OPTIONS FOR REDD+</a:t>
            </a:r>
            <a:endParaRPr lang="en-US" sz="2200" dirty="0">
              <a:solidFill>
                <a:schemeClr val="bg2">
                  <a:lumMod val="10000"/>
                </a:schemeClr>
              </a:solidFill>
            </a:endParaRPr>
          </a:p>
          <a:p>
            <a:pPr lvl="1">
              <a:lnSpc>
                <a:spcPct val="105000"/>
              </a:lnSpc>
            </a:pPr>
            <a:r>
              <a:rPr lang="en-US" dirty="0">
                <a:solidFill>
                  <a:schemeClr val="bg2">
                    <a:lumMod val="10000"/>
                  </a:schemeClr>
                </a:solidFill>
              </a:rPr>
              <a:t>3.1.	Policies and Measures for REDD+ Implementation</a:t>
            </a:r>
          </a:p>
          <a:p>
            <a:pPr lvl="1">
              <a:lnSpc>
                <a:spcPct val="105000"/>
              </a:lnSpc>
            </a:pPr>
            <a:r>
              <a:rPr lang="en-US" dirty="0">
                <a:solidFill>
                  <a:schemeClr val="bg2">
                    <a:lumMod val="10000"/>
                  </a:schemeClr>
                </a:solidFill>
              </a:rPr>
              <a:t>3.2.	REDD+ Safeguards under the UNFCCC</a:t>
            </a:r>
          </a:p>
          <a:p>
            <a:pPr lvl="1">
              <a:lnSpc>
                <a:spcPct val="105000"/>
              </a:lnSpc>
            </a:pPr>
            <a:r>
              <a:rPr lang="en-US" dirty="0">
                <a:solidFill>
                  <a:schemeClr val="bg2">
                    <a:lumMod val="10000"/>
                  </a:schemeClr>
                </a:solidFill>
              </a:rPr>
              <a:t>3.3.	The Costs and Benefits of REDD+</a:t>
            </a:r>
          </a:p>
          <a:p>
            <a:pPr marL="400050" lvl="0" indent="-400050">
              <a:lnSpc>
                <a:spcPct val="105000"/>
              </a:lnSpc>
              <a:spcBef>
                <a:spcPts val="600"/>
              </a:spcBef>
              <a:buFont typeface="+mj-lt"/>
              <a:buAutoNum type="romanUcPeriod"/>
            </a:pPr>
            <a:r>
              <a:rPr lang="en-US" sz="2200" b="1" dirty="0">
                <a:solidFill>
                  <a:schemeClr val="bg2">
                    <a:lumMod val="10000"/>
                  </a:schemeClr>
                </a:solidFill>
              </a:rPr>
              <a:t>DEVELOPING REDD+ STRATEGIES AND ACTION PLANS</a:t>
            </a:r>
            <a:endParaRPr lang="en-US" sz="2200" dirty="0">
              <a:solidFill>
                <a:schemeClr val="bg2">
                  <a:lumMod val="10000"/>
                </a:schemeClr>
              </a:solidFill>
            </a:endParaRPr>
          </a:p>
          <a:p>
            <a:pPr lvl="1">
              <a:lnSpc>
                <a:spcPct val="105000"/>
              </a:lnSpc>
            </a:pPr>
            <a:r>
              <a:rPr lang="en-US" dirty="0">
                <a:solidFill>
                  <a:schemeClr val="bg2">
                    <a:lumMod val="10000"/>
                  </a:schemeClr>
                </a:solidFill>
              </a:rPr>
              <a:t>4.1.	</a:t>
            </a:r>
            <a:r>
              <a:rPr lang="en-US">
                <a:solidFill>
                  <a:schemeClr val="bg2">
                    <a:lumMod val="10000"/>
                  </a:schemeClr>
                </a:solidFill>
              </a:rPr>
              <a:t>Negotiation in REDD+</a:t>
            </a:r>
            <a:endParaRPr lang="en-US" dirty="0">
              <a:solidFill>
                <a:schemeClr val="bg2">
                  <a:lumMod val="10000"/>
                </a:schemeClr>
              </a:solidFill>
            </a:endParaRPr>
          </a:p>
          <a:p>
            <a:pPr lvl="1">
              <a:lnSpc>
                <a:spcPct val="105000"/>
              </a:lnSpc>
            </a:pPr>
            <a:r>
              <a:rPr lang="en-US" dirty="0">
                <a:solidFill>
                  <a:schemeClr val="bg2">
                    <a:lumMod val="10000"/>
                  </a:schemeClr>
                </a:solidFill>
              </a:rPr>
              <a:t>4.2.	National Strategies and Action Plans</a:t>
            </a:r>
          </a:p>
          <a:p>
            <a:pPr lvl="1">
              <a:lnSpc>
                <a:spcPct val="105000"/>
              </a:lnSpc>
            </a:pPr>
            <a:r>
              <a:rPr lang="en-US" dirty="0">
                <a:solidFill>
                  <a:schemeClr val="bg2">
                    <a:lumMod val="10000"/>
                  </a:schemeClr>
                </a:solidFill>
              </a:rPr>
              <a:t>4.3.	Approaches for Incentive Allocation System</a:t>
            </a:r>
          </a:p>
          <a:p>
            <a:pPr marL="400050" lvl="0" indent="-400050">
              <a:lnSpc>
                <a:spcPct val="105000"/>
              </a:lnSpc>
              <a:spcBef>
                <a:spcPts val="600"/>
              </a:spcBef>
              <a:buFont typeface="+mj-lt"/>
              <a:buAutoNum type="romanUcPeriod"/>
            </a:pPr>
            <a:r>
              <a:rPr lang="en-US" sz="2200" b="1" dirty="0">
                <a:solidFill>
                  <a:schemeClr val="bg2">
                    <a:lumMod val="10000"/>
                  </a:schemeClr>
                </a:solidFill>
              </a:rPr>
              <a:t>MONITORING, EVALUATION AND ADAPTATION</a:t>
            </a:r>
            <a:endParaRPr lang="en-US" sz="2200" dirty="0">
              <a:solidFill>
                <a:schemeClr val="bg2">
                  <a:lumMod val="10000"/>
                </a:schemeClr>
              </a:solidFill>
            </a:endParaRPr>
          </a:p>
          <a:p>
            <a:pPr lvl="1">
              <a:lnSpc>
                <a:spcPct val="105000"/>
              </a:lnSpc>
            </a:pPr>
            <a:r>
              <a:rPr lang="en-US" dirty="0">
                <a:solidFill>
                  <a:schemeClr val="bg2">
                    <a:lumMod val="10000"/>
                  </a:schemeClr>
                </a:solidFill>
              </a:rPr>
              <a:t>5.1.	Establish M&amp;E Framework for REDD+ Action Plan</a:t>
            </a:r>
          </a:p>
          <a:p>
            <a:pPr lvl="1">
              <a:lnSpc>
                <a:spcPct val="105000"/>
              </a:lnSpc>
            </a:pPr>
            <a:r>
              <a:rPr lang="en-US" dirty="0">
                <a:solidFill>
                  <a:schemeClr val="bg2">
                    <a:lumMod val="10000"/>
                  </a:schemeClr>
                </a:solidFill>
              </a:rPr>
              <a:t>5.2.	Monitor and Measure Implementation Progress</a:t>
            </a:r>
          </a:p>
          <a:p>
            <a:pPr lvl="1">
              <a:lnSpc>
                <a:spcPct val="105000"/>
              </a:lnSpc>
            </a:pPr>
            <a:r>
              <a:rPr lang="en-US" dirty="0">
                <a:solidFill>
                  <a:schemeClr val="bg2">
                    <a:lumMod val="10000"/>
                  </a:schemeClr>
                </a:solidFill>
              </a:rPr>
              <a:t>5.3.	Evaluate, Report and Adapt </a:t>
            </a:r>
          </a:p>
          <a:p>
            <a:pPr lvl="1">
              <a:lnSpc>
                <a:spcPct val="105000"/>
              </a:lnSpc>
            </a:pPr>
            <a:endParaRPr lang="en-US" dirty="0"/>
          </a:p>
        </p:txBody>
      </p:sp>
      <p:sp>
        <p:nvSpPr>
          <p:cNvPr id="5" name="Right Arrow 4"/>
          <p:cNvSpPr>
            <a:spLocks noChangeArrowheads="1"/>
          </p:cNvSpPr>
          <p:nvPr/>
        </p:nvSpPr>
        <p:spPr bwMode="auto">
          <a:xfrm>
            <a:off x="1761564" y="2473579"/>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24149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156633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198448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36474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idx="1"/>
          </p:nvPr>
        </p:nvSpPr>
        <p:spPr>
          <a:xfrm>
            <a:off x="530087" y="1542505"/>
            <a:ext cx="11171583" cy="5083581"/>
          </a:xfrm>
        </p:spPr>
        <p:txBody>
          <a:bodyPr>
            <a:normAutofit/>
          </a:bodyPr>
          <a:lstStyle/>
          <a:p>
            <a:pPr marL="0" indent="0">
              <a:buNone/>
            </a:pPr>
            <a:r>
              <a:rPr lang="en-GB" dirty="0"/>
              <a:t>By the end of this session, students will  be able to:</a:t>
            </a:r>
          </a:p>
          <a:p>
            <a:r>
              <a:rPr lang="en-US" dirty="0"/>
              <a:t>Define a National Forest Monitoring System;</a:t>
            </a:r>
          </a:p>
          <a:p>
            <a:r>
              <a:rPr lang="en-US" dirty="0"/>
              <a:t>Describe the process and functions of developing a National Forest Monitoring System;</a:t>
            </a:r>
          </a:p>
          <a:p>
            <a:r>
              <a:rPr lang="en-US" dirty="0"/>
              <a:t>Identify tools available in developing a National Forestry Monitoring System;</a:t>
            </a:r>
          </a:p>
          <a:p>
            <a:r>
              <a:rPr lang="en-US" dirty="0"/>
              <a:t>Describe the Measurement, Reporting and Verification process for REDD+.</a:t>
            </a:r>
          </a:p>
          <a:p>
            <a:endParaRPr lang="fr-CH" dirty="0"/>
          </a:p>
          <a:p>
            <a:endParaRPr lang="fr-CH" dirty="0"/>
          </a:p>
        </p:txBody>
      </p:sp>
      <p:sp>
        <p:nvSpPr>
          <p:cNvPr id="2" name="Title 1"/>
          <p:cNvSpPr>
            <a:spLocks noGrp="1"/>
          </p:cNvSpPr>
          <p:nvPr>
            <p:ph type="title"/>
          </p:nvPr>
        </p:nvSpPr>
        <p:spPr/>
        <p:txBody>
          <a:bodyPr/>
          <a:lstStyle/>
          <a:p>
            <a:r>
              <a:rPr lang="de-DE" dirty="0"/>
              <a:t>Learning Objectives</a:t>
            </a:r>
            <a:endParaRPr lang="en-US" dirty="0"/>
          </a:p>
        </p:txBody>
      </p:sp>
    </p:spTree>
    <p:extLst>
      <p:ext uri="{BB962C8B-B14F-4D97-AF65-F5344CB8AC3E}">
        <p14:creationId xmlns:p14="http://schemas.microsoft.com/office/powerpoint/2010/main" val="379050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Concepts</a:t>
            </a:r>
            <a:endParaRPr lang="en-US" dirty="0"/>
          </a:p>
        </p:txBody>
      </p:sp>
      <p:sp>
        <p:nvSpPr>
          <p:cNvPr id="5" name="Freeform 4"/>
          <p:cNvSpPr/>
          <p:nvPr/>
        </p:nvSpPr>
        <p:spPr>
          <a:xfrm>
            <a:off x="288519" y="1179989"/>
            <a:ext cx="3243974" cy="1681754"/>
          </a:xfrm>
          <a:custGeom>
            <a:avLst/>
            <a:gdLst>
              <a:gd name="connsiteX0" fmla="*/ 0 w 3088094"/>
              <a:gd name="connsiteY0" fmla="*/ 0 h 1681754"/>
              <a:gd name="connsiteX1" fmla="*/ 3088094 w 3088094"/>
              <a:gd name="connsiteY1" fmla="*/ 0 h 1681754"/>
              <a:gd name="connsiteX2" fmla="*/ 3088094 w 3088094"/>
              <a:gd name="connsiteY2" fmla="*/ 1681754 h 1681754"/>
              <a:gd name="connsiteX3" fmla="*/ 0 w 3088094"/>
              <a:gd name="connsiteY3" fmla="*/ 1681754 h 1681754"/>
              <a:gd name="connsiteX4" fmla="*/ 0 w 3088094"/>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094" h="1681754">
                <a:moveTo>
                  <a:pt x="0" y="0"/>
                </a:moveTo>
                <a:lnTo>
                  <a:pt x="3088094" y="0"/>
                </a:lnTo>
                <a:lnTo>
                  <a:pt x="3088094" y="1681754"/>
                </a:lnTo>
                <a:lnTo>
                  <a:pt x="0" y="16817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Measurement</a:t>
            </a:r>
          </a:p>
          <a:p>
            <a:pPr lvl="0" algn="ctr" defTabSz="889000">
              <a:lnSpc>
                <a:spcPct val="90000"/>
              </a:lnSpc>
              <a:spcBef>
                <a:spcPct val="0"/>
              </a:spcBef>
              <a:spcAft>
                <a:spcPct val="35000"/>
              </a:spcAft>
            </a:pPr>
            <a:r>
              <a:rPr lang="en-GB" sz="2000" kern="1200" dirty="0">
                <a:solidFill>
                  <a:schemeClr val="tx1"/>
                </a:solidFill>
              </a:rPr>
              <a:t>Concerned mostly with the estimation of Ads and EFs</a:t>
            </a:r>
            <a:endParaRPr lang="en-US" sz="2000" kern="1200" dirty="0">
              <a:solidFill>
                <a:schemeClr val="tx1"/>
              </a:solidFill>
            </a:endParaRPr>
          </a:p>
        </p:txBody>
      </p:sp>
      <p:sp>
        <p:nvSpPr>
          <p:cNvPr id="6" name="Freeform 5"/>
          <p:cNvSpPr/>
          <p:nvPr/>
        </p:nvSpPr>
        <p:spPr>
          <a:xfrm>
            <a:off x="4125427" y="1179989"/>
            <a:ext cx="3473524" cy="1681754"/>
          </a:xfrm>
          <a:custGeom>
            <a:avLst/>
            <a:gdLst>
              <a:gd name="connsiteX0" fmla="*/ 0 w 2802924"/>
              <a:gd name="connsiteY0" fmla="*/ 0 h 1681754"/>
              <a:gd name="connsiteX1" fmla="*/ 2802924 w 2802924"/>
              <a:gd name="connsiteY1" fmla="*/ 0 h 1681754"/>
              <a:gd name="connsiteX2" fmla="*/ 2802924 w 2802924"/>
              <a:gd name="connsiteY2" fmla="*/ 1681754 h 1681754"/>
              <a:gd name="connsiteX3" fmla="*/ 0 w 2802924"/>
              <a:gd name="connsiteY3" fmla="*/ 1681754 h 1681754"/>
              <a:gd name="connsiteX4" fmla="*/ 0 w 2802924"/>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924" h="1681754">
                <a:moveTo>
                  <a:pt x="0" y="0"/>
                </a:moveTo>
                <a:lnTo>
                  <a:pt x="2802924" y="0"/>
                </a:lnTo>
                <a:lnTo>
                  <a:pt x="2802924" y="1681754"/>
                </a:lnTo>
                <a:lnTo>
                  <a:pt x="0" y="16817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Reporting </a:t>
            </a:r>
          </a:p>
          <a:p>
            <a:pPr lvl="0" algn="ctr" defTabSz="889000">
              <a:lnSpc>
                <a:spcPct val="90000"/>
              </a:lnSpc>
              <a:spcBef>
                <a:spcPct val="0"/>
              </a:spcBef>
              <a:spcAft>
                <a:spcPct val="35000"/>
              </a:spcAft>
            </a:pPr>
            <a:r>
              <a:rPr lang="en-GB" sz="2000" kern="1200" dirty="0">
                <a:solidFill>
                  <a:schemeClr val="tx1"/>
                </a:solidFill>
              </a:rPr>
              <a:t>To the UNFCCC on progress with REDD+ through </a:t>
            </a:r>
            <a:r>
              <a:rPr lang="en-GB" sz="2000" b="1" kern="1200" dirty="0">
                <a:solidFill>
                  <a:schemeClr val="tx1"/>
                </a:solidFill>
              </a:rPr>
              <a:t>NC</a:t>
            </a:r>
            <a:r>
              <a:rPr lang="en-GB" sz="2000" kern="1200" dirty="0">
                <a:solidFill>
                  <a:schemeClr val="tx1"/>
                </a:solidFill>
              </a:rPr>
              <a:t> and Biennial Update Reports (</a:t>
            </a:r>
            <a:r>
              <a:rPr lang="en-GB" sz="2000" b="1" dirty="0">
                <a:solidFill>
                  <a:schemeClr val="tx1"/>
                </a:solidFill>
              </a:rPr>
              <a:t>BURs</a:t>
            </a:r>
            <a:r>
              <a:rPr lang="en-GB" sz="2000" kern="1200" dirty="0">
                <a:solidFill>
                  <a:schemeClr val="tx1"/>
                </a:solidFill>
              </a:rPr>
              <a:t>)</a:t>
            </a:r>
            <a:endParaRPr lang="en-US" sz="2000" kern="1200" dirty="0">
              <a:solidFill>
                <a:schemeClr val="tx1"/>
              </a:solidFill>
            </a:endParaRPr>
          </a:p>
        </p:txBody>
      </p:sp>
      <p:sp>
        <p:nvSpPr>
          <p:cNvPr id="7" name="Freeform 6"/>
          <p:cNvSpPr/>
          <p:nvPr/>
        </p:nvSpPr>
        <p:spPr>
          <a:xfrm>
            <a:off x="8191886" y="1179989"/>
            <a:ext cx="3426266" cy="1681754"/>
          </a:xfrm>
          <a:custGeom>
            <a:avLst/>
            <a:gdLst>
              <a:gd name="connsiteX0" fmla="*/ 0 w 2972165"/>
              <a:gd name="connsiteY0" fmla="*/ 0 h 1681754"/>
              <a:gd name="connsiteX1" fmla="*/ 2972165 w 2972165"/>
              <a:gd name="connsiteY1" fmla="*/ 0 h 1681754"/>
              <a:gd name="connsiteX2" fmla="*/ 2972165 w 2972165"/>
              <a:gd name="connsiteY2" fmla="*/ 1681754 h 1681754"/>
              <a:gd name="connsiteX3" fmla="*/ 0 w 2972165"/>
              <a:gd name="connsiteY3" fmla="*/ 1681754 h 1681754"/>
              <a:gd name="connsiteX4" fmla="*/ 0 w 2972165"/>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165" h="1681754">
                <a:moveTo>
                  <a:pt x="0" y="0"/>
                </a:moveTo>
                <a:lnTo>
                  <a:pt x="2972165" y="0"/>
                </a:lnTo>
                <a:lnTo>
                  <a:pt x="2972165" y="1681754"/>
                </a:lnTo>
                <a:lnTo>
                  <a:pt x="0" y="168175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Verification</a:t>
            </a:r>
          </a:p>
          <a:p>
            <a:pPr lvl="0" algn="ctr" defTabSz="889000">
              <a:lnSpc>
                <a:spcPct val="90000"/>
              </a:lnSpc>
              <a:spcBef>
                <a:spcPct val="0"/>
              </a:spcBef>
              <a:spcAft>
                <a:spcPct val="35000"/>
              </a:spcAft>
            </a:pPr>
            <a:r>
              <a:rPr lang="en-GB" sz="2000" kern="1200" dirty="0">
                <a:solidFill>
                  <a:schemeClr val="tx1"/>
                </a:solidFill>
              </a:rPr>
              <a:t>Done by Independent Experts (3</a:t>
            </a:r>
            <a:r>
              <a:rPr lang="en-GB" sz="2000" kern="1200" baseline="30000" dirty="0">
                <a:solidFill>
                  <a:schemeClr val="tx1"/>
                </a:solidFill>
              </a:rPr>
              <a:t>rd</a:t>
            </a:r>
            <a:r>
              <a:rPr lang="en-GB" sz="2000" kern="1200" dirty="0">
                <a:solidFill>
                  <a:schemeClr val="tx1"/>
                </a:solidFill>
              </a:rPr>
              <a:t> Party) contained in UNFCCC Roster</a:t>
            </a:r>
            <a:endParaRPr lang="en-US" sz="2000" kern="1200" dirty="0">
              <a:solidFill>
                <a:schemeClr val="tx1"/>
              </a:solidFill>
            </a:endParaRPr>
          </a:p>
        </p:txBody>
      </p:sp>
      <p:sp>
        <p:nvSpPr>
          <p:cNvPr id="8" name="Freeform 7"/>
          <p:cNvSpPr/>
          <p:nvPr/>
        </p:nvSpPr>
        <p:spPr>
          <a:xfrm>
            <a:off x="288519" y="3142037"/>
            <a:ext cx="3330222" cy="1681754"/>
          </a:xfrm>
          <a:custGeom>
            <a:avLst/>
            <a:gdLst>
              <a:gd name="connsiteX0" fmla="*/ 0 w 2802924"/>
              <a:gd name="connsiteY0" fmla="*/ 0 h 1681754"/>
              <a:gd name="connsiteX1" fmla="*/ 2802924 w 2802924"/>
              <a:gd name="connsiteY1" fmla="*/ 0 h 1681754"/>
              <a:gd name="connsiteX2" fmla="*/ 2802924 w 2802924"/>
              <a:gd name="connsiteY2" fmla="*/ 1681754 h 1681754"/>
              <a:gd name="connsiteX3" fmla="*/ 0 w 2802924"/>
              <a:gd name="connsiteY3" fmla="*/ 1681754 h 1681754"/>
              <a:gd name="connsiteX4" fmla="*/ 0 w 2802924"/>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924" h="1681754">
                <a:moveTo>
                  <a:pt x="0" y="0"/>
                </a:moveTo>
                <a:lnTo>
                  <a:pt x="2802924" y="0"/>
                </a:lnTo>
                <a:lnTo>
                  <a:pt x="2802924" y="1681754"/>
                </a:lnTo>
                <a:lnTo>
                  <a:pt x="0" y="168175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Activity data</a:t>
            </a:r>
          </a:p>
          <a:p>
            <a:pPr lvl="0" algn="ctr" defTabSz="889000">
              <a:lnSpc>
                <a:spcPct val="90000"/>
              </a:lnSpc>
              <a:spcBef>
                <a:spcPct val="0"/>
              </a:spcBef>
              <a:spcAft>
                <a:spcPct val="35000"/>
              </a:spcAft>
            </a:pPr>
            <a:r>
              <a:rPr lang="en-GB" sz="2000" kern="1200" dirty="0">
                <a:solidFill>
                  <a:schemeClr val="tx1"/>
                </a:solidFill>
              </a:rPr>
              <a:t>Data on magnitude of human activity resulting in emissions during a given period of time</a:t>
            </a:r>
            <a:endParaRPr lang="en-US" sz="2000" kern="1200" dirty="0">
              <a:solidFill>
                <a:schemeClr val="tx1"/>
              </a:solidFill>
            </a:endParaRPr>
          </a:p>
        </p:txBody>
      </p:sp>
      <p:sp>
        <p:nvSpPr>
          <p:cNvPr id="9" name="Freeform 8"/>
          <p:cNvSpPr/>
          <p:nvPr/>
        </p:nvSpPr>
        <p:spPr>
          <a:xfrm>
            <a:off x="4147879" y="3142036"/>
            <a:ext cx="3473524" cy="1681754"/>
          </a:xfrm>
          <a:custGeom>
            <a:avLst/>
            <a:gdLst>
              <a:gd name="connsiteX0" fmla="*/ 0 w 2802924"/>
              <a:gd name="connsiteY0" fmla="*/ 0 h 1681754"/>
              <a:gd name="connsiteX1" fmla="*/ 2802924 w 2802924"/>
              <a:gd name="connsiteY1" fmla="*/ 0 h 1681754"/>
              <a:gd name="connsiteX2" fmla="*/ 2802924 w 2802924"/>
              <a:gd name="connsiteY2" fmla="*/ 1681754 h 1681754"/>
              <a:gd name="connsiteX3" fmla="*/ 0 w 2802924"/>
              <a:gd name="connsiteY3" fmla="*/ 1681754 h 1681754"/>
              <a:gd name="connsiteX4" fmla="*/ 0 w 2802924"/>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924" h="1681754">
                <a:moveTo>
                  <a:pt x="0" y="0"/>
                </a:moveTo>
                <a:lnTo>
                  <a:pt x="2802924" y="0"/>
                </a:lnTo>
                <a:lnTo>
                  <a:pt x="2802924" y="1681754"/>
                </a:lnTo>
                <a:lnTo>
                  <a:pt x="0" y="168175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Emission factor</a:t>
            </a:r>
          </a:p>
          <a:p>
            <a:pPr lvl="0" algn="ctr" defTabSz="889000">
              <a:lnSpc>
                <a:spcPct val="90000"/>
              </a:lnSpc>
              <a:spcBef>
                <a:spcPct val="0"/>
              </a:spcBef>
              <a:spcAft>
                <a:spcPct val="35000"/>
              </a:spcAft>
            </a:pPr>
            <a:r>
              <a:rPr lang="en-GB" sz="2000" kern="1200" dirty="0">
                <a:solidFill>
                  <a:schemeClr val="tx1"/>
                </a:solidFill>
              </a:rPr>
              <a:t>Coefficient that relates activity data to the amount of GHGs released</a:t>
            </a:r>
            <a:endParaRPr lang="en-US" sz="2000" kern="1200" dirty="0">
              <a:solidFill>
                <a:schemeClr val="tx1"/>
              </a:solidFill>
            </a:endParaRPr>
          </a:p>
        </p:txBody>
      </p:sp>
      <p:sp>
        <p:nvSpPr>
          <p:cNvPr id="10" name="Freeform 9"/>
          <p:cNvSpPr/>
          <p:nvPr/>
        </p:nvSpPr>
        <p:spPr>
          <a:xfrm>
            <a:off x="8150542" y="3142036"/>
            <a:ext cx="3467610" cy="1681754"/>
          </a:xfrm>
          <a:custGeom>
            <a:avLst/>
            <a:gdLst>
              <a:gd name="connsiteX0" fmla="*/ 0 w 3467610"/>
              <a:gd name="connsiteY0" fmla="*/ 0 h 1681754"/>
              <a:gd name="connsiteX1" fmla="*/ 3467610 w 3467610"/>
              <a:gd name="connsiteY1" fmla="*/ 0 h 1681754"/>
              <a:gd name="connsiteX2" fmla="*/ 3467610 w 3467610"/>
              <a:gd name="connsiteY2" fmla="*/ 1681754 h 1681754"/>
              <a:gd name="connsiteX3" fmla="*/ 0 w 3467610"/>
              <a:gd name="connsiteY3" fmla="*/ 1681754 h 1681754"/>
              <a:gd name="connsiteX4" fmla="*/ 0 w 3467610"/>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610" h="1681754">
                <a:moveTo>
                  <a:pt x="0" y="0"/>
                </a:moveTo>
                <a:lnTo>
                  <a:pt x="3467610" y="0"/>
                </a:lnTo>
                <a:lnTo>
                  <a:pt x="3467610" y="1681754"/>
                </a:lnTo>
                <a:lnTo>
                  <a:pt x="0" y="16817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Removal factor</a:t>
            </a:r>
            <a:endParaRPr lang="en-GB" sz="2400" kern="1200" dirty="0">
              <a:solidFill>
                <a:schemeClr val="tx1"/>
              </a:solidFill>
            </a:endParaRPr>
          </a:p>
          <a:p>
            <a:pPr lvl="0" algn="ctr" defTabSz="889000">
              <a:lnSpc>
                <a:spcPct val="90000"/>
              </a:lnSpc>
              <a:spcBef>
                <a:spcPct val="0"/>
              </a:spcBef>
              <a:spcAft>
                <a:spcPct val="35000"/>
              </a:spcAft>
            </a:pPr>
            <a:r>
              <a:rPr lang="en-GB" sz="2000" kern="1200" dirty="0">
                <a:solidFill>
                  <a:schemeClr val="tx1"/>
                </a:solidFill>
              </a:rPr>
              <a:t>Rate at which carbon is taken up from the atmosphere by a terrestrial system and sequestered in biomass and soil</a:t>
            </a:r>
            <a:endParaRPr lang="en-US" sz="2000" kern="1200" dirty="0">
              <a:solidFill>
                <a:schemeClr val="tx1"/>
              </a:solidFill>
            </a:endParaRPr>
          </a:p>
        </p:txBody>
      </p:sp>
      <p:sp>
        <p:nvSpPr>
          <p:cNvPr id="11" name="Freeform 10"/>
          <p:cNvSpPr/>
          <p:nvPr/>
        </p:nvSpPr>
        <p:spPr>
          <a:xfrm>
            <a:off x="1705708" y="5104084"/>
            <a:ext cx="3653571" cy="1681754"/>
          </a:xfrm>
          <a:custGeom>
            <a:avLst/>
            <a:gdLst>
              <a:gd name="connsiteX0" fmla="*/ 0 w 2802924"/>
              <a:gd name="connsiteY0" fmla="*/ 0 h 1681754"/>
              <a:gd name="connsiteX1" fmla="*/ 2802924 w 2802924"/>
              <a:gd name="connsiteY1" fmla="*/ 0 h 1681754"/>
              <a:gd name="connsiteX2" fmla="*/ 2802924 w 2802924"/>
              <a:gd name="connsiteY2" fmla="*/ 1681754 h 1681754"/>
              <a:gd name="connsiteX3" fmla="*/ 0 w 2802924"/>
              <a:gd name="connsiteY3" fmla="*/ 1681754 h 1681754"/>
              <a:gd name="connsiteX4" fmla="*/ 0 w 2802924"/>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2924" h="1681754">
                <a:moveTo>
                  <a:pt x="0" y="0"/>
                </a:moveTo>
                <a:lnTo>
                  <a:pt x="2802924" y="0"/>
                </a:lnTo>
                <a:lnTo>
                  <a:pt x="2802924" y="1681754"/>
                </a:lnTo>
                <a:lnTo>
                  <a:pt x="0" y="16817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Tier</a:t>
            </a:r>
            <a:endParaRPr lang="en-GB" sz="2400" kern="1200" dirty="0">
              <a:solidFill>
                <a:schemeClr val="tx1"/>
              </a:solidFill>
            </a:endParaRPr>
          </a:p>
          <a:p>
            <a:pPr lvl="0" algn="ctr" defTabSz="889000">
              <a:lnSpc>
                <a:spcPct val="90000"/>
              </a:lnSpc>
              <a:spcBef>
                <a:spcPct val="0"/>
              </a:spcBef>
              <a:spcAft>
                <a:spcPct val="35000"/>
              </a:spcAft>
            </a:pPr>
            <a:r>
              <a:rPr lang="en-GB" sz="2000" kern="1200" dirty="0">
                <a:solidFill>
                  <a:schemeClr val="tx1"/>
                </a:solidFill>
              </a:rPr>
              <a:t>Source of data used in calculation of emissions when reporting</a:t>
            </a:r>
            <a:endParaRPr lang="en-US" sz="2000" kern="1200" dirty="0">
              <a:solidFill>
                <a:schemeClr val="tx1"/>
              </a:solidFill>
            </a:endParaRPr>
          </a:p>
        </p:txBody>
      </p:sp>
      <p:sp>
        <p:nvSpPr>
          <p:cNvPr id="12" name="Freeform 11"/>
          <p:cNvSpPr/>
          <p:nvPr/>
        </p:nvSpPr>
        <p:spPr>
          <a:xfrm>
            <a:off x="5639572" y="5104084"/>
            <a:ext cx="5104628" cy="1681754"/>
          </a:xfrm>
          <a:custGeom>
            <a:avLst/>
            <a:gdLst>
              <a:gd name="connsiteX0" fmla="*/ 0 w 3957589"/>
              <a:gd name="connsiteY0" fmla="*/ 0 h 1681754"/>
              <a:gd name="connsiteX1" fmla="*/ 3957589 w 3957589"/>
              <a:gd name="connsiteY1" fmla="*/ 0 h 1681754"/>
              <a:gd name="connsiteX2" fmla="*/ 3957589 w 3957589"/>
              <a:gd name="connsiteY2" fmla="*/ 1681754 h 1681754"/>
              <a:gd name="connsiteX3" fmla="*/ 0 w 3957589"/>
              <a:gd name="connsiteY3" fmla="*/ 1681754 h 1681754"/>
              <a:gd name="connsiteX4" fmla="*/ 0 w 3957589"/>
              <a:gd name="connsiteY4" fmla="*/ 0 h 168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589" h="1681754">
                <a:moveTo>
                  <a:pt x="0" y="0"/>
                </a:moveTo>
                <a:lnTo>
                  <a:pt x="3957589" y="0"/>
                </a:lnTo>
                <a:lnTo>
                  <a:pt x="3957589" y="1681754"/>
                </a:lnTo>
                <a:lnTo>
                  <a:pt x="0" y="168175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400" b="1" kern="1200" dirty="0">
                <a:solidFill>
                  <a:schemeClr val="tx1"/>
                </a:solidFill>
              </a:rPr>
              <a:t>IPCC Land Representation</a:t>
            </a:r>
          </a:p>
          <a:p>
            <a:pPr lvl="0" algn="ctr" defTabSz="889000">
              <a:lnSpc>
                <a:spcPct val="90000"/>
              </a:lnSpc>
              <a:spcBef>
                <a:spcPct val="0"/>
              </a:spcBef>
              <a:spcAft>
                <a:spcPct val="35000"/>
              </a:spcAft>
            </a:pPr>
            <a:r>
              <a:rPr lang="en-GB" sz="2000" kern="1200" dirty="0">
                <a:solidFill>
                  <a:schemeClr val="tx1"/>
                </a:solidFill>
              </a:rPr>
              <a:t>Six land use categories (Forest Land, Crop land, Grassland, Wetland, Settlement, Other Land)</a:t>
            </a:r>
            <a:endParaRPr lang="en-US" sz="2000" kern="1200" dirty="0">
              <a:solidFill>
                <a:schemeClr val="tx1"/>
              </a:solidFill>
            </a:endParaRPr>
          </a:p>
        </p:txBody>
      </p:sp>
    </p:spTree>
    <p:extLst>
      <p:ext uri="{BB962C8B-B14F-4D97-AF65-F5344CB8AC3E}">
        <p14:creationId xmlns:p14="http://schemas.microsoft.com/office/powerpoint/2010/main" val="8343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an NFMS?</a:t>
            </a:r>
            <a:endParaRPr lang="fr-CH"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08" y="1080001"/>
            <a:ext cx="10867291" cy="5777999"/>
          </a:xfrm>
          <a:prstGeom prst="rect">
            <a:avLst/>
          </a:prstGeom>
          <a:noFill/>
          <a:ln>
            <a:noFill/>
          </a:ln>
        </p:spPr>
      </p:pic>
    </p:spTree>
    <p:extLst>
      <p:ext uri="{BB962C8B-B14F-4D97-AF65-F5344CB8AC3E}">
        <p14:creationId xmlns:p14="http://schemas.microsoft.com/office/powerpoint/2010/main" val="224539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r-FR" dirty="0"/>
              <a:t>The MRV </a:t>
            </a:r>
            <a:r>
              <a:rPr lang="fr-FR" dirty="0" err="1"/>
              <a:t>Function</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125" y="807498"/>
            <a:ext cx="10023230" cy="596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79690" y="108681"/>
            <a:ext cx="5440099" cy="686272"/>
          </a:xfrm>
          <a:prstGeom prst="rect">
            <a:avLst/>
          </a:prstGeom>
          <a:noFill/>
          <a:ln w="9525">
            <a:noFill/>
            <a:miter lim="800000"/>
            <a:headEnd/>
            <a:tailEnd/>
          </a:ln>
        </p:spPr>
      </p:pic>
    </p:spTree>
    <p:extLst>
      <p:ext uri="{BB962C8B-B14F-4D97-AF65-F5344CB8AC3E}">
        <p14:creationId xmlns:p14="http://schemas.microsoft.com/office/powerpoint/2010/main" val="147489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Assessment Area Change: </a:t>
            </a:r>
            <a:br>
              <a:rPr lang="en-GB" dirty="0"/>
            </a:br>
            <a:r>
              <a:rPr lang="en-GB" dirty="0"/>
              <a:t>Activity Data &amp; Approaches</a:t>
            </a:r>
            <a:endParaRPr lang="en-US" dirty="0"/>
          </a:p>
        </p:txBody>
      </p:sp>
      <p:pic>
        <p:nvPicPr>
          <p:cNvPr id="8" name="Content Placeholder 3"/>
          <p:cNvPicPr>
            <a:picLocks noGrp="1" noChangeAspect="1" noChangeArrowheads="1"/>
          </p:cNvPicPr>
          <p:nvPr>
            <p:ph sz="quarter" idx="4294967295"/>
          </p:nvPr>
        </p:nvPicPr>
        <p:blipFill rotWithShape="1">
          <a:blip r:embed="rId3" cstate="print"/>
          <a:srcRect l="34601" t="22945" r="18750" b="13142"/>
          <a:stretch/>
        </p:blipFill>
        <p:spPr bwMode="auto">
          <a:xfrm>
            <a:off x="2412609" y="449"/>
            <a:ext cx="8349175" cy="6876464"/>
          </a:xfrm>
          <a:prstGeom prst="rect">
            <a:avLst/>
          </a:prstGeom>
          <a:noFill/>
          <a:ln w="9525">
            <a:noFill/>
            <a:miter lim="800000"/>
            <a:headEnd/>
            <a:tailEnd/>
          </a:ln>
        </p:spPr>
      </p:pic>
    </p:spTree>
    <p:extLst>
      <p:ext uri="{BB962C8B-B14F-4D97-AF65-F5344CB8AC3E}">
        <p14:creationId xmlns:p14="http://schemas.microsoft.com/office/powerpoint/2010/main" val="2942592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3512</TotalTime>
  <Words>2297</Words>
  <Application>Microsoft Office PowerPoint</Application>
  <PresentationFormat>Widescreen</PresentationFormat>
  <Paragraphs>472</Paragraphs>
  <Slides>31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MS Mincho</vt:lpstr>
      <vt:lpstr>Akhbar MT</vt:lpstr>
      <vt:lpstr>Arial</vt:lpstr>
      <vt:lpstr>Arial</vt:lpstr>
      <vt:lpstr>Calibri</vt:lpstr>
      <vt:lpstr>Calibri Light</vt:lpstr>
      <vt:lpstr>Cambria Math</vt:lpstr>
      <vt:lpstr>Times New Roman</vt:lpstr>
      <vt:lpstr>Wingdings</vt:lpstr>
      <vt:lpstr>Office Theme</vt:lpstr>
      <vt:lpstr>Bangladesh Climate-Resilient Ecosystem Curriculum (BACUM)</vt:lpstr>
      <vt:lpstr>Module 2: REDD+ in Climate Change Context</vt:lpstr>
      <vt:lpstr>REDD+ in Climate Change Context (REDD+)</vt:lpstr>
      <vt:lpstr>Acknowledgements</vt:lpstr>
      <vt:lpstr>Learning Objectives</vt:lpstr>
      <vt:lpstr>Key Concepts</vt:lpstr>
      <vt:lpstr>What is an NFMS?</vt:lpstr>
      <vt:lpstr>The MRV Function</vt:lpstr>
      <vt:lpstr>Assessment Area Change:  Activity Data &amp; Approaches</vt:lpstr>
      <vt:lpstr>REDD+ MRV: Emission Factors (EF)</vt:lpstr>
      <vt:lpstr>REDD+ MRV: GHG‐Inventory</vt:lpstr>
      <vt:lpstr>The Monitoring Function &amp; REDD+ Phases</vt:lpstr>
      <vt:lpstr>Monitoring Tools</vt:lpstr>
      <vt:lpstr>Summary of Important COP decisions</vt:lpstr>
      <vt:lpstr>Implementing NFMS: IPCC Guidelines</vt:lpstr>
      <vt:lpstr>Measuring forest carbon stock changes</vt:lpstr>
      <vt:lpstr>MRV for REDD+</vt:lpstr>
      <vt:lpstr>Example of Activity data: Modhupur National Park</vt:lpstr>
      <vt:lpstr>Example of Activity data: Fasiakhali Wildlife sanctuary</vt:lpstr>
      <vt:lpstr>Example of Emission factor, CO₂ Mg/ha</vt:lpstr>
      <vt:lpstr>Bangladesh Forest Inventory 2016-2018: No. of Plots</vt:lpstr>
      <vt:lpstr>Sampling Design: intensity and average distance between plots </vt:lpstr>
      <vt:lpstr>Technical Design: Circular Plots</vt:lpstr>
      <vt:lpstr>Technical Design: Circular Plots</vt:lpstr>
      <vt:lpstr>Technical Design: Circular Plot Details</vt:lpstr>
      <vt:lpstr>Technical Design: Measurements in each sub plot</vt:lpstr>
      <vt:lpstr>BFI 2016-2018</vt:lpstr>
      <vt:lpstr>TAKE HOME MESSAGES</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678</cp:revision>
  <dcterms:created xsi:type="dcterms:W3CDTF">2016-05-20T10:07:21Z</dcterms:created>
  <dcterms:modified xsi:type="dcterms:W3CDTF">2017-01-23T07:59:05Z</dcterms:modified>
</cp:coreProperties>
</file>