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1114" r:id="rId2"/>
    <p:sldId id="1173" r:id="rId3"/>
    <p:sldId id="1174" r:id="rId4"/>
    <p:sldId id="1215" r:id="rId5"/>
    <p:sldId id="1196" r:id="rId6"/>
    <p:sldId id="1212" r:id="rId7"/>
    <p:sldId id="1205" r:id="rId8"/>
    <p:sldId id="1198" r:id="rId9"/>
    <p:sldId id="1199" r:id="rId10"/>
    <p:sldId id="1213" r:id="rId11"/>
    <p:sldId id="1214" r:id="rId12"/>
    <p:sldId id="1200" r:id="rId13"/>
    <p:sldId id="1201" r:id="rId14"/>
    <p:sldId id="1206" r:id="rId15"/>
    <p:sldId id="1203" r:id="rId16"/>
    <p:sldId id="1204" r:id="rId17"/>
    <p:sldId id="1207" r:id="rId18"/>
    <p:sldId id="1208" r:id="rId19"/>
    <p:sldId id="120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66FFFF"/>
    <a:srgbClr val="0099FF"/>
    <a:srgbClr val="00CC00"/>
    <a:srgbClr val="0033CC"/>
    <a:srgbClr val="33CC33"/>
    <a:srgbClr val="990099"/>
    <a:srgbClr val="800080"/>
    <a:srgbClr val="0099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926" autoAdjust="0"/>
    <p:restoredTop sz="79422" autoAdjust="0"/>
  </p:normalViewPr>
  <p:slideViewPr>
    <p:cSldViewPr snapToGrid="0">
      <p:cViewPr varScale="1">
        <p:scale>
          <a:sx n="59" d="100"/>
          <a:sy n="59" d="100"/>
        </p:scale>
        <p:origin x="570" y="90"/>
      </p:cViewPr>
      <p:guideLst/>
    </p:cSldViewPr>
  </p:slideViewPr>
  <p:outlineViewPr>
    <p:cViewPr>
      <p:scale>
        <a:sx n="33" d="100"/>
        <a:sy n="33" d="100"/>
      </p:scale>
      <p:origin x="0" y="-48"/>
    </p:cViewPr>
  </p:outlineViewPr>
  <p:notesTextViewPr>
    <p:cViewPr>
      <p:scale>
        <a:sx n="1" d="1"/>
        <a:sy n="1" d="1"/>
      </p:scale>
      <p:origin x="0" y="0"/>
    </p:cViewPr>
  </p:notesTextViewPr>
  <p:notesViewPr>
    <p:cSldViewPr snapToGrid="0">
      <p:cViewPr varScale="1">
        <p:scale>
          <a:sx n="54" d="100"/>
          <a:sy n="54" d="100"/>
        </p:scale>
        <p:origin x="282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6DC9E5-E251-4EBC-BC36-595D2ADB9CFF}"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en-US"/>
        </a:p>
      </dgm:t>
    </dgm:pt>
    <dgm:pt modelId="{006C1890-9B48-45E9-B78A-5E58444B2D6A}">
      <dgm:prSet phldrT="[Text]"/>
      <dgm:spPr/>
      <dgm:t>
        <a:bodyPr/>
        <a:lstStyle/>
        <a:p>
          <a:pPr rtl="0"/>
          <a:r>
            <a:rPr lang="en-US" b="1"/>
            <a:t>Forest Reference Emission Level (FREL)</a:t>
          </a:r>
          <a:endParaRPr lang="en-US" dirty="0"/>
        </a:p>
      </dgm:t>
    </dgm:pt>
    <dgm:pt modelId="{0922DCDE-091F-47E1-BA2B-7A5FA21F6CA8}" type="parTrans" cxnId="{98524DCB-2D89-4CB4-9612-BF8F23511F0A}">
      <dgm:prSet/>
      <dgm:spPr/>
      <dgm:t>
        <a:bodyPr/>
        <a:lstStyle/>
        <a:p>
          <a:endParaRPr lang="en-US"/>
        </a:p>
      </dgm:t>
    </dgm:pt>
    <dgm:pt modelId="{8CF48916-F5EE-4A4A-B6AB-D5AC60B68123}" type="sibTrans" cxnId="{98524DCB-2D89-4CB4-9612-BF8F23511F0A}">
      <dgm:prSet/>
      <dgm:spPr/>
      <dgm:t>
        <a:bodyPr/>
        <a:lstStyle/>
        <a:p>
          <a:endParaRPr lang="en-US"/>
        </a:p>
      </dgm:t>
    </dgm:pt>
    <dgm:pt modelId="{3DCCED61-09FB-4CB7-8430-BA04780BB2F3}">
      <dgm:prSet phldrT="[Text]"/>
      <dgm:spPr/>
      <dgm:t>
        <a:bodyPr/>
        <a:lstStyle/>
        <a:p>
          <a:pPr rtl="0"/>
          <a:r>
            <a:rPr lang="en-US" b="1" u="none" dirty="0">
              <a:latin typeface="+mn-lt"/>
              <a:ea typeface="+mn-ea"/>
              <a:cs typeface="+mn-cs"/>
            </a:rPr>
            <a:t>Gross emissions from deforestation or</a:t>
          </a:r>
          <a:r>
            <a:rPr lang="en-US" b="1" u="none" baseline="0" dirty="0">
              <a:latin typeface="+mn-lt"/>
              <a:ea typeface="+mn-ea"/>
              <a:cs typeface="+mn-cs"/>
            </a:rPr>
            <a:t> degradation</a:t>
          </a:r>
          <a:endParaRPr lang="en-US" dirty="0"/>
        </a:p>
      </dgm:t>
    </dgm:pt>
    <dgm:pt modelId="{0CCA02FE-8C8E-4BB6-8F71-C7E1D21060B4}" type="parTrans" cxnId="{F52E3561-BEAE-48B4-93AE-53E248108761}">
      <dgm:prSet/>
      <dgm:spPr/>
      <dgm:t>
        <a:bodyPr/>
        <a:lstStyle/>
        <a:p>
          <a:endParaRPr lang="en-US"/>
        </a:p>
      </dgm:t>
    </dgm:pt>
    <dgm:pt modelId="{B5A8B5CE-0B40-4339-A47A-5818A1A17E6F}" type="sibTrans" cxnId="{F52E3561-BEAE-48B4-93AE-53E248108761}">
      <dgm:prSet/>
      <dgm:spPr/>
      <dgm:t>
        <a:bodyPr/>
        <a:lstStyle/>
        <a:p>
          <a:endParaRPr lang="en-US"/>
        </a:p>
      </dgm:t>
    </dgm:pt>
    <dgm:pt modelId="{F07C88C2-CFDE-47BE-8F73-2AE7BA715783}">
      <dgm:prSet phldrT="[Text]"/>
      <dgm:spPr/>
      <dgm:t>
        <a:bodyPr/>
        <a:lstStyle/>
        <a:p>
          <a:r>
            <a:rPr lang="en-US" b="1" dirty="0"/>
            <a:t>Forest Reference Level (FRL)</a:t>
          </a:r>
          <a:endParaRPr lang="en-US" dirty="0"/>
        </a:p>
      </dgm:t>
    </dgm:pt>
    <dgm:pt modelId="{3ED776E7-D1D2-4C35-88A6-4D00D1CB1A7F}" type="parTrans" cxnId="{0F22B2DA-1839-4121-B49A-DEEBFEE2AA14}">
      <dgm:prSet/>
      <dgm:spPr/>
      <dgm:t>
        <a:bodyPr/>
        <a:lstStyle/>
        <a:p>
          <a:endParaRPr lang="en-US"/>
        </a:p>
      </dgm:t>
    </dgm:pt>
    <dgm:pt modelId="{D3101924-8849-479C-85AD-0AC4B8DEAF5F}" type="sibTrans" cxnId="{0F22B2DA-1839-4121-B49A-DEEBFEE2AA14}">
      <dgm:prSet/>
      <dgm:spPr/>
      <dgm:t>
        <a:bodyPr/>
        <a:lstStyle/>
        <a:p>
          <a:endParaRPr lang="en-US"/>
        </a:p>
      </dgm:t>
    </dgm:pt>
    <dgm:pt modelId="{29A54172-1ADE-4C2A-B24C-9AE0F345C86C}">
      <dgm:prSet phldrT="[Text]"/>
      <dgm:spPr/>
      <dgm:t>
        <a:bodyPr/>
        <a:lstStyle/>
        <a:p>
          <a:pPr rtl="0"/>
          <a:r>
            <a:rPr lang="en-US" b="1" u="none">
              <a:latin typeface="+mn-lt"/>
              <a:ea typeface="+mn-ea"/>
              <a:cs typeface="+mn-cs"/>
            </a:rPr>
            <a:t>Net emissions and removals</a:t>
          </a:r>
          <a:endParaRPr lang="en-US" dirty="0"/>
        </a:p>
      </dgm:t>
    </dgm:pt>
    <dgm:pt modelId="{DB55CCE1-E140-49E2-B16B-C4AA9E2F0651}" type="parTrans" cxnId="{19FB6EF5-2CAD-457A-841C-5AECA7EAE1B2}">
      <dgm:prSet/>
      <dgm:spPr/>
      <dgm:t>
        <a:bodyPr/>
        <a:lstStyle/>
        <a:p>
          <a:endParaRPr lang="en-US"/>
        </a:p>
      </dgm:t>
    </dgm:pt>
    <dgm:pt modelId="{EC9042B0-6DB7-4122-89E2-4CCE216E5BE5}" type="sibTrans" cxnId="{19FB6EF5-2CAD-457A-841C-5AECA7EAE1B2}">
      <dgm:prSet/>
      <dgm:spPr/>
      <dgm:t>
        <a:bodyPr/>
        <a:lstStyle/>
        <a:p>
          <a:endParaRPr lang="en-US"/>
        </a:p>
      </dgm:t>
    </dgm:pt>
    <dgm:pt modelId="{0EC8E173-3F8F-4806-8EB7-0AEA96F7A18C}">
      <dgm:prSet/>
      <dgm:spPr/>
      <dgm:t>
        <a:bodyPr/>
        <a:lstStyle/>
        <a:p>
          <a:pPr rtl="0"/>
          <a:r>
            <a:rPr lang="en-US">
              <a:latin typeface="+mn-lt"/>
              <a:ea typeface="+mn-ea"/>
              <a:cs typeface="+mn-cs"/>
            </a:rPr>
            <a:t>Solely for activities that </a:t>
          </a:r>
          <a:r>
            <a:rPr lang="en-US" b="1">
              <a:latin typeface="+mn-lt"/>
              <a:ea typeface="+mn-ea"/>
              <a:cs typeface="+mn-cs"/>
            </a:rPr>
            <a:t>“reduce emissions” </a:t>
          </a:r>
          <a:endParaRPr lang="en-US" b="1" dirty="0">
            <a:latin typeface="+mn-lt"/>
            <a:ea typeface="+mn-ea"/>
            <a:cs typeface="+mn-cs"/>
          </a:endParaRPr>
        </a:p>
      </dgm:t>
    </dgm:pt>
    <dgm:pt modelId="{AD6452C1-CD73-4816-BBA9-6B0C80F95B3B}" type="parTrans" cxnId="{99302538-1102-4029-AB44-335A3584C1A9}">
      <dgm:prSet/>
      <dgm:spPr/>
      <dgm:t>
        <a:bodyPr/>
        <a:lstStyle/>
        <a:p>
          <a:endParaRPr lang="en-US"/>
        </a:p>
      </dgm:t>
    </dgm:pt>
    <dgm:pt modelId="{C60DF8B7-F7EC-4948-88FA-6054FD85C25F}" type="sibTrans" cxnId="{99302538-1102-4029-AB44-335A3584C1A9}">
      <dgm:prSet/>
      <dgm:spPr/>
      <dgm:t>
        <a:bodyPr/>
        <a:lstStyle/>
        <a:p>
          <a:endParaRPr lang="en-US"/>
        </a:p>
      </dgm:t>
    </dgm:pt>
    <dgm:pt modelId="{695590BE-B04E-469A-825D-66BFB267077F}">
      <dgm:prSet/>
      <dgm:spPr/>
      <dgm:t>
        <a:bodyPr/>
        <a:lstStyle/>
        <a:p>
          <a:pPr rtl="0"/>
          <a:r>
            <a:rPr lang="en-US">
              <a:latin typeface="+mn-lt"/>
              <a:ea typeface="+mn-ea"/>
              <a:cs typeface="+mn-cs"/>
            </a:rPr>
            <a:t>Reducing emissions from deforestation</a:t>
          </a:r>
          <a:endParaRPr lang="en-US" dirty="0">
            <a:latin typeface="+mn-lt"/>
            <a:ea typeface="+mn-ea"/>
            <a:cs typeface="+mn-cs"/>
          </a:endParaRPr>
        </a:p>
      </dgm:t>
    </dgm:pt>
    <dgm:pt modelId="{D7EF6F08-CC57-46C7-A29E-94FC1453514D}" type="parTrans" cxnId="{A1C048E0-703C-4FB0-89C0-C7C3137B92FC}">
      <dgm:prSet/>
      <dgm:spPr/>
      <dgm:t>
        <a:bodyPr/>
        <a:lstStyle/>
        <a:p>
          <a:endParaRPr lang="en-US"/>
        </a:p>
      </dgm:t>
    </dgm:pt>
    <dgm:pt modelId="{5AC418E6-5F20-4106-A16A-16CEDF185DDC}" type="sibTrans" cxnId="{A1C048E0-703C-4FB0-89C0-C7C3137B92FC}">
      <dgm:prSet/>
      <dgm:spPr/>
      <dgm:t>
        <a:bodyPr/>
        <a:lstStyle/>
        <a:p>
          <a:endParaRPr lang="en-US"/>
        </a:p>
      </dgm:t>
    </dgm:pt>
    <dgm:pt modelId="{3A6C23FF-8203-4965-B2D1-3BB3D5277EC7}">
      <dgm:prSet/>
      <dgm:spPr/>
      <dgm:t>
        <a:bodyPr/>
        <a:lstStyle/>
        <a:p>
          <a:pPr rtl="0"/>
          <a:r>
            <a:rPr lang="en-US" dirty="0">
              <a:latin typeface="+mn-lt"/>
              <a:ea typeface="+mn-ea"/>
              <a:cs typeface="+mn-cs"/>
            </a:rPr>
            <a:t>Reducing emissions from forest degradation</a:t>
          </a:r>
          <a:endParaRPr lang="en-US" dirty="0"/>
        </a:p>
      </dgm:t>
    </dgm:pt>
    <dgm:pt modelId="{84988660-E505-45E1-821D-01F92B8740FC}" type="parTrans" cxnId="{5B69BD07-94F2-41D8-8226-887DA6DF464E}">
      <dgm:prSet/>
      <dgm:spPr/>
      <dgm:t>
        <a:bodyPr/>
        <a:lstStyle/>
        <a:p>
          <a:endParaRPr lang="en-US"/>
        </a:p>
      </dgm:t>
    </dgm:pt>
    <dgm:pt modelId="{9F46248F-19D3-4B7F-A207-08899077BF17}" type="sibTrans" cxnId="{5B69BD07-94F2-41D8-8226-887DA6DF464E}">
      <dgm:prSet/>
      <dgm:spPr/>
      <dgm:t>
        <a:bodyPr/>
        <a:lstStyle/>
        <a:p>
          <a:endParaRPr lang="en-US"/>
        </a:p>
      </dgm:t>
    </dgm:pt>
    <dgm:pt modelId="{236FEC2F-2CBB-4ED7-961C-E937576F53EB}">
      <dgm:prSet/>
      <dgm:spPr/>
      <dgm:t>
        <a:bodyPr/>
        <a:lstStyle/>
        <a:p>
          <a:pPr rtl="0"/>
          <a:endParaRPr lang="en-US" b="1" u="none" dirty="0">
            <a:solidFill>
              <a:schemeClr val="tx1"/>
            </a:solidFill>
            <a:latin typeface="+mn-lt"/>
            <a:ea typeface="+mn-ea"/>
            <a:cs typeface="+mn-cs"/>
          </a:endParaRPr>
        </a:p>
      </dgm:t>
    </dgm:pt>
    <dgm:pt modelId="{98E12BFA-3C2F-48D5-9714-06FF9B0869FF}" type="parTrans" cxnId="{3FB4F2E6-30A3-4D2D-9FA3-74E1D316AE7C}">
      <dgm:prSet/>
      <dgm:spPr/>
      <dgm:t>
        <a:bodyPr/>
        <a:lstStyle/>
        <a:p>
          <a:endParaRPr lang="en-US"/>
        </a:p>
      </dgm:t>
    </dgm:pt>
    <dgm:pt modelId="{752B07E4-ACA4-4FE1-A886-3A2476D1C76F}" type="sibTrans" cxnId="{3FB4F2E6-30A3-4D2D-9FA3-74E1D316AE7C}">
      <dgm:prSet/>
      <dgm:spPr/>
      <dgm:t>
        <a:bodyPr/>
        <a:lstStyle/>
        <a:p>
          <a:endParaRPr lang="en-US"/>
        </a:p>
      </dgm:t>
    </dgm:pt>
    <dgm:pt modelId="{F16281E6-E4BC-4256-8C4F-7A94EFF14749}">
      <dgm:prSet/>
      <dgm:spPr/>
      <dgm:t>
        <a:bodyPr/>
        <a:lstStyle/>
        <a:p>
          <a:pPr rtl="0"/>
          <a:r>
            <a:rPr lang="en-US" b="1" u="none" dirty="0">
              <a:latin typeface="+mn-lt"/>
              <a:ea typeface="+mn-ea"/>
              <a:cs typeface="+mn-cs"/>
            </a:rPr>
            <a:t>Also</a:t>
          </a:r>
          <a:r>
            <a:rPr lang="en-US" u="none" dirty="0">
              <a:latin typeface="+mn-lt"/>
              <a:ea typeface="+mn-ea"/>
              <a:cs typeface="+mn-cs"/>
            </a:rPr>
            <a:t> includes activities from the “+” that can </a:t>
          </a:r>
          <a:r>
            <a:rPr lang="en-US" b="1" u="none" dirty="0">
              <a:latin typeface="+mn-lt"/>
              <a:ea typeface="+mn-ea"/>
              <a:cs typeface="+mn-cs"/>
            </a:rPr>
            <a:t>“enhance forest carbon stocks”</a:t>
          </a:r>
        </a:p>
      </dgm:t>
    </dgm:pt>
    <dgm:pt modelId="{2913CE65-730A-4415-B120-1C242FCE79D4}" type="parTrans" cxnId="{F23953A7-8BD3-4ECE-AD97-B43DAE0F5CB0}">
      <dgm:prSet/>
      <dgm:spPr/>
      <dgm:t>
        <a:bodyPr/>
        <a:lstStyle/>
        <a:p>
          <a:endParaRPr lang="en-US"/>
        </a:p>
      </dgm:t>
    </dgm:pt>
    <dgm:pt modelId="{0CFFBB49-225D-4B04-ABFF-F8F8B4AD7195}" type="sibTrans" cxnId="{F23953A7-8BD3-4ECE-AD97-B43DAE0F5CB0}">
      <dgm:prSet/>
      <dgm:spPr/>
      <dgm:t>
        <a:bodyPr/>
        <a:lstStyle/>
        <a:p>
          <a:endParaRPr lang="en-US"/>
        </a:p>
      </dgm:t>
    </dgm:pt>
    <dgm:pt modelId="{6BDB985E-054E-4965-8823-5FFF7E67653C}" type="pres">
      <dgm:prSet presAssocID="{5F6DC9E5-E251-4EBC-BC36-595D2ADB9CFF}" presName="Name0" presStyleCnt="0">
        <dgm:presLayoutVars>
          <dgm:dir/>
          <dgm:animLvl val="lvl"/>
          <dgm:resizeHandles val="exact"/>
        </dgm:presLayoutVars>
      </dgm:prSet>
      <dgm:spPr/>
      <dgm:t>
        <a:bodyPr/>
        <a:lstStyle/>
        <a:p>
          <a:endParaRPr lang="en-US"/>
        </a:p>
      </dgm:t>
    </dgm:pt>
    <dgm:pt modelId="{F14AA4B2-3798-4FA6-B21E-C03882B44E68}" type="pres">
      <dgm:prSet presAssocID="{006C1890-9B48-45E9-B78A-5E58444B2D6A}" presName="composite" presStyleCnt="0"/>
      <dgm:spPr/>
    </dgm:pt>
    <dgm:pt modelId="{BC4AD32F-D9E5-484F-B850-4151DB82A5B2}" type="pres">
      <dgm:prSet presAssocID="{006C1890-9B48-45E9-B78A-5E58444B2D6A}" presName="parTx" presStyleLbl="alignNode1" presStyleIdx="0" presStyleCnt="2">
        <dgm:presLayoutVars>
          <dgm:chMax val="0"/>
          <dgm:chPref val="0"/>
          <dgm:bulletEnabled val="1"/>
        </dgm:presLayoutVars>
      </dgm:prSet>
      <dgm:spPr/>
      <dgm:t>
        <a:bodyPr/>
        <a:lstStyle/>
        <a:p>
          <a:endParaRPr lang="en-US"/>
        </a:p>
      </dgm:t>
    </dgm:pt>
    <dgm:pt modelId="{908512A0-787E-40C9-B073-B3D0ACA56908}" type="pres">
      <dgm:prSet presAssocID="{006C1890-9B48-45E9-B78A-5E58444B2D6A}" presName="desTx" presStyleLbl="alignAccFollowNode1" presStyleIdx="0" presStyleCnt="2">
        <dgm:presLayoutVars>
          <dgm:bulletEnabled val="1"/>
        </dgm:presLayoutVars>
      </dgm:prSet>
      <dgm:spPr/>
      <dgm:t>
        <a:bodyPr/>
        <a:lstStyle/>
        <a:p>
          <a:endParaRPr lang="en-US"/>
        </a:p>
      </dgm:t>
    </dgm:pt>
    <dgm:pt modelId="{172998C2-B200-417F-8FFE-A8DBB6C0BD82}" type="pres">
      <dgm:prSet presAssocID="{8CF48916-F5EE-4A4A-B6AB-D5AC60B68123}" presName="space" presStyleCnt="0"/>
      <dgm:spPr/>
    </dgm:pt>
    <dgm:pt modelId="{556BF55F-C4CE-45DC-8AC2-7E4E91D4AA2D}" type="pres">
      <dgm:prSet presAssocID="{F07C88C2-CFDE-47BE-8F73-2AE7BA715783}" presName="composite" presStyleCnt="0"/>
      <dgm:spPr/>
    </dgm:pt>
    <dgm:pt modelId="{EC3B4E79-079A-4D99-B217-7F3C10482380}" type="pres">
      <dgm:prSet presAssocID="{F07C88C2-CFDE-47BE-8F73-2AE7BA715783}" presName="parTx" presStyleLbl="alignNode1" presStyleIdx="1" presStyleCnt="2">
        <dgm:presLayoutVars>
          <dgm:chMax val="0"/>
          <dgm:chPref val="0"/>
          <dgm:bulletEnabled val="1"/>
        </dgm:presLayoutVars>
      </dgm:prSet>
      <dgm:spPr/>
      <dgm:t>
        <a:bodyPr/>
        <a:lstStyle/>
        <a:p>
          <a:endParaRPr lang="en-US"/>
        </a:p>
      </dgm:t>
    </dgm:pt>
    <dgm:pt modelId="{24ECF3A3-7A83-48CC-B5A0-56EC2019277D}" type="pres">
      <dgm:prSet presAssocID="{F07C88C2-CFDE-47BE-8F73-2AE7BA715783}" presName="desTx" presStyleLbl="alignAccFollowNode1" presStyleIdx="1" presStyleCnt="2">
        <dgm:presLayoutVars>
          <dgm:bulletEnabled val="1"/>
        </dgm:presLayoutVars>
      </dgm:prSet>
      <dgm:spPr/>
      <dgm:t>
        <a:bodyPr/>
        <a:lstStyle/>
        <a:p>
          <a:endParaRPr lang="en-US"/>
        </a:p>
      </dgm:t>
    </dgm:pt>
  </dgm:ptLst>
  <dgm:cxnLst>
    <dgm:cxn modelId="{061033D7-6521-4FD1-8F98-DEEB4016301C}" type="presOf" srcId="{5F6DC9E5-E251-4EBC-BC36-595D2ADB9CFF}" destId="{6BDB985E-054E-4965-8823-5FFF7E67653C}" srcOrd="0" destOrd="0" presId="urn:microsoft.com/office/officeart/2005/8/layout/hList1"/>
    <dgm:cxn modelId="{3FB4F2E6-30A3-4D2D-9FA3-74E1D316AE7C}" srcId="{F07C88C2-CFDE-47BE-8F73-2AE7BA715783}" destId="{236FEC2F-2CBB-4ED7-961C-E937576F53EB}" srcOrd="1" destOrd="0" parTransId="{98E12BFA-3C2F-48D5-9714-06FF9B0869FF}" sibTransId="{752B07E4-ACA4-4FE1-A886-3A2476D1C76F}"/>
    <dgm:cxn modelId="{17334D60-421B-4A01-881C-A013034D03ED}" type="presOf" srcId="{F16281E6-E4BC-4256-8C4F-7A94EFF14749}" destId="{24ECF3A3-7A83-48CC-B5A0-56EC2019277D}" srcOrd="0" destOrd="2" presId="urn:microsoft.com/office/officeart/2005/8/layout/hList1"/>
    <dgm:cxn modelId="{0F22B2DA-1839-4121-B49A-DEEBFEE2AA14}" srcId="{5F6DC9E5-E251-4EBC-BC36-595D2ADB9CFF}" destId="{F07C88C2-CFDE-47BE-8F73-2AE7BA715783}" srcOrd="1" destOrd="0" parTransId="{3ED776E7-D1D2-4C35-88A6-4D00D1CB1A7F}" sibTransId="{D3101924-8849-479C-85AD-0AC4B8DEAF5F}"/>
    <dgm:cxn modelId="{5B69BD07-94F2-41D8-8226-887DA6DF464E}" srcId="{0EC8E173-3F8F-4806-8EB7-0AEA96F7A18C}" destId="{3A6C23FF-8203-4965-B2D1-3BB3D5277EC7}" srcOrd="1" destOrd="0" parTransId="{84988660-E505-45E1-821D-01F92B8740FC}" sibTransId="{9F46248F-19D3-4B7F-A207-08899077BF17}"/>
    <dgm:cxn modelId="{19FB6EF5-2CAD-457A-841C-5AECA7EAE1B2}" srcId="{F07C88C2-CFDE-47BE-8F73-2AE7BA715783}" destId="{29A54172-1ADE-4C2A-B24C-9AE0F345C86C}" srcOrd="0" destOrd="0" parTransId="{DB55CCE1-E140-49E2-B16B-C4AA9E2F0651}" sibTransId="{EC9042B0-6DB7-4122-89E2-4CCE216E5BE5}"/>
    <dgm:cxn modelId="{F23953A7-8BD3-4ECE-AD97-B43DAE0F5CB0}" srcId="{F07C88C2-CFDE-47BE-8F73-2AE7BA715783}" destId="{F16281E6-E4BC-4256-8C4F-7A94EFF14749}" srcOrd="2" destOrd="0" parTransId="{2913CE65-730A-4415-B120-1C242FCE79D4}" sibTransId="{0CFFBB49-225D-4B04-ABFF-F8F8B4AD7195}"/>
    <dgm:cxn modelId="{42A96012-79FB-4AB0-B391-670B93F861D0}" type="presOf" srcId="{006C1890-9B48-45E9-B78A-5E58444B2D6A}" destId="{BC4AD32F-D9E5-484F-B850-4151DB82A5B2}" srcOrd="0" destOrd="0" presId="urn:microsoft.com/office/officeart/2005/8/layout/hList1"/>
    <dgm:cxn modelId="{98524DCB-2D89-4CB4-9612-BF8F23511F0A}" srcId="{5F6DC9E5-E251-4EBC-BC36-595D2ADB9CFF}" destId="{006C1890-9B48-45E9-B78A-5E58444B2D6A}" srcOrd="0" destOrd="0" parTransId="{0922DCDE-091F-47E1-BA2B-7A5FA21F6CA8}" sibTransId="{8CF48916-F5EE-4A4A-B6AB-D5AC60B68123}"/>
    <dgm:cxn modelId="{F52E3561-BEAE-48B4-93AE-53E248108761}" srcId="{006C1890-9B48-45E9-B78A-5E58444B2D6A}" destId="{3DCCED61-09FB-4CB7-8430-BA04780BB2F3}" srcOrd="0" destOrd="0" parTransId="{0CCA02FE-8C8E-4BB6-8F71-C7E1D21060B4}" sibTransId="{B5A8B5CE-0B40-4339-A47A-5818A1A17E6F}"/>
    <dgm:cxn modelId="{99302538-1102-4029-AB44-335A3584C1A9}" srcId="{006C1890-9B48-45E9-B78A-5E58444B2D6A}" destId="{0EC8E173-3F8F-4806-8EB7-0AEA96F7A18C}" srcOrd="1" destOrd="0" parTransId="{AD6452C1-CD73-4816-BBA9-6B0C80F95B3B}" sibTransId="{C60DF8B7-F7EC-4948-88FA-6054FD85C25F}"/>
    <dgm:cxn modelId="{74D69102-F746-4CA8-9287-EE406BB852EF}" type="presOf" srcId="{236FEC2F-2CBB-4ED7-961C-E937576F53EB}" destId="{24ECF3A3-7A83-48CC-B5A0-56EC2019277D}" srcOrd="0" destOrd="1" presId="urn:microsoft.com/office/officeart/2005/8/layout/hList1"/>
    <dgm:cxn modelId="{FDDFFB47-759F-459F-B4E2-D9D40AF0E2DD}" type="presOf" srcId="{29A54172-1ADE-4C2A-B24C-9AE0F345C86C}" destId="{24ECF3A3-7A83-48CC-B5A0-56EC2019277D}" srcOrd="0" destOrd="0" presId="urn:microsoft.com/office/officeart/2005/8/layout/hList1"/>
    <dgm:cxn modelId="{D07126C8-ED86-4819-87F3-5BA3F90C3780}" type="presOf" srcId="{3A6C23FF-8203-4965-B2D1-3BB3D5277EC7}" destId="{908512A0-787E-40C9-B073-B3D0ACA56908}" srcOrd="0" destOrd="3" presId="urn:microsoft.com/office/officeart/2005/8/layout/hList1"/>
    <dgm:cxn modelId="{92A5645D-ED07-4D49-BDD3-B6BB0888CDFE}" type="presOf" srcId="{0EC8E173-3F8F-4806-8EB7-0AEA96F7A18C}" destId="{908512A0-787E-40C9-B073-B3D0ACA56908}" srcOrd="0" destOrd="1" presId="urn:microsoft.com/office/officeart/2005/8/layout/hList1"/>
    <dgm:cxn modelId="{7320018A-9E81-4109-A5DF-54596F188D67}" type="presOf" srcId="{F07C88C2-CFDE-47BE-8F73-2AE7BA715783}" destId="{EC3B4E79-079A-4D99-B217-7F3C10482380}" srcOrd="0" destOrd="0" presId="urn:microsoft.com/office/officeart/2005/8/layout/hList1"/>
    <dgm:cxn modelId="{A1C048E0-703C-4FB0-89C0-C7C3137B92FC}" srcId="{0EC8E173-3F8F-4806-8EB7-0AEA96F7A18C}" destId="{695590BE-B04E-469A-825D-66BFB267077F}" srcOrd="0" destOrd="0" parTransId="{D7EF6F08-CC57-46C7-A29E-94FC1453514D}" sibTransId="{5AC418E6-5F20-4106-A16A-16CEDF185DDC}"/>
    <dgm:cxn modelId="{0488BF78-D1CA-4BB4-806C-4ABB60B9C19E}" type="presOf" srcId="{695590BE-B04E-469A-825D-66BFB267077F}" destId="{908512A0-787E-40C9-B073-B3D0ACA56908}" srcOrd="0" destOrd="2" presId="urn:microsoft.com/office/officeart/2005/8/layout/hList1"/>
    <dgm:cxn modelId="{CF08E7BD-19F7-4823-BF89-9C9D6A6E1EB7}" type="presOf" srcId="{3DCCED61-09FB-4CB7-8430-BA04780BB2F3}" destId="{908512A0-787E-40C9-B073-B3D0ACA56908}" srcOrd="0" destOrd="0" presId="urn:microsoft.com/office/officeart/2005/8/layout/hList1"/>
    <dgm:cxn modelId="{7D981C53-B696-4AAE-B00D-01259C949662}" type="presParOf" srcId="{6BDB985E-054E-4965-8823-5FFF7E67653C}" destId="{F14AA4B2-3798-4FA6-B21E-C03882B44E68}" srcOrd="0" destOrd="0" presId="urn:microsoft.com/office/officeart/2005/8/layout/hList1"/>
    <dgm:cxn modelId="{8E44163C-6E96-400C-B327-F52BD283EBA8}" type="presParOf" srcId="{F14AA4B2-3798-4FA6-B21E-C03882B44E68}" destId="{BC4AD32F-D9E5-484F-B850-4151DB82A5B2}" srcOrd="0" destOrd="0" presId="urn:microsoft.com/office/officeart/2005/8/layout/hList1"/>
    <dgm:cxn modelId="{690074E0-9FE4-4AA4-88CF-E6D11388B11C}" type="presParOf" srcId="{F14AA4B2-3798-4FA6-B21E-C03882B44E68}" destId="{908512A0-787E-40C9-B073-B3D0ACA56908}" srcOrd="1" destOrd="0" presId="urn:microsoft.com/office/officeart/2005/8/layout/hList1"/>
    <dgm:cxn modelId="{89CE741D-B564-4F60-8A2A-541EBBC94FD2}" type="presParOf" srcId="{6BDB985E-054E-4965-8823-5FFF7E67653C}" destId="{172998C2-B200-417F-8FFE-A8DBB6C0BD82}" srcOrd="1" destOrd="0" presId="urn:microsoft.com/office/officeart/2005/8/layout/hList1"/>
    <dgm:cxn modelId="{31B7556F-67EC-43B1-A604-4468A36FF1A5}" type="presParOf" srcId="{6BDB985E-054E-4965-8823-5FFF7E67653C}" destId="{556BF55F-C4CE-45DC-8AC2-7E4E91D4AA2D}" srcOrd="2" destOrd="0" presId="urn:microsoft.com/office/officeart/2005/8/layout/hList1"/>
    <dgm:cxn modelId="{BB0639C6-2C5F-43AA-891E-1CBC81DF8FF0}" type="presParOf" srcId="{556BF55F-C4CE-45DC-8AC2-7E4E91D4AA2D}" destId="{EC3B4E79-079A-4D99-B217-7F3C10482380}" srcOrd="0" destOrd="0" presId="urn:microsoft.com/office/officeart/2005/8/layout/hList1"/>
    <dgm:cxn modelId="{0152A060-7374-4B1C-B58A-6E606C8488EF}" type="presParOf" srcId="{556BF55F-C4CE-45DC-8AC2-7E4E91D4AA2D}" destId="{24ECF3A3-7A83-48CC-B5A0-56EC2019277D}"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5A02BE-5F97-43AD-B4E7-425D7ED89E92}"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8D05F42C-2301-4809-BBD2-539FACC62A06}">
      <dgm:prSet phldrT="[Text]" custT="1"/>
      <dgm:spPr/>
      <dgm:t>
        <a:bodyPr/>
        <a:lstStyle/>
        <a:p>
          <a:r>
            <a:rPr lang="de-DE" sz="3600" b="1" dirty="0"/>
            <a:t>Historical Average Approach</a:t>
          </a:r>
          <a:endParaRPr lang="en-US" sz="3600" dirty="0"/>
        </a:p>
      </dgm:t>
    </dgm:pt>
    <dgm:pt modelId="{2F445C4D-9359-4456-9F12-C7A8336C49D9}" type="parTrans" cxnId="{E7D50D46-D395-4308-A1F8-40BB57C02D5B}">
      <dgm:prSet/>
      <dgm:spPr/>
      <dgm:t>
        <a:bodyPr/>
        <a:lstStyle/>
        <a:p>
          <a:endParaRPr lang="en-US" sz="2400"/>
        </a:p>
      </dgm:t>
    </dgm:pt>
    <dgm:pt modelId="{809156A9-7EC9-45F1-8FB9-AEC0852CB686}" type="sibTrans" cxnId="{E7D50D46-D395-4308-A1F8-40BB57C02D5B}">
      <dgm:prSet/>
      <dgm:spPr/>
      <dgm:t>
        <a:bodyPr/>
        <a:lstStyle/>
        <a:p>
          <a:endParaRPr lang="en-US" sz="2400"/>
        </a:p>
      </dgm:t>
    </dgm:pt>
    <dgm:pt modelId="{1A790047-0B5A-4740-8114-F3A62B26FA0A}">
      <dgm:prSet phldrT="[Text]" custT="1"/>
      <dgm:spPr/>
      <dgm:t>
        <a:bodyPr/>
        <a:lstStyle/>
        <a:p>
          <a:r>
            <a:rPr lang="de-DE" sz="2800" dirty="0"/>
            <a:t>This method uses only historicla averages of deforestation rates (generally for a 10 year period)</a:t>
          </a:r>
          <a:endParaRPr lang="en-US" sz="2800" dirty="0"/>
        </a:p>
      </dgm:t>
    </dgm:pt>
    <dgm:pt modelId="{F69216EF-8EA8-4714-9FC5-ED9793298C08}" type="parTrans" cxnId="{4EDEB104-BD61-409D-A723-C8A3DFB19BDA}">
      <dgm:prSet/>
      <dgm:spPr/>
      <dgm:t>
        <a:bodyPr/>
        <a:lstStyle/>
        <a:p>
          <a:endParaRPr lang="en-US" sz="2400"/>
        </a:p>
      </dgm:t>
    </dgm:pt>
    <dgm:pt modelId="{F93EA936-FDAB-4FF6-823D-90FE0D22C245}" type="sibTrans" cxnId="{4EDEB104-BD61-409D-A723-C8A3DFB19BDA}">
      <dgm:prSet/>
      <dgm:spPr/>
      <dgm:t>
        <a:bodyPr/>
        <a:lstStyle/>
        <a:p>
          <a:endParaRPr lang="en-US" sz="2400"/>
        </a:p>
      </dgm:t>
    </dgm:pt>
    <dgm:pt modelId="{D24258D1-F83D-4339-8EB2-BB3F960D2ABE}">
      <dgm:prSet phldrT="[Text]" custT="1"/>
      <dgm:spPr/>
      <dgm:t>
        <a:bodyPr/>
        <a:lstStyle/>
        <a:p>
          <a:r>
            <a:rPr lang="de-DE" sz="3600" b="1" dirty="0"/>
            <a:t>Adjusted Historical Approach</a:t>
          </a:r>
          <a:endParaRPr lang="en-US" sz="3600" dirty="0"/>
        </a:p>
      </dgm:t>
    </dgm:pt>
    <dgm:pt modelId="{CF7BBE89-3E55-4420-8E6A-46F42CA8CC0A}" type="parTrans" cxnId="{46E0F595-06B4-4A6E-8C20-1FF4AF32F766}">
      <dgm:prSet/>
      <dgm:spPr/>
      <dgm:t>
        <a:bodyPr/>
        <a:lstStyle/>
        <a:p>
          <a:endParaRPr lang="en-US" sz="2400"/>
        </a:p>
      </dgm:t>
    </dgm:pt>
    <dgm:pt modelId="{F7E9594C-98E8-4D55-A169-CCA7D67D6CDD}" type="sibTrans" cxnId="{46E0F595-06B4-4A6E-8C20-1FF4AF32F766}">
      <dgm:prSet/>
      <dgm:spPr/>
      <dgm:t>
        <a:bodyPr/>
        <a:lstStyle/>
        <a:p>
          <a:endParaRPr lang="en-US" sz="2400"/>
        </a:p>
      </dgm:t>
    </dgm:pt>
    <dgm:pt modelId="{E7A341F2-0134-4ABB-84CC-D8149DAE8B68}">
      <dgm:prSet phldrT="[Text]" custT="1"/>
      <dgm:spPr/>
      <dgm:t>
        <a:bodyPr/>
        <a:lstStyle/>
        <a:p>
          <a:r>
            <a:rPr lang="de-DE" sz="2800" dirty="0"/>
            <a:t>The historical average constitues the starting point, but other important factors are included to imporve on the forecasts or prediction</a:t>
          </a:r>
          <a:endParaRPr lang="en-US" sz="2800" dirty="0"/>
        </a:p>
      </dgm:t>
    </dgm:pt>
    <dgm:pt modelId="{CC3100CC-CA9C-4AA0-A0CF-0BC0041DC86B}" type="parTrans" cxnId="{AA58CA8F-9B3F-4916-8689-59984D67C61E}">
      <dgm:prSet/>
      <dgm:spPr/>
      <dgm:t>
        <a:bodyPr/>
        <a:lstStyle/>
        <a:p>
          <a:endParaRPr lang="en-US" sz="2400"/>
        </a:p>
      </dgm:t>
    </dgm:pt>
    <dgm:pt modelId="{68A009B8-5E33-4C92-833A-34C3508F514E}" type="sibTrans" cxnId="{AA58CA8F-9B3F-4916-8689-59984D67C61E}">
      <dgm:prSet/>
      <dgm:spPr/>
      <dgm:t>
        <a:bodyPr/>
        <a:lstStyle/>
        <a:p>
          <a:endParaRPr lang="en-US" sz="2400"/>
        </a:p>
      </dgm:t>
    </dgm:pt>
    <dgm:pt modelId="{0B8406C3-B859-425B-8B2D-2E26272C0394}">
      <dgm:prSet phldrT="[Text]" custT="1"/>
      <dgm:spPr/>
      <dgm:t>
        <a:bodyPr/>
        <a:lstStyle/>
        <a:p>
          <a:r>
            <a:rPr lang="de-DE" sz="3600" b="1" dirty="0"/>
            <a:t>Simulation Model</a:t>
          </a:r>
          <a:endParaRPr lang="en-US" sz="3600" dirty="0"/>
        </a:p>
      </dgm:t>
    </dgm:pt>
    <dgm:pt modelId="{33D3E695-77EA-4B18-8D7D-0BAC2CF10476}" type="parTrans" cxnId="{6B415C2C-5BFD-4BE0-B1CB-FDBF2EDAF092}">
      <dgm:prSet/>
      <dgm:spPr/>
      <dgm:t>
        <a:bodyPr/>
        <a:lstStyle/>
        <a:p>
          <a:endParaRPr lang="en-US" sz="2400"/>
        </a:p>
      </dgm:t>
    </dgm:pt>
    <dgm:pt modelId="{EECC60B1-EFB0-4A2C-89E5-BEE86E0721B2}" type="sibTrans" cxnId="{6B415C2C-5BFD-4BE0-B1CB-FDBF2EDAF092}">
      <dgm:prSet/>
      <dgm:spPr/>
      <dgm:t>
        <a:bodyPr/>
        <a:lstStyle/>
        <a:p>
          <a:endParaRPr lang="en-US" sz="2400"/>
        </a:p>
      </dgm:t>
    </dgm:pt>
    <dgm:pt modelId="{D9E194D2-3212-4845-89E8-0EB95487A6D4}">
      <dgm:prSet phldrT="[Text]" custT="1"/>
      <dgm:spPr/>
      <dgm:t>
        <a:bodyPr/>
        <a:lstStyle/>
        <a:p>
          <a:r>
            <a:rPr lang="de-DE" sz="2800" dirty="0"/>
            <a:t>Future deforestation and resulting emissions can be estimated using a simulation model which takes various forms</a:t>
          </a:r>
          <a:endParaRPr lang="en-US" sz="2800" dirty="0"/>
        </a:p>
      </dgm:t>
    </dgm:pt>
    <dgm:pt modelId="{A1CB2122-4801-4E6A-A1A7-415324D11B16}" type="parTrans" cxnId="{A1715FA4-196A-48EE-897C-6CE3C661C521}">
      <dgm:prSet/>
      <dgm:spPr/>
      <dgm:t>
        <a:bodyPr/>
        <a:lstStyle/>
        <a:p>
          <a:endParaRPr lang="en-US" sz="2400"/>
        </a:p>
      </dgm:t>
    </dgm:pt>
    <dgm:pt modelId="{95709ACA-FFE7-4FA0-A23A-2667B4BA9528}" type="sibTrans" cxnId="{A1715FA4-196A-48EE-897C-6CE3C661C521}">
      <dgm:prSet/>
      <dgm:spPr/>
      <dgm:t>
        <a:bodyPr/>
        <a:lstStyle/>
        <a:p>
          <a:endParaRPr lang="en-US" sz="2400"/>
        </a:p>
      </dgm:t>
    </dgm:pt>
    <dgm:pt modelId="{3D9422ED-7FD0-4B03-BE53-1B68EA3ECE26}" type="pres">
      <dgm:prSet presAssocID="{E45A02BE-5F97-43AD-B4E7-425D7ED89E92}" presName="Name0" presStyleCnt="0">
        <dgm:presLayoutVars>
          <dgm:dir/>
          <dgm:animLvl val="lvl"/>
          <dgm:resizeHandles val="exact"/>
        </dgm:presLayoutVars>
      </dgm:prSet>
      <dgm:spPr/>
      <dgm:t>
        <a:bodyPr/>
        <a:lstStyle/>
        <a:p>
          <a:endParaRPr lang="en-US"/>
        </a:p>
      </dgm:t>
    </dgm:pt>
    <dgm:pt modelId="{930B70DD-7832-4F6B-8199-3D9599A328C8}" type="pres">
      <dgm:prSet presAssocID="{8D05F42C-2301-4809-BBD2-539FACC62A06}" presName="linNode" presStyleCnt="0"/>
      <dgm:spPr/>
    </dgm:pt>
    <dgm:pt modelId="{A287B3AB-47EF-4818-9278-D0C6C37290A8}" type="pres">
      <dgm:prSet presAssocID="{8D05F42C-2301-4809-BBD2-539FACC62A06}" presName="parentText" presStyleLbl="node1" presStyleIdx="0" presStyleCnt="3">
        <dgm:presLayoutVars>
          <dgm:chMax val="1"/>
          <dgm:bulletEnabled val="1"/>
        </dgm:presLayoutVars>
      </dgm:prSet>
      <dgm:spPr/>
      <dgm:t>
        <a:bodyPr/>
        <a:lstStyle/>
        <a:p>
          <a:endParaRPr lang="en-US"/>
        </a:p>
      </dgm:t>
    </dgm:pt>
    <dgm:pt modelId="{F34C32CD-095E-45AC-963C-327943E5228B}" type="pres">
      <dgm:prSet presAssocID="{8D05F42C-2301-4809-BBD2-539FACC62A06}" presName="descendantText" presStyleLbl="alignAccFollowNode1" presStyleIdx="0" presStyleCnt="3">
        <dgm:presLayoutVars>
          <dgm:bulletEnabled val="1"/>
        </dgm:presLayoutVars>
      </dgm:prSet>
      <dgm:spPr/>
      <dgm:t>
        <a:bodyPr/>
        <a:lstStyle/>
        <a:p>
          <a:endParaRPr lang="en-US"/>
        </a:p>
      </dgm:t>
    </dgm:pt>
    <dgm:pt modelId="{FD9BEF75-5A5F-4D49-9116-8A6E0E7AD9A4}" type="pres">
      <dgm:prSet presAssocID="{809156A9-7EC9-45F1-8FB9-AEC0852CB686}" presName="sp" presStyleCnt="0"/>
      <dgm:spPr/>
    </dgm:pt>
    <dgm:pt modelId="{C0018008-E696-4B36-84B7-BE1F1B348521}" type="pres">
      <dgm:prSet presAssocID="{D24258D1-F83D-4339-8EB2-BB3F960D2ABE}" presName="linNode" presStyleCnt="0"/>
      <dgm:spPr/>
    </dgm:pt>
    <dgm:pt modelId="{1CD149CF-6AF4-4D88-9599-D637DFE97A17}" type="pres">
      <dgm:prSet presAssocID="{D24258D1-F83D-4339-8EB2-BB3F960D2ABE}" presName="parentText" presStyleLbl="node1" presStyleIdx="1" presStyleCnt="3">
        <dgm:presLayoutVars>
          <dgm:chMax val="1"/>
          <dgm:bulletEnabled val="1"/>
        </dgm:presLayoutVars>
      </dgm:prSet>
      <dgm:spPr/>
      <dgm:t>
        <a:bodyPr/>
        <a:lstStyle/>
        <a:p>
          <a:endParaRPr lang="en-US"/>
        </a:p>
      </dgm:t>
    </dgm:pt>
    <dgm:pt modelId="{28C416DB-CF83-4438-AA0A-723CB05664FA}" type="pres">
      <dgm:prSet presAssocID="{D24258D1-F83D-4339-8EB2-BB3F960D2ABE}" presName="descendantText" presStyleLbl="alignAccFollowNode1" presStyleIdx="1" presStyleCnt="3">
        <dgm:presLayoutVars>
          <dgm:bulletEnabled val="1"/>
        </dgm:presLayoutVars>
      </dgm:prSet>
      <dgm:spPr/>
      <dgm:t>
        <a:bodyPr/>
        <a:lstStyle/>
        <a:p>
          <a:endParaRPr lang="en-US"/>
        </a:p>
      </dgm:t>
    </dgm:pt>
    <dgm:pt modelId="{315F795D-99AA-4393-97EB-90DDAE0C4E82}" type="pres">
      <dgm:prSet presAssocID="{F7E9594C-98E8-4D55-A169-CCA7D67D6CDD}" presName="sp" presStyleCnt="0"/>
      <dgm:spPr/>
    </dgm:pt>
    <dgm:pt modelId="{D65D8B2E-7D7E-4FE7-90DF-58D43CB6752C}" type="pres">
      <dgm:prSet presAssocID="{0B8406C3-B859-425B-8B2D-2E26272C0394}" presName="linNode" presStyleCnt="0"/>
      <dgm:spPr/>
    </dgm:pt>
    <dgm:pt modelId="{64996612-F2CF-4359-B613-FCB8C508456D}" type="pres">
      <dgm:prSet presAssocID="{0B8406C3-B859-425B-8B2D-2E26272C0394}" presName="parentText" presStyleLbl="node1" presStyleIdx="2" presStyleCnt="3">
        <dgm:presLayoutVars>
          <dgm:chMax val="1"/>
          <dgm:bulletEnabled val="1"/>
        </dgm:presLayoutVars>
      </dgm:prSet>
      <dgm:spPr/>
      <dgm:t>
        <a:bodyPr/>
        <a:lstStyle/>
        <a:p>
          <a:endParaRPr lang="en-US"/>
        </a:p>
      </dgm:t>
    </dgm:pt>
    <dgm:pt modelId="{8157F0A8-97BF-4A4A-8E33-CC666D1A5A6B}" type="pres">
      <dgm:prSet presAssocID="{0B8406C3-B859-425B-8B2D-2E26272C0394}" presName="descendantText" presStyleLbl="alignAccFollowNode1" presStyleIdx="2" presStyleCnt="3">
        <dgm:presLayoutVars>
          <dgm:bulletEnabled val="1"/>
        </dgm:presLayoutVars>
      </dgm:prSet>
      <dgm:spPr/>
      <dgm:t>
        <a:bodyPr/>
        <a:lstStyle/>
        <a:p>
          <a:endParaRPr lang="en-US"/>
        </a:p>
      </dgm:t>
    </dgm:pt>
  </dgm:ptLst>
  <dgm:cxnLst>
    <dgm:cxn modelId="{4EDEB104-BD61-409D-A723-C8A3DFB19BDA}" srcId="{8D05F42C-2301-4809-BBD2-539FACC62A06}" destId="{1A790047-0B5A-4740-8114-F3A62B26FA0A}" srcOrd="0" destOrd="0" parTransId="{F69216EF-8EA8-4714-9FC5-ED9793298C08}" sibTransId="{F93EA936-FDAB-4FF6-823D-90FE0D22C245}"/>
    <dgm:cxn modelId="{5C2E0CC5-EE8F-4EA3-904D-42C1E575A86A}" type="presOf" srcId="{D9E194D2-3212-4845-89E8-0EB95487A6D4}" destId="{8157F0A8-97BF-4A4A-8E33-CC666D1A5A6B}" srcOrd="0" destOrd="0" presId="urn:microsoft.com/office/officeart/2005/8/layout/vList5"/>
    <dgm:cxn modelId="{D3B7696C-0ADC-434C-BCC5-EE4A338490A4}" type="presOf" srcId="{E45A02BE-5F97-43AD-B4E7-425D7ED89E92}" destId="{3D9422ED-7FD0-4B03-BE53-1B68EA3ECE26}" srcOrd="0" destOrd="0" presId="urn:microsoft.com/office/officeart/2005/8/layout/vList5"/>
    <dgm:cxn modelId="{B1B72B0F-1518-4292-895F-A78901EA8A18}" type="presOf" srcId="{1A790047-0B5A-4740-8114-F3A62B26FA0A}" destId="{F34C32CD-095E-45AC-963C-327943E5228B}" srcOrd="0" destOrd="0" presId="urn:microsoft.com/office/officeart/2005/8/layout/vList5"/>
    <dgm:cxn modelId="{8CDF4886-142E-4277-B857-2BDA18B3469E}" type="presOf" srcId="{D24258D1-F83D-4339-8EB2-BB3F960D2ABE}" destId="{1CD149CF-6AF4-4D88-9599-D637DFE97A17}" srcOrd="0" destOrd="0" presId="urn:microsoft.com/office/officeart/2005/8/layout/vList5"/>
    <dgm:cxn modelId="{AA58CA8F-9B3F-4916-8689-59984D67C61E}" srcId="{D24258D1-F83D-4339-8EB2-BB3F960D2ABE}" destId="{E7A341F2-0134-4ABB-84CC-D8149DAE8B68}" srcOrd="0" destOrd="0" parTransId="{CC3100CC-CA9C-4AA0-A0CF-0BC0041DC86B}" sibTransId="{68A009B8-5E33-4C92-833A-34C3508F514E}"/>
    <dgm:cxn modelId="{C032E811-A2F2-471F-A7A9-462930730D42}" type="presOf" srcId="{8D05F42C-2301-4809-BBD2-539FACC62A06}" destId="{A287B3AB-47EF-4818-9278-D0C6C37290A8}" srcOrd="0" destOrd="0" presId="urn:microsoft.com/office/officeart/2005/8/layout/vList5"/>
    <dgm:cxn modelId="{6B8D2606-63DF-40F3-BA3E-EBEF23D798E0}" type="presOf" srcId="{E7A341F2-0134-4ABB-84CC-D8149DAE8B68}" destId="{28C416DB-CF83-4438-AA0A-723CB05664FA}" srcOrd="0" destOrd="0" presId="urn:microsoft.com/office/officeart/2005/8/layout/vList5"/>
    <dgm:cxn modelId="{9000FE8C-D272-46C4-BFE2-A9BE1A5289EA}" type="presOf" srcId="{0B8406C3-B859-425B-8B2D-2E26272C0394}" destId="{64996612-F2CF-4359-B613-FCB8C508456D}" srcOrd="0" destOrd="0" presId="urn:microsoft.com/office/officeart/2005/8/layout/vList5"/>
    <dgm:cxn modelId="{E7D50D46-D395-4308-A1F8-40BB57C02D5B}" srcId="{E45A02BE-5F97-43AD-B4E7-425D7ED89E92}" destId="{8D05F42C-2301-4809-BBD2-539FACC62A06}" srcOrd="0" destOrd="0" parTransId="{2F445C4D-9359-4456-9F12-C7A8336C49D9}" sibTransId="{809156A9-7EC9-45F1-8FB9-AEC0852CB686}"/>
    <dgm:cxn modelId="{46E0F595-06B4-4A6E-8C20-1FF4AF32F766}" srcId="{E45A02BE-5F97-43AD-B4E7-425D7ED89E92}" destId="{D24258D1-F83D-4339-8EB2-BB3F960D2ABE}" srcOrd="1" destOrd="0" parTransId="{CF7BBE89-3E55-4420-8E6A-46F42CA8CC0A}" sibTransId="{F7E9594C-98E8-4D55-A169-CCA7D67D6CDD}"/>
    <dgm:cxn modelId="{6B415C2C-5BFD-4BE0-B1CB-FDBF2EDAF092}" srcId="{E45A02BE-5F97-43AD-B4E7-425D7ED89E92}" destId="{0B8406C3-B859-425B-8B2D-2E26272C0394}" srcOrd="2" destOrd="0" parTransId="{33D3E695-77EA-4B18-8D7D-0BAC2CF10476}" sibTransId="{EECC60B1-EFB0-4A2C-89E5-BEE86E0721B2}"/>
    <dgm:cxn modelId="{A1715FA4-196A-48EE-897C-6CE3C661C521}" srcId="{0B8406C3-B859-425B-8B2D-2E26272C0394}" destId="{D9E194D2-3212-4845-89E8-0EB95487A6D4}" srcOrd="0" destOrd="0" parTransId="{A1CB2122-4801-4E6A-A1A7-415324D11B16}" sibTransId="{95709ACA-FFE7-4FA0-A23A-2667B4BA9528}"/>
    <dgm:cxn modelId="{4C9A3169-A451-4367-9A7E-7DD8D5468FF8}" type="presParOf" srcId="{3D9422ED-7FD0-4B03-BE53-1B68EA3ECE26}" destId="{930B70DD-7832-4F6B-8199-3D9599A328C8}" srcOrd="0" destOrd="0" presId="urn:microsoft.com/office/officeart/2005/8/layout/vList5"/>
    <dgm:cxn modelId="{5212280C-68BD-4FA1-BEA5-A8787FD84AD9}" type="presParOf" srcId="{930B70DD-7832-4F6B-8199-3D9599A328C8}" destId="{A287B3AB-47EF-4818-9278-D0C6C37290A8}" srcOrd="0" destOrd="0" presId="urn:microsoft.com/office/officeart/2005/8/layout/vList5"/>
    <dgm:cxn modelId="{8EC8F5AB-94DE-4DE1-B5AE-1CE064125038}" type="presParOf" srcId="{930B70DD-7832-4F6B-8199-3D9599A328C8}" destId="{F34C32CD-095E-45AC-963C-327943E5228B}" srcOrd="1" destOrd="0" presId="urn:microsoft.com/office/officeart/2005/8/layout/vList5"/>
    <dgm:cxn modelId="{85AB4916-A632-4542-A8D0-D0360D5D740F}" type="presParOf" srcId="{3D9422ED-7FD0-4B03-BE53-1B68EA3ECE26}" destId="{FD9BEF75-5A5F-4D49-9116-8A6E0E7AD9A4}" srcOrd="1" destOrd="0" presId="urn:microsoft.com/office/officeart/2005/8/layout/vList5"/>
    <dgm:cxn modelId="{FB945B07-561A-415B-AB49-BB519382912A}" type="presParOf" srcId="{3D9422ED-7FD0-4B03-BE53-1B68EA3ECE26}" destId="{C0018008-E696-4B36-84B7-BE1F1B348521}" srcOrd="2" destOrd="0" presId="urn:microsoft.com/office/officeart/2005/8/layout/vList5"/>
    <dgm:cxn modelId="{B32B3BD0-F712-40C8-88CD-70A4F3E76466}" type="presParOf" srcId="{C0018008-E696-4B36-84B7-BE1F1B348521}" destId="{1CD149CF-6AF4-4D88-9599-D637DFE97A17}" srcOrd="0" destOrd="0" presId="urn:microsoft.com/office/officeart/2005/8/layout/vList5"/>
    <dgm:cxn modelId="{B78D7F0C-AB4E-4D9A-99B0-9E07A739B6EF}" type="presParOf" srcId="{C0018008-E696-4B36-84B7-BE1F1B348521}" destId="{28C416DB-CF83-4438-AA0A-723CB05664FA}" srcOrd="1" destOrd="0" presId="urn:microsoft.com/office/officeart/2005/8/layout/vList5"/>
    <dgm:cxn modelId="{3A021FA0-E154-49FC-A691-3AFFCE4636E2}" type="presParOf" srcId="{3D9422ED-7FD0-4B03-BE53-1B68EA3ECE26}" destId="{315F795D-99AA-4393-97EB-90DDAE0C4E82}" srcOrd="3" destOrd="0" presId="urn:microsoft.com/office/officeart/2005/8/layout/vList5"/>
    <dgm:cxn modelId="{BF68EE62-1490-46B9-8BAE-B8AE672DCC32}" type="presParOf" srcId="{3D9422ED-7FD0-4B03-BE53-1B68EA3ECE26}" destId="{D65D8B2E-7D7E-4FE7-90DF-58D43CB6752C}" srcOrd="4" destOrd="0" presId="urn:microsoft.com/office/officeart/2005/8/layout/vList5"/>
    <dgm:cxn modelId="{C03DA623-FFC1-44FB-97A9-AA9F4BD31046}" type="presParOf" srcId="{D65D8B2E-7D7E-4FE7-90DF-58D43CB6752C}" destId="{64996612-F2CF-4359-B613-FCB8C508456D}" srcOrd="0" destOrd="0" presId="urn:microsoft.com/office/officeart/2005/8/layout/vList5"/>
    <dgm:cxn modelId="{A8B9291E-67F5-49CE-A46E-197CBF30BBA5}" type="presParOf" srcId="{D65D8B2E-7D7E-4FE7-90DF-58D43CB6752C}" destId="{8157F0A8-97BF-4A4A-8E33-CC666D1A5A6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D19BC3-6A91-4281-8CC4-5C4A8FBD51CF}" type="datetimeFigureOut">
              <a:rPr lang="en-US" smtClean="0"/>
              <a:t>1/23/2017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F2E93D-EB36-41D0-B8E0-F032193DEE66}" type="slidenum">
              <a:rPr lang="en-US" smtClean="0"/>
              <a:t>‹#›</a:t>
            </a:fld>
            <a:endParaRPr lang="en-US"/>
          </a:p>
        </p:txBody>
      </p:sp>
    </p:spTree>
    <p:extLst>
      <p:ext uri="{BB962C8B-B14F-4D97-AF65-F5344CB8AC3E}">
        <p14:creationId xmlns:p14="http://schemas.microsoft.com/office/powerpoint/2010/main" val="33352040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B4E34-0737-4005-A282-A301D861A543}" type="datetimeFigureOut">
              <a:rPr lang="en-US" smtClean="0"/>
              <a:t>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0C63BA-FD1A-4882-8BB0-8C8D1EBA163D}" type="slidenum">
              <a:rPr lang="en-US" smtClean="0"/>
              <a:t>‹#›</a:t>
            </a:fld>
            <a:endParaRPr lang="en-US"/>
          </a:p>
        </p:txBody>
      </p:sp>
    </p:spTree>
    <p:extLst>
      <p:ext uri="{BB962C8B-B14F-4D97-AF65-F5344CB8AC3E}">
        <p14:creationId xmlns:p14="http://schemas.microsoft.com/office/powerpoint/2010/main" val="7360755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unep.org/Training/docs/Forest_in_a_Changing_Climate.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www.un-redd.org/REDDAcademy"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unep.org/Training/docs/Forest_in_a_Changing_Climate.pdf"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un-redd.org/REDDAcademy" TargetMode="Externa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unep.org/Training/docs/Forest_in_a_Changing_Climate.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www.un-redd.org/REDDAcademy"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unep.org/Training/docs/Forest_in_a_Changing_Climate.pdf"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un-redd.org/REDDAcademy"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10C63BA-FD1A-4882-8BB0-8C8D1EBA163D}" type="slidenum">
              <a:rPr lang="en-US" smtClean="0"/>
              <a:t>2</a:t>
            </a:fld>
            <a:endParaRPr lang="en-US"/>
          </a:p>
        </p:txBody>
      </p:sp>
    </p:spTree>
    <p:extLst>
      <p:ext uri="{BB962C8B-B14F-4D97-AF65-F5344CB8AC3E}">
        <p14:creationId xmlns:p14="http://schemas.microsoft.com/office/powerpoint/2010/main" val="3291526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a:p>
            <a:r>
              <a:rPr lang="de-DE" sz="1200" b="1" dirty="0"/>
              <a:t>References:</a:t>
            </a:r>
          </a:p>
          <a:p>
            <a:endParaRPr lang="en-US" sz="1200" dirty="0"/>
          </a:p>
          <a:p>
            <a:pPr marL="171450" indent="-171450">
              <a:buFont typeface="Arial" panose="020B0604020202020204" pitchFamily="34" charset="0"/>
              <a:buChar char="•"/>
            </a:pPr>
            <a:r>
              <a:rPr lang="en-US" sz="1200" dirty="0"/>
              <a:t>UNEP. 2014. Forests in a Changing Climate: A Sourcebook for Integrating REDD+ into Academic </a:t>
            </a:r>
            <a:r>
              <a:rPr lang="en-US" sz="1200" dirty="0" err="1"/>
              <a:t>Programmes</a:t>
            </a:r>
            <a:r>
              <a:rPr lang="en-US" sz="1200" dirty="0"/>
              <a:t>. United Nations Environment </a:t>
            </a:r>
            <a:r>
              <a:rPr lang="en-US" sz="1200" dirty="0" err="1"/>
              <a:t>Programme</a:t>
            </a:r>
            <a:r>
              <a:rPr lang="en-US" sz="1200" dirty="0"/>
              <a:t>. Nairobi, Kenya.</a:t>
            </a:r>
            <a:br>
              <a:rPr lang="en-US" sz="1200" dirty="0"/>
            </a:br>
            <a:r>
              <a:rPr lang="en-US" sz="1200" dirty="0">
                <a:hlinkClick r:id="rId3"/>
              </a:rPr>
              <a:t>http://www.unep.org/Training/docs/Forest_in_a_Changing_Climate.pdf</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UNEP. 2015. REDD+ Academy Learning Journal. Edition 1. </a:t>
            </a:r>
            <a:br>
              <a:rPr lang="en-US" sz="1200" dirty="0"/>
            </a:br>
            <a:r>
              <a:rPr lang="en-US" sz="1200" u="sng" dirty="0">
                <a:hlinkClick r:id="rId4"/>
              </a:rPr>
              <a:t>www.un-redd.org/REDDAcademy</a:t>
            </a:r>
            <a:r>
              <a:rPr lang="en-US" sz="1200" u="sng" dirty="0"/>
              <a:t> </a:t>
            </a:r>
          </a:p>
          <a:p>
            <a:endParaRPr lang="en-US" dirty="0"/>
          </a:p>
        </p:txBody>
      </p:sp>
    </p:spTree>
    <p:extLst>
      <p:ext uri="{BB962C8B-B14F-4D97-AF65-F5344CB8AC3E}">
        <p14:creationId xmlns:p14="http://schemas.microsoft.com/office/powerpoint/2010/main" val="29797735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b="1" dirty="0"/>
              <a:t>KEY</a:t>
            </a:r>
            <a:r>
              <a:rPr lang="de-DE" b="1" baseline="0" dirty="0"/>
              <a:t> MESSAGE:</a:t>
            </a:r>
          </a:p>
          <a:p>
            <a:endParaRPr lang="de-DE" b="1" baseline="0" dirty="0"/>
          </a:p>
          <a:p>
            <a:pPr marL="171450" indent="-171450">
              <a:buFont typeface="Arial" panose="020B0604020202020204" pitchFamily="34" charset="0"/>
              <a:buChar char="•"/>
            </a:pPr>
            <a:r>
              <a:rPr lang="de-DE" baseline="0" dirty="0"/>
              <a:t>This is just a simplied process overview</a:t>
            </a:r>
          </a:p>
          <a:p>
            <a:pPr marL="171450" indent="-171450">
              <a:buFont typeface="Arial" panose="020B0604020202020204" pitchFamily="34" charset="0"/>
              <a:buChar char="•"/>
            </a:pPr>
            <a:endParaRPr lang="de-DE" baseline="0" dirty="0"/>
          </a:p>
          <a:p>
            <a:pPr marL="171450" indent="-171450">
              <a:buFont typeface="Arial" panose="020B0604020202020204" pitchFamily="34" charset="0"/>
              <a:buChar char="•"/>
            </a:pPr>
            <a:r>
              <a:rPr lang="de-DE" baseline="0" dirty="0"/>
              <a:t>More detailed on technical measurement is taught in FCMM Module</a:t>
            </a:r>
          </a:p>
          <a:p>
            <a:endParaRPr lang="en-US" dirty="0"/>
          </a:p>
        </p:txBody>
      </p:sp>
    </p:spTree>
    <p:extLst>
      <p:ext uri="{BB962C8B-B14F-4D97-AF65-F5344CB8AC3E}">
        <p14:creationId xmlns:p14="http://schemas.microsoft.com/office/powerpoint/2010/main" val="16013052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sz="1200" b="1" dirty="0"/>
              <a:t>References:</a:t>
            </a:r>
          </a:p>
          <a:p>
            <a:endParaRPr lang="en-US" sz="1200" dirty="0"/>
          </a:p>
          <a:p>
            <a:pPr marL="171450" indent="-171450">
              <a:buFont typeface="Arial" panose="020B0604020202020204" pitchFamily="34" charset="0"/>
              <a:buChar char="•"/>
            </a:pPr>
            <a:r>
              <a:rPr lang="en-US" sz="1200" dirty="0"/>
              <a:t>UNEP. 2014. Forests in a Changing Climate: A Sourcebook for Integrating REDD+ into Academic </a:t>
            </a:r>
            <a:r>
              <a:rPr lang="en-US" sz="1200" dirty="0" err="1"/>
              <a:t>Programmes</a:t>
            </a:r>
            <a:r>
              <a:rPr lang="en-US" sz="1200" dirty="0"/>
              <a:t>. United Nations Environment </a:t>
            </a:r>
            <a:r>
              <a:rPr lang="en-US" sz="1200" dirty="0" err="1"/>
              <a:t>Programme</a:t>
            </a:r>
            <a:r>
              <a:rPr lang="en-US" sz="1200" dirty="0"/>
              <a:t>. Nairobi, Kenya.</a:t>
            </a:r>
            <a:br>
              <a:rPr lang="en-US" sz="1200" dirty="0"/>
            </a:br>
            <a:r>
              <a:rPr lang="en-US" sz="1200" dirty="0">
                <a:hlinkClick r:id="rId3"/>
              </a:rPr>
              <a:t>http://www.unep.org/Training/docs/Forest_in_a_Changing_Climate.pdf</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UNEP. 2015. REDD+ Academy Learning Journal. Edition 1. </a:t>
            </a:r>
            <a:br>
              <a:rPr lang="en-US" sz="1200" dirty="0"/>
            </a:br>
            <a:r>
              <a:rPr lang="en-US" sz="1200" u="sng" dirty="0">
                <a:hlinkClick r:id="rId4"/>
              </a:rPr>
              <a:t>www.un-redd.org/REDDAcademy</a:t>
            </a:r>
            <a:r>
              <a:rPr lang="en-US" sz="1200" u="sng" dirty="0"/>
              <a:t> </a:t>
            </a:r>
          </a:p>
        </p:txBody>
      </p:sp>
    </p:spTree>
    <p:extLst>
      <p:ext uri="{BB962C8B-B14F-4D97-AF65-F5344CB8AC3E}">
        <p14:creationId xmlns:p14="http://schemas.microsoft.com/office/powerpoint/2010/main" val="20381480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b="1" dirty="0"/>
              <a:t>Key Messages:</a:t>
            </a:r>
          </a:p>
          <a:p>
            <a:pPr marL="171450" indent="-171450">
              <a:buFont typeface="Arial" panose="020B0604020202020204" pitchFamily="34" charset="0"/>
              <a:buChar char="•"/>
            </a:pPr>
            <a:r>
              <a:rPr lang="en-GB" sz="1200" dirty="0"/>
              <a:t>FREL can be submitted anytime for assessment by Assessment Team (AT) of UNFCCC</a:t>
            </a:r>
          </a:p>
          <a:p>
            <a:pPr marL="171450" indent="-171450">
              <a:buFont typeface="Arial" panose="020B0604020202020204" pitchFamily="34" charset="0"/>
              <a:buChar char="•"/>
            </a:pPr>
            <a:r>
              <a:rPr lang="en-GB" sz="1200" dirty="0"/>
              <a:t>AT conducts a comprehensive assessment of the submitted FREL following set timelines for assessment session in Bonn</a:t>
            </a:r>
          </a:p>
          <a:p>
            <a:pPr marL="171450" indent="-171450">
              <a:buFont typeface="Arial" panose="020B0604020202020204" pitchFamily="34" charset="0"/>
              <a:buChar char="•"/>
            </a:pPr>
            <a:r>
              <a:rPr lang="en-GB" sz="1200" dirty="0"/>
              <a:t>AT makes clarifications, request revisions, and make compilation of experts report on </a:t>
            </a:r>
            <a:r>
              <a:rPr lang="fr-FR" sz="1200" dirty="0"/>
              <a:t>the FREL, </a:t>
            </a:r>
            <a:r>
              <a:rPr lang="en-US" sz="1200" dirty="0"/>
              <a:t>published</a:t>
            </a:r>
            <a:r>
              <a:rPr lang="fr-FR" sz="1200" dirty="0"/>
              <a:t> on UNFCCCC </a:t>
            </a:r>
            <a:r>
              <a:rPr lang="en-US" sz="1200" dirty="0"/>
              <a:t>website</a:t>
            </a:r>
          </a:p>
          <a:p>
            <a:endParaRPr lang="de-DE" dirty="0"/>
          </a:p>
          <a:p>
            <a:r>
              <a:rPr lang="de-DE" sz="1200" b="1" dirty="0"/>
              <a:t>References:</a:t>
            </a:r>
          </a:p>
          <a:p>
            <a:endParaRPr lang="en-US" sz="1200" dirty="0"/>
          </a:p>
          <a:p>
            <a:pPr marL="171450" indent="-171450">
              <a:buFont typeface="Arial" panose="020B0604020202020204" pitchFamily="34" charset="0"/>
              <a:buChar char="•"/>
            </a:pPr>
            <a:r>
              <a:rPr lang="en-US" sz="1200" dirty="0"/>
              <a:t>UNEP. 2014. Forests in a Changing Climate: A Sourcebook for Integrating REDD+ into Academic </a:t>
            </a:r>
            <a:r>
              <a:rPr lang="en-US" sz="1200" dirty="0" err="1"/>
              <a:t>Programmes</a:t>
            </a:r>
            <a:r>
              <a:rPr lang="en-US" sz="1200" dirty="0"/>
              <a:t>. United Nations Environment </a:t>
            </a:r>
            <a:r>
              <a:rPr lang="en-US" sz="1200" dirty="0" err="1"/>
              <a:t>Programme</a:t>
            </a:r>
            <a:r>
              <a:rPr lang="en-US" sz="1200" dirty="0"/>
              <a:t>. Nairobi, Kenya.</a:t>
            </a:r>
            <a:br>
              <a:rPr lang="en-US" sz="1200" dirty="0"/>
            </a:br>
            <a:r>
              <a:rPr lang="en-US" sz="1200" dirty="0">
                <a:hlinkClick r:id="rId3"/>
              </a:rPr>
              <a:t>http://www.unep.org/Training/docs/Forest_in_a_Changing_Climate.pdf</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UNEP. 2015. REDD+ Academy Learning Journal. Edition 1. </a:t>
            </a:r>
            <a:br>
              <a:rPr lang="en-US" sz="1200" dirty="0"/>
            </a:br>
            <a:r>
              <a:rPr lang="en-US" sz="1200" u="sng" dirty="0">
                <a:hlinkClick r:id="rId4"/>
              </a:rPr>
              <a:t>www.un-redd.org/REDDAcademy</a:t>
            </a:r>
            <a:r>
              <a:rPr lang="en-US" sz="1200" u="sng" dirty="0"/>
              <a:t> </a:t>
            </a:r>
          </a:p>
          <a:p>
            <a:endParaRPr lang="en-US" b="1" dirty="0"/>
          </a:p>
        </p:txBody>
      </p:sp>
    </p:spTree>
    <p:extLst>
      <p:ext uri="{BB962C8B-B14F-4D97-AF65-F5344CB8AC3E}">
        <p14:creationId xmlns:p14="http://schemas.microsoft.com/office/powerpoint/2010/main" val="265154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A9EFE7C-57AF-45CC-AF53-591D05E6A11B}" type="slidenum">
              <a:rPr lang="en-US" altLang="en-US" smtClean="0"/>
              <a:pPr fontAlgn="base">
                <a:spcBef>
                  <a:spcPct val="0"/>
                </a:spcBef>
                <a:spcAft>
                  <a:spcPct val="0"/>
                </a:spcAft>
              </a:pPr>
              <a:t>4</a:t>
            </a:fld>
            <a:endParaRPr lang="en-US" altLang="en-US"/>
          </a:p>
        </p:txBody>
      </p:sp>
    </p:spTree>
    <p:extLst>
      <p:ext uri="{BB962C8B-B14F-4D97-AF65-F5344CB8AC3E}">
        <p14:creationId xmlns:p14="http://schemas.microsoft.com/office/powerpoint/2010/main" val="3257407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a:p>
            <a:pPr marL="228600" indent="-228600">
              <a:buAutoNum type="arabicPeriod"/>
            </a:pPr>
            <a:endParaRPr lang="en-US" dirty="0"/>
          </a:p>
        </p:txBody>
      </p:sp>
    </p:spTree>
    <p:extLst>
      <p:ext uri="{BB962C8B-B14F-4D97-AF65-F5344CB8AC3E}">
        <p14:creationId xmlns:p14="http://schemas.microsoft.com/office/powerpoint/2010/main" val="2222970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latin typeface="+mn-lt"/>
                <a:ea typeface="+mn-ea"/>
                <a:cs typeface="+mn-cs"/>
              </a:rPr>
              <a:t>FREL/RL is one of the elements to be developed by developing country Parties implementing REDD+ activities.</a:t>
            </a:r>
          </a:p>
          <a:p>
            <a:endParaRPr lang="en-US" sz="1200" b="0" i="0" kern="1200" dirty="0">
              <a:solidFill>
                <a:schemeClr val="tx1"/>
              </a:solidFill>
              <a:latin typeface="+mn-lt"/>
              <a:ea typeface="+mn-ea"/>
              <a:cs typeface="+mn-cs"/>
            </a:endParaRPr>
          </a:p>
          <a:p>
            <a:r>
              <a:rPr lang="en-US" sz="1200" b="0" i="0" kern="1200" dirty="0">
                <a:solidFill>
                  <a:schemeClr val="tx1"/>
                </a:solidFill>
                <a:latin typeface="+mn-lt"/>
                <a:ea typeface="+mn-ea"/>
                <a:cs typeface="+mn-cs"/>
              </a:rPr>
              <a:t>Reference levels are expressed as </a:t>
            </a:r>
            <a:r>
              <a:rPr lang="en-US" sz="1200" b="0" i="0" kern="1200" dirty="0" err="1">
                <a:solidFill>
                  <a:schemeClr val="tx1"/>
                </a:solidFill>
                <a:latin typeface="+mn-lt"/>
                <a:ea typeface="+mn-ea"/>
                <a:cs typeface="+mn-cs"/>
              </a:rPr>
              <a:t>tonnes</a:t>
            </a:r>
            <a:r>
              <a:rPr lang="en-US" sz="1200" b="0" i="0" kern="1200" dirty="0">
                <a:solidFill>
                  <a:schemeClr val="tx1"/>
                </a:solidFill>
                <a:latin typeface="+mn-lt"/>
                <a:ea typeface="+mn-ea"/>
                <a:cs typeface="+mn-cs"/>
              </a:rPr>
              <a:t> of CO2 equivalent per year for a reference period against which the emissions and removals from a results period will be compared. </a:t>
            </a:r>
          </a:p>
          <a:p>
            <a:endParaRPr lang="en-US" sz="1200" b="0" i="0" kern="1200" dirty="0">
              <a:solidFill>
                <a:schemeClr val="tx1"/>
              </a:solidFill>
              <a:latin typeface="+mn-lt"/>
              <a:ea typeface="+mn-ea"/>
              <a:cs typeface="+mn-cs"/>
            </a:endParaRPr>
          </a:p>
          <a:p>
            <a:r>
              <a:rPr lang="en-US" sz="1200" b="0" i="0" kern="1200" dirty="0">
                <a:solidFill>
                  <a:schemeClr val="tx1"/>
                </a:solidFill>
                <a:latin typeface="+mn-lt"/>
                <a:ea typeface="+mn-ea"/>
                <a:cs typeface="+mn-cs"/>
              </a:rPr>
              <a:t>Thus, reference levels serve as benchmarks for assessing each country’s performance in implementing REDD+ activities. </a:t>
            </a:r>
          </a:p>
          <a:p>
            <a:endParaRPr lang="en-US" sz="1200" b="0" i="0" kern="1200" dirty="0">
              <a:solidFill>
                <a:schemeClr val="tx1"/>
              </a:solidFill>
              <a:latin typeface="+mn-lt"/>
              <a:ea typeface="+mn-ea"/>
              <a:cs typeface="+mn-cs"/>
            </a:endParaRPr>
          </a:p>
          <a:p>
            <a:r>
              <a:rPr lang="en-US" sz="1200" b="0" i="0" kern="1200" dirty="0">
                <a:solidFill>
                  <a:schemeClr val="tx1"/>
                </a:solidFill>
                <a:latin typeface="+mn-lt"/>
                <a:ea typeface="+mn-ea"/>
                <a:cs typeface="+mn-cs"/>
              </a:rPr>
              <a:t>Reference levels need to maintain consistency with the country’s greenhouse gas inventory estimates.</a:t>
            </a:r>
          </a:p>
          <a:p>
            <a:endParaRPr lang="en-US" sz="1200" b="0" i="0" kern="1200" dirty="0">
              <a:solidFill>
                <a:schemeClr val="tx1"/>
              </a:solidFill>
              <a:latin typeface="+mn-lt"/>
              <a:ea typeface="+mn-ea"/>
              <a:cs typeface="+mn-cs"/>
            </a:endParaRPr>
          </a:p>
          <a:p>
            <a:r>
              <a:rPr lang="en-US" sz="1200" b="0" i="0" kern="1200" dirty="0">
                <a:solidFill>
                  <a:schemeClr val="tx1"/>
                </a:solidFill>
                <a:latin typeface="+mn-lt"/>
                <a:ea typeface="+mn-ea"/>
                <a:cs typeface="+mn-cs"/>
              </a:rPr>
              <a:t>The Reference level needs to be submitted the (UNFCCC) secretariat for</a:t>
            </a:r>
            <a:r>
              <a:rPr lang="en-US" sz="1200" b="0" i="0" kern="1200" baseline="0" dirty="0">
                <a:solidFill>
                  <a:schemeClr val="tx1"/>
                </a:solidFill>
                <a:latin typeface="+mn-lt"/>
                <a:ea typeface="+mn-ea"/>
                <a:cs typeface="+mn-cs"/>
              </a:rPr>
              <a:t> subsequent technical assessment</a:t>
            </a:r>
            <a:r>
              <a:rPr lang="en-US" sz="1200" b="0" i="0" kern="1200" dirty="0">
                <a:solidFill>
                  <a:schemeClr val="tx1"/>
                </a:solidFill>
                <a:latin typeface="+mn-lt"/>
                <a:ea typeface="+mn-ea"/>
                <a:cs typeface="+mn-cs"/>
              </a:rPr>
              <a:t>. The information contained in the submission should be transparent, complete, consistent with guidance agreed by the COP and accurate. The information provided should be guided by the most recent IPCC guidance and guidelines, as adopted or encouraged by the COP.</a:t>
            </a:r>
          </a:p>
          <a:p>
            <a:endParaRPr lang="en-US" sz="1200" b="0" i="0" kern="1200" dirty="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latin typeface="+mn-lt"/>
                <a:ea typeface="+mn-ea"/>
                <a:cs typeface="+mn-cs"/>
              </a:rPr>
              <a:t>Having an assessed national reference level in place is one of the requirements in order to be eligible for results-based payments in accordance with decision 9/CP.19. A link to the final technical assessment report should also be provided in the Lima REDD+ Information Hub.</a:t>
            </a:r>
          </a:p>
          <a:p>
            <a:endParaRPr lang="en-US" dirty="0"/>
          </a:p>
        </p:txBody>
      </p:sp>
    </p:spTree>
    <p:extLst>
      <p:ext uri="{BB962C8B-B14F-4D97-AF65-F5344CB8AC3E}">
        <p14:creationId xmlns:p14="http://schemas.microsoft.com/office/powerpoint/2010/main" val="2538217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b="1" dirty="0"/>
              <a:t>KEY</a:t>
            </a:r>
            <a:r>
              <a:rPr lang="de-DE" b="1" baseline="0" dirty="0"/>
              <a:t> MESSAGE:</a:t>
            </a:r>
          </a:p>
          <a:p>
            <a:pPr marL="171450" indent="-171450">
              <a:buFont typeface="Arial" panose="020B0604020202020204" pitchFamily="34" charset="0"/>
              <a:buChar char="•"/>
            </a:pPr>
            <a:r>
              <a:rPr lang="de-DE" baseline="0" dirty="0"/>
              <a:t>The technical part of REL is further explained in </a:t>
            </a:r>
            <a:r>
              <a:rPr lang="en-US" sz="1200" b="1" kern="1200" dirty="0">
                <a:solidFill>
                  <a:schemeClr val="tx1"/>
                </a:solidFill>
                <a:effectLst/>
                <a:latin typeface="+mn-lt"/>
                <a:ea typeface="+mn-ea"/>
                <a:cs typeface="+mn-cs"/>
              </a:rPr>
              <a:t>Forest Carbon Measurement and Monitoring (</a:t>
            </a:r>
            <a:r>
              <a:rPr lang="de-DE" baseline="0" dirty="0"/>
              <a:t>FCMM) Module</a:t>
            </a:r>
          </a:p>
        </p:txBody>
      </p:sp>
    </p:spTree>
    <p:extLst>
      <p:ext uri="{BB962C8B-B14F-4D97-AF65-F5344CB8AC3E}">
        <p14:creationId xmlns:p14="http://schemas.microsoft.com/office/powerpoint/2010/main" val="4143462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01204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a:p>
            <a:r>
              <a:rPr lang="de-DE" sz="1200" b="1" dirty="0"/>
              <a:t>References:</a:t>
            </a:r>
          </a:p>
          <a:p>
            <a:endParaRPr lang="en-US" sz="1200" dirty="0"/>
          </a:p>
          <a:p>
            <a:pPr marL="171450" indent="-171450">
              <a:buFont typeface="Arial" panose="020B0604020202020204" pitchFamily="34" charset="0"/>
              <a:buChar char="•"/>
            </a:pPr>
            <a:r>
              <a:rPr lang="en-US" sz="1200" dirty="0"/>
              <a:t>UNEP. 2014. Forests in a Changing Climate: A Sourcebook for Integrating REDD+ into Academic </a:t>
            </a:r>
            <a:r>
              <a:rPr lang="en-US" sz="1200" dirty="0" err="1"/>
              <a:t>Programmes</a:t>
            </a:r>
            <a:r>
              <a:rPr lang="en-US" sz="1200" dirty="0"/>
              <a:t>. United Nations Environment </a:t>
            </a:r>
            <a:r>
              <a:rPr lang="en-US" sz="1200" dirty="0" err="1"/>
              <a:t>Programme</a:t>
            </a:r>
            <a:r>
              <a:rPr lang="en-US" sz="1200" dirty="0"/>
              <a:t>. Nairobi, Kenya.</a:t>
            </a:r>
            <a:br>
              <a:rPr lang="en-US" sz="1200" dirty="0"/>
            </a:br>
            <a:r>
              <a:rPr lang="en-US" sz="1200" dirty="0">
                <a:hlinkClick r:id="rId3"/>
              </a:rPr>
              <a:t>http://www.unep.org/Training/docs/Forest_in_a_Changing_Climate.pdf</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UNEP. 2015. REDD+ Academy Learning Journal. Edition 1. </a:t>
            </a:r>
            <a:br>
              <a:rPr lang="en-US" sz="1200" dirty="0"/>
            </a:br>
            <a:r>
              <a:rPr lang="en-US" sz="1200" u="sng" dirty="0">
                <a:hlinkClick r:id="rId4"/>
              </a:rPr>
              <a:t>www.un-redd.org/REDDAcademy</a:t>
            </a:r>
            <a:r>
              <a:rPr lang="en-US" sz="1200" u="sng" dirty="0"/>
              <a:t> </a:t>
            </a:r>
          </a:p>
          <a:p>
            <a:endParaRPr lang="en-US" dirty="0"/>
          </a:p>
        </p:txBody>
      </p:sp>
    </p:spTree>
    <p:extLst>
      <p:ext uri="{BB962C8B-B14F-4D97-AF65-F5344CB8AC3E}">
        <p14:creationId xmlns:p14="http://schemas.microsoft.com/office/powerpoint/2010/main" val="2914614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5414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generalized</a:t>
            </a:r>
            <a:r>
              <a:rPr lang="en-US" baseline="0" dirty="0"/>
              <a:t> scenario for Emission factors in Bangladesh forests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For example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one ha of “Hill Forest” becomes “Degraded Land”, it causes emission worth 257.9 tons of CO</a:t>
            </a:r>
            <a:r>
              <a:rPr lang="en-US" baseline="-25000" dirty="0"/>
              <a:t>2</a:t>
            </a:r>
            <a:r>
              <a:rPr lang="en-US" baseline="0" dirty="0"/>
              <a:t> from the forests</a:t>
            </a:r>
            <a:endParaRPr lang="en-US" dirty="0"/>
          </a:p>
          <a:p>
            <a:endParaRPr lang="en-US" dirty="0"/>
          </a:p>
        </p:txBody>
      </p:sp>
    </p:spTree>
    <p:extLst>
      <p:ext uri="{BB962C8B-B14F-4D97-AF65-F5344CB8AC3E}">
        <p14:creationId xmlns:p14="http://schemas.microsoft.com/office/powerpoint/2010/main" val="17630234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85531" y="1263997"/>
            <a:ext cx="11754678"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85531" y="4055170"/>
            <a:ext cx="11754678"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3E2C93FA-DE33-4246-849E-EABFD580EF31}"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166912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Graphic gray">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86359B9A-246F-4F46-ADF2-9EA990F595F4}"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829569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Whit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7E9D36B6-96E9-4D7D-8CBB-6A687C1ECC3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188138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Vertical White_graphic">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CDB1A9FC-E5D1-4C13-9465-FA7AC203E476}"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853196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ertical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655F37B9-2713-4CF3-857B-401AA50E467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37191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ercis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3400" y="1654175"/>
            <a:ext cx="11296650" cy="5067300"/>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534F2F7-125A-47FD-93FC-B3107FBC42B3}"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454222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Exercise_graphic">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AA0C008D-2F82-4072-B12F-E19950034879}"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3018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ercise_2field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666750" y="1825625"/>
            <a:ext cx="5181600" cy="4895850"/>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343650" y="1825625"/>
            <a:ext cx="5181600" cy="4895850"/>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CCA95CB6-A3FD-405B-8B1B-B0EBA1412DC6}"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7591122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kehome Messag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71500" y="1542505"/>
            <a:ext cx="11144250" cy="5178969"/>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1D6477F1-8A9B-42F0-A077-368668061C9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5153694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kehome Message_2fields">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1825625"/>
            <a:ext cx="5181600" cy="4351338"/>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9AD43A23-A582-454F-B1D0-3CB3E7CECEBD}"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chemeClr val="bg1"/>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37073238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ferenc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53201178-0995-41BD-A033-831330E75B4F}"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136211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Module Title &amp; Topic">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106017" y="1741073"/>
            <a:ext cx="11953461" cy="1909903"/>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4800" b="1" i="0" baseline="0">
                <a:solidFill>
                  <a:schemeClr val="bg1"/>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3" name="Subtitle 2"/>
          <p:cNvSpPr>
            <a:spLocks noGrp="1"/>
          </p:cNvSpPr>
          <p:nvPr>
            <p:ph type="subTitle" idx="1" hasCustomPrompt="1"/>
          </p:nvPr>
        </p:nvSpPr>
        <p:spPr>
          <a:xfrm>
            <a:off x="106017" y="3922643"/>
            <a:ext cx="11953461" cy="2054087"/>
          </a:xfrm>
        </p:spPr>
        <p:txBody>
          <a:bodyPr anchor="ctr">
            <a:normAutofit/>
          </a:bodyPr>
          <a:lstStyle>
            <a:lvl1pPr marL="0" indent="0" algn="ctr">
              <a:lnSpc>
                <a:spcPct val="150000"/>
              </a:lnSpc>
              <a:buNone/>
              <a:defRPr sz="4400" b="1" i="0" baseline="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p>
          <a:p>
            <a:r>
              <a:rPr lang="de-DE" dirty="0"/>
              <a:t>Click here to edit Master Subtitle style</a:t>
            </a:r>
            <a:endParaRPr lang="en-US" dirty="0"/>
          </a:p>
        </p:txBody>
      </p:sp>
      <p:sp>
        <p:nvSpPr>
          <p:cNvPr id="4" name="Date Placeholder 3"/>
          <p:cNvSpPr>
            <a:spLocks noGrp="1"/>
          </p:cNvSpPr>
          <p:nvPr>
            <p:ph type="dt" sz="half" idx="10"/>
          </p:nvPr>
        </p:nvSpPr>
        <p:spPr/>
        <p:txBody>
          <a:bodyPr/>
          <a:lstStyle/>
          <a:p>
            <a:fld id="{0176A84D-DCCA-4B35-B6EA-E178FB184593}"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Tree>
    <p:extLst>
      <p:ext uri="{BB962C8B-B14F-4D97-AF65-F5344CB8AC3E}">
        <p14:creationId xmlns:p14="http://schemas.microsoft.com/office/powerpoint/2010/main" val="27794428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Further Readings">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2" y="108680"/>
            <a:ext cx="10467041" cy="6726263"/>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4E358E3B-A8B8-4D96-97DC-F3E7DB62E68C}"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770608" y="2898682"/>
            <a:ext cx="6660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77780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8B390477-E123-401E-A4FD-930BB9602432}" type="datetime1">
              <a:rPr lang="en-US" smtClean="0"/>
              <a:t>1/23/2017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ctrTitle" hasCustomPrompt="1"/>
          </p:nvPr>
        </p:nvSpPr>
        <p:spPr>
          <a:xfrm>
            <a:off x="397565" y="1263997"/>
            <a:ext cx="11396869" cy="2526125"/>
          </a:xfrm>
        </p:spPr>
        <p:txBody>
          <a:bodyPr anchor="ctr">
            <a:normAutofit/>
          </a:bodyPr>
          <a:lstStyle>
            <a:lvl1pPr marL="0" marR="0" indent="0" algn="ctr" defTabSz="914400" rtl="0" eaLnBrk="1" fontAlgn="auto" latinLnBrk="0" hangingPunct="1">
              <a:lnSpc>
                <a:spcPct val="90000"/>
              </a:lnSpc>
              <a:spcBef>
                <a:spcPct val="0"/>
              </a:spcBef>
              <a:spcAft>
                <a:spcPts val="0"/>
              </a:spcAft>
              <a:buClrTx/>
              <a:buSzTx/>
              <a:buFontTx/>
              <a:buNone/>
              <a:tabLst/>
              <a:defRPr sz="5400" b="1" i="0" baseline="0">
                <a:solidFill>
                  <a:srgbClr val="002A6C"/>
                </a:solidFill>
                <a:effectLst>
                  <a:outerShdw blurRad="38100" dist="38100" dir="2700000" algn="tl">
                    <a:srgbClr val="000000">
                      <a:alpha val="43137"/>
                    </a:srgbClr>
                  </a:outerShdw>
                </a:effectLst>
                <a:latin typeface="+mn-lt"/>
              </a:defRPr>
            </a:lvl1pPr>
          </a:lstStyle>
          <a:p>
            <a:r>
              <a:rPr lang="en-US" dirty="0"/>
              <a:t>Click here to edit Master title style</a:t>
            </a:r>
          </a:p>
        </p:txBody>
      </p:sp>
      <p:sp>
        <p:nvSpPr>
          <p:cNvPr id="10" name="Subtitle 2"/>
          <p:cNvSpPr>
            <a:spLocks noGrp="1"/>
          </p:cNvSpPr>
          <p:nvPr>
            <p:ph type="subTitle" idx="1" hasCustomPrompt="1"/>
          </p:nvPr>
        </p:nvSpPr>
        <p:spPr>
          <a:xfrm>
            <a:off x="397565" y="4055170"/>
            <a:ext cx="11396869" cy="1444484"/>
          </a:xfrm>
        </p:spPr>
        <p:txBody>
          <a:bodyPr anchor="ctr">
            <a:normAutofit/>
          </a:bodyPr>
          <a:lstStyle>
            <a:lvl1pPr marL="0" indent="0" algn="ctr">
              <a:buNone/>
              <a:defRPr sz="4400" b="1" i="0" baseline="0">
                <a:solidFill>
                  <a:srgbClr val="002A6C"/>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Click here to edit Master Subtitle style</a:t>
            </a:r>
            <a:endParaRPr lang="en-US" dirty="0"/>
          </a:p>
        </p:txBody>
      </p:sp>
    </p:spTree>
    <p:extLst>
      <p:ext uri="{BB962C8B-B14F-4D97-AF65-F5344CB8AC3E}">
        <p14:creationId xmlns:p14="http://schemas.microsoft.com/office/powerpoint/2010/main" val="42204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odule Outlin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1446663" y="108682"/>
            <a:ext cx="10493546" cy="6726262"/>
          </a:xfrm>
        </p:spPr>
        <p:txBody>
          <a:bodyPr/>
          <a:lstStyle>
            <a:lvl1pPr>
              <a:lnSpc>
                <a:spcPct val="100000"/>
              </a:lnSpc>
              <a:spcBef>
                <a:spcPts val="0"/>
              </a:spcBef>
              <a:spcAft>
                <a:spcPts val="1200"/>
              </a:spcAft>
              <a:defRPr sz="3200"/>
            </a:lvl1pPr>
            <a:lvl2pPr>
              <a:lnSpc>
                <a:spcPct val="100000"/>
              </a:lnSpc>
              <a:spcBef>
                <a:spcPts val="0"/>
              </a:spcBef>
              <a:spcAft>
                <a:spcPts val="1200"/>
              </a:spcAft>
              <a:defRPr sz="2800"/>
            </a:lvl2pPr>
            <a:lvl3pPr>
              <a:lnSpc>
                <a:spcPct val="100000"/>
              </a:lnSpc>
              <a:spcBef>
                <a:spcPts val="0"/>
              </a:spcBef>
              <a:spcAft>
                <a:spcPts val="1200"/>
              </a:spcAft>
              <a:defRPr sz="2400"/>
            </a:lvl3pPr>
          </a:lstStyle>
          <a:p>
            <a:pPr lvl="0"/>
            <a:r>
              <a:rPr lang="en-US" dirty="0"/>
              <a:t>Click to edit Master text styles</a:t>
            </a:r>
          </a:p>
          <a:p>
            <a:pPr lvl="1"/>
            <a:r>
              <a:rPr lang="en-US" dirty="0"/>
              <a:t>Second level</a:t>
            </a:r>
          </a:p>
        </p:txBody>
      </p:sp>
      <p:sp>
        <p:nvSpPr>
          <p:cNvPr id="4" name="Date Placeholder 3"/>
          <p:cNvSpPr>
            <a:spLocks noGrp="1"/>
          </p:cNvSpPr>
          <p:nvPr>
            <p:ph type="dt" sz="half" idx="10"/>
          </p:nvPr>
        </p:nvSpPr>
        <p:spPr/>
        <p:txBody>
          <a:bodyPr/>
          <a:lstStyle/>
          <a:p>
            <a:fld id="{117B3CA3-81C3-4E20-93DE-53F8F9936F57}"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rot="16200000">
            <a:off x="-2869608" y="2889000"/>
            <a:ext cx="6858000" cy="1080000"/>
          </a:xfrm>
        </p:spPr>
        <p:txBody>
          <a:bodyPr>
            <a:normAutofit/>
          </a:bodyPr>
          <a:lstStyle>
            <a:lvl1pPr>
              <a:defRPr sz="3600"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874461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Regula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0087" y="1542505"/>
            <a:ext cx="11171583" cy="5083581"/>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3E6448C3-0E4C-40AE-A256-03591A7564C8}"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0064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530087" y="1542505"/>
            <a:ext cx="11158330" cy="5070329"/>
          </a:xfrm>
        </p:spPr>
        <p:txBody>
          <a:bodyPr/>
          <a:lstStyle>
            <a:lvl1pPr>
              <a:lnSpc>
                <a:spcPct val="100000"/>
              </a:lnSpc>
              <a:spcBef>
                <a:spcPts val="600"/>
              </a:spcBef>
              <a:spcAft>
                <a:spcPts val="1200"/>
              </a:spcAft>
              <a:defRPr sz="3200"/>
            </a:lvl1pPr>
            <a:lvl2pPr>
              <a:lnSpc>
                <a:spcPct val="100000"/>
              </a:lnSpc>
              <a:spcBef>
                <a:spcPts val="600"/>
              </a:spcBef>
              <a:spcAft>
                <a:spcPts val="1200"/>
              </a:spcAft>
              <a:defRPr sz="2800"/>
            </a:lvl2pPr>
            <a:lvl3pPr>
              <a:lnSpc>
                <a:spcPct val="100000"/>
              </a:lnSpc>
              <a:spcBef>
                <a:spcPts val="600"/>
              </a:spcBef>
              <a:spcAft>
                <a:spcPts val="1200"/>
              </a:spcAft>
              <a:defRPr sz="2400"/>
            </a:lvl3p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10"/>
          </p:nvPr>
        </p:nvSpPr>
        <p:spPr/>
        <p:txBody>
          <a:bodyPr/>
          <a:lstStyle/>
          <a:p>
            <a:fld id="{9C27E607-5288-4B2F-BE18-0FBDA434BA6E}" type="datetime1">
              <a:rPr lang="en-US" smtClean="0"/>
              <a:t>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5C54D1-FDD9-4227-AB8F-CBC9F09C9B0C}" type="slidenum">
              <a:rPr lang="en-US" smtClean="0"/>
              <a:t>‹#›</a:t>
            </a:fld>
            <a:endParaRPr lang="en-US"/>
          </a:p>
        </p:txBody>
      </p:sp>
      <p:sp>
        <p:nvSpPr>
          <p:cNvPr id="8" name="Title 1"/>
          <p:cNvSpPr>
            <a:spLocks noGrp="1"/>
          </p:cNvSpPr>
          <p:nvPr>
            <p:ph type="title"/>
          </p:nvPr>
        </p:nvSpPr>
        <p:spPr>
          <a:xfrm>
            <a:off x="145775" y="0"/>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949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Gray">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531F5B4E-7FA1-4624-8223-5AF0570ACA45}"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517183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mparison_title_box">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13" y="0"/>
            <a:ext cx="12192000" cy="6858000"/>
          </a:xfrm>
          <a:prstGeom prst="rect">
            <a:avLst/>
          </a:prstGeom>
        </p:spPr>
      </p:pic>
      <p:sp>
        <p:nvSpPr>
          <p:cNvPr id="3" name="Text Placeholder 2"/>
          <p:cNvSpPr>
            <a:spLocks noGrp="1"/>
          </p:cNvSpPr>
          <p:nvPr>
            <p:ph type="body" idx="1"/>
          </p:nvPr>
        </p:nvSpPr>
        <p:spPr>
          <a:xfrm>
            <a:off x="463825" y="1535113"/>
            <a:ext cx="5386917"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4" name="Content Placeholder 3"/>
          <p:cNvSpPr>
            <a:spLocks noGrp="1"/>
          </p:cNvSpPr>
          <p:nvPr>
            <p:ph sz="half" idx="2"/>
          </p:nvPr>
        </p:nvSpPr>
        <p:spPr>
          <a:xfrm>
            <a:off x="463825" y="2174875"/>
            <a:ext cx="5386917" cy="4546600"/>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914400" indent="0">
              <a:lnSpc>
                <a:spcPct val="110000"/>
              </a:lnSpc>
              <a:spcBef>
                <a:spcPts val="300"/>
              </a:spcBef>
              <a:spcAft>
                <a:spcPts val="300"/>
              </a:spcAft>
              <a:buFont typeface="Wingdings" charset="2"/>
              <a:buNone/>
              <a:defRPr sz="1800"/>
            </a:lvl3pPr>
            <a:lvl4pPr marL="1371600" indent="0">
              <a:lnSpc>
                <a:spcPct val="110000"/>
              </a:lnSpc>
              <a:spcBef>
                <a:spcPts val="300"/>
              </a:spcBef>
              <a:spcAft>
                <a:spcPts val="300"/>
              </a:spcAft>
              <a:buFont typeface="Wingdings" charset="2"/>
              <a:buNone/>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5" name="Text Placeholder 4"/>
          <p:cNvSpPr>
            <a:spLocks noGrp="1"/>
          </p:cNvSpPr>
          <p:nvPr>
            <p:ph type="body" sz="quarter" idx="3"/>
          </p:nvPr>
        </p:nvSpPr>
        <p:spPr>
          <a:xfrm>
            <a:off x="6445160" y="1535113"/>
            <a:ext cx="5389033" cy="639762"/>
          </a:xfrm>
          <a:solidFill>
            <a:schemeClr val="bg1">
              <a:lumMod val="85000"/>
            </a:schemeClr>
          </a:solidFill>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H" dirty="0"/>
              <a:t>Click to </a:t>
            </a:r>
            <a:r>
              <a:rPr lang="fr-CH" dirty="0" err="1"/>
              <a:t>edit</a:t>
            </a:r>
            <a:r>
              <a:rPr lang="fr-CH" dirty="0"/>
              <a:t> Master </a:t>
            </a:r>
            <a:r>
              <a:rPr lang="fr-CH" dirty="0" err="1"/>
              <a:t>text</a:t>
            </a:r>
            <a:r>
              <a:rPr lang="fr-CH" dirty="0"/>
              <a:t> styles</a:t>
            </a:r>
          </a:p>
        </p:txBody>
      </p:sp>
      <p:sp>
        <p:nvSpPr>
          <p:cNvPr id="6" name="Content Placeholder 5"/>
          <p:cNvSpPr>
            <a:spLocks noGrp="1"/>
          </p:cNvSpPr>
          <p:nvPr>
            <p:ph sz="quarter" idx="4"/>
          </p:nvPr>
        </p:nvSpPr>
        <p:spPr>
          <a:xfrm>
            <a:off x="6445160" y="2174875"/>
            <a:ext cx="5389033" cy="4546600"/>
          </a:xfrm>
        </p:spPr>
        <p:txBody>
          <a:bodyPr/>
          <a:lstStyle>
            <a:lvl1pPr marL="342900" indent="-342900">
              <a:lnSpc>
                <a:spcPct val="110000"/>
              </a:lnSpc>
              <a:spcBef>
                <a:spcPts val="300"/>
              </a:spcBef>
              <a:spcAft>
                <a:spcPts val="300"/>
              </a:spcAft>
              <a:buFont typeface="Wingdings" charset="2"/>
              <a:buChar char="§"/>
              <a:defRPr sz="2400"/>
            </a:lvl1pPr>
            <a:lvl2pPr marL="742950" indent="-285750">
              <a:lnSpc>
                <a:spcPct val="110000"/>
              </a:lnSpc>
              <a:spcBef>
                <a:spcPts val="300"/>
              </a:spcBef>
              <a:spcAft>
                <a:spcPts val="300"/>
              </a:spcAft>
              <a:buFont typeface="Wingdings" charset="2"/>
              <a:buChar char="§"/>
              <a:defRPr sz="2000"/>
            </a:lvl2pPr>
            <a:lvl3pPr marL="1143000" indent="-228600">
              <a:lnSpc>
                <a:spcPct val="110000"/>
              </a:lnSpc>
              <a:spcBef>
                <a:spcPts val="300"/>
              </a:spcBef>
              <a:spcAft>
                <a:spcPts val="300"/>
              </a:spcAft>
              <a:buFont typeface="Wingdings" charset="2"/>
              <a:buChar char="§"/>
              <a:defRPr sz="1800"/>
            </a:lvl3pPr>
            <a:lvl4pPr marL="1600200" indent="-228600">
              <a:lnSpc>
                <a:spcPct val="110000"/>
              </a:lnSpc>
              <a:spcBef>
                <a:spcPts val="300"/>
              </a:spcBef>
              <a:spcAft>
                <a:spcPts val="300"/>
              </a:spcAft>
              <a:buFont typeface="Wingdings" charset="2"/>
              <a:buChar char="§"/>
              <a:defRPr sz="1600"/>
            </a:lvl4pPr>
            <a:lvl5pPr marL="2057400" indent="-228600">
              <a:lnSpc>
                <a:spcPct val="110000"/>
              </a:lnSpc>
              <a:spcBef>
                <a:spcPts val="300"/>
              </a:spcBef>
              <a:spcAft>
                <a:spcPts val="300"/>
              </a:spcAft>
              <a:buFont typeface="Wingdings" charset="2"/>
              <a:buChar char="§"/>
              <a:defRPr sz="1600"/>
            </a:lvl5pPr>
            <a:lvl6pPr>
              <a:defRPr sz="1600"/>
            </a:lvl6pPr>
            <a:lvl7pPr>
              <a:defRPr sz="1600"/>
            </a:lvl7pPr>
            <a:lvl8pPr>
              <a:defRPr sz="1600"/>
            </a:lvl8pPr>
            <a:lvl9pPr>
              <a:defRPr sz="1600"/>
            </a:lvl9pPr>
          </a:lstStyle>
          <a:p>
            <a:pPr lvl="0"/>
            <a:r>
              <a:rPr lang="fr-CH" dirty="0"/>
              <a:t>Click to </a:t>
            </a:r>
            <a:r>
              <a:rPr lang="fr-CH" dirty="0" err="1"/>
              <a:t>edit</a:t>
            </a:r>
            <a:r>
              <a:rPr lang="fr-CH" dirty="0"/>
              <a:t> Master </a:t>
            </a:r>
            <a:r>
              <a:rPr lang="fr-CH" dirty="0" err="1"/>
              <a:t>text</a:t>
            </a:r>
            <a:r>
              <a:rPr lang="fr-CH" dirty="0"/>
              <a:t> styles</a:t>
            </a:r>
          </a:p>
          <a:p>
            <a:pPr lvl="1"/>
            <a:r>
              <a:rPr lang="fr-CH" dirty="0"/>
              <a:t>Second </a:t>
            </a:r>
            <a:r>
              <a:rPr lang="fr-CH" dirty="0" err="1"/>
              <a:t>level</a:t>
            </a:r>
            <a:endParaRPr lang="fr-CH" dirty="0"/>
          </a:p>
        </p:txBody>
      </p:sp>
      <p:sp>
        <p:nvSpPr>
          <p:cNvPr id="7" name="Date Placeholder 6"/>
          <p:cNvSpPr>
            <a:spLocks noGrp="1"/>
          </p:cNvSpPr>
          <p:nvPr>
            <p:ph type="dt" sz="half" idx="10"/>
          </p:nvPr>
        </p:nvSpPr>
        <p:spPr/>
        <p:txBody>
          <a:bodyPr/>
          <a:lstStyle/>
          <a:p>
            <a:fld id="{15F52AFA-19FE-4CF3-BFE1-5A7B0F0F97D2}" type="datetime1">
              <a:rPr lang="en-US" smtClean="0"/>
              <a:t>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B17112-0BBC-CD41-90CF-8B6E80C642C3}" type="slidenum">
              <a:rPr lang="en-US" smtClean="0"/>
              <a:t>‹#›</a:t>
            </a:fld>
            <a:endParaRPr lang="en-US"/>
          </a:p>
        </p:txBody>
      </p:sp>
      <p:sp>
        <p:nvSpPr>
          <p:cNvPr id="12"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497416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Gray">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sz="half" idx="1"/>
          </p:nvPr>
        </p:nvSpPr>
        <p:spPr>
          <a:xfrm>
            <a:off x="443948"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423989" y="1563755"/>
            <a:ext cx="5436704" cy="5157719"/>
          </a:xfrm>
        </p:spPr>
        <p:txBody>
          <a:bodyPr/>
          <a:lstStyle>
            <a:lvl1pPr>
              <a:lnSpc>
                <a:spcPct val="100000"/>
              </a:lnSpc>
              <a:spcBef>
                <a:spcPts val="600"/>
              </a:spcBef>
              <a:spcAft>
                <a:spcPts val="1200"/>
              </a:spcAft>
              <a:defRPr/>
            </a:lvl1pPr>
            <a:lvl2pPr>
              <a:lnSpc>
                <a:spcPct val="100000"/>
              </a:lnSpc>
              <a:spcBef>
                <a:spcPts val="600"/>
              </a:spcBef>
              <a:spcAft>
                <a:spcPts val="1200"/>
              </a:spcAft>
              <a:defRPr/>
            </a:lvl2pPr>
            <a:lvl3pPr>
              <a:lnSpc>
                <a:spcPct val="100000"/>
              </a:lnSpc>
              <a:spcBef>
                <a:spcPts val="600"/>
              </a:spcBef>
              <a:spcAft>
                <a:spcPts val="1200"/>
              </a:spcAft>
              <a:defRPr/>
            </a:lvl3pPr>
          </a:lstStyle>
          <a:p>
            <a:pPr lvl="0"/>
            <a:r>
              <a:rPr lang="en-US" dirty="0"/>
              <a:t>Click to edit Master text styles</a:t>
            </a:r>
          </a:p>
          <a:p>
            <a:pPr lvl="1"/>
            <a:r>
              <a:rPr lang="en-US" dirty="0"/>
              <a:t>Second level</a:t>
            </a:r>
          </a:p>
          <a:p>
            <a:pPr lvl="2"/>
            <a:r>
              <a:rPr lang="en-US" dirty="0"/>
              <a:t>Third level</a:t>
            </a:r>
          </a:p>
        </p:txBody>
      </p:sp>
      <p:sp>
        <p:nvSpPr>
          <p:cNvPr id="5" name="Date Placeholder 4"/>
          <p:cNvSpPr>
            <a:spLocks noGrp="1"/>
          </p:cNvSpPr>
          <p:nvPr>
            <p:ph type="dt" sz="half" idx="10"/>
          </p:nvPr>
        </p:nvSpPr>
        <p:spPr/>
        <p:txBody>
          <a:bodyPr/>
          <a:lstStyle/>
          <a:p>
            <a:fld id="{E99C37A8-C27E-45C9-B330-F969CD2F3CA9}" type="datetime1">
              <a:rPr lang="en-US" smtClean="0"/>
              <a:t>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5C54D1-FDD9-4227-AB8F-CBC9F09C9B0C}" type="slidenum">
              <a:rPr lang="en-US" smtClean="0"/>
              <a:t>‹#›</a:t>
            </a:fld>
            <a:endParaRPr lang="en-US"/>
          </a:p>
        </p:txBody>
      </p:sp>
      <p:sp>
        <p:nvSpPr>
          <p:cNvPr id="10"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201567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raphic &amp; Photo">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Date Placeholder 2"/>
          <p:cNvSpPr>
            <a:spLocks noGrp="1"/>
          </p:cNvSpPr>
          <p:nvPr>
            <p:ph type="dt" sz="half" idx="10"/>
          </p:nvPr>
        </p:nvSpPr>
        <p:spPr/>
        <p:txBody>
          <a:bodyPr/>
          <a:lstStyle/>
          <a:p>
            <a:fld id="{EEC35568-CF12-4578-966F-9F068A8D0951}" type="datetime1">
              <a:rPr lang="en-US" smtClean="0"/>
              <a:t>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5C54D1-FDD9-4227-AB8F-CBC9F09C9B0C}" type="slidenum">
              <a:rPr lang="en-US" smtClean="0"/>
              <a:t>‹#›</a:t>
            </a:fld>
            <a:endParaRPr lang="en-US"/>
          </a:p>
        </p:txBody>
      </p:sp>
      <p:sp>
        <p:nvSpPr>
          <p:cNvPr id="9" name="Title 1"/>
          <p:cNvSpPr>
            <a:spLocks noGrp="1"/>
          </p:cNvSpPr>
          <p:nvPr>
            <p:ph type="title"/>
          </p:nvPr>
        </p:nvSpPr>
        <p:spPr>
          <a:xfrm>
            <a:off x="145775" y="1"/>
            <a:ext cx="11880000" cy="1080000"/>
          </a:xfrm>
        </p:spPr>
        <p:txBody>
          <a:bodyPr/>
          <a:lstStyle>
            <a:lvl1pPr>
              <a:defRPr b="1" i="0" baseline="0">
                <a:solidFill>
                  <a:srgbClr val="002A6C"/>
                </a:solidFill>
                <a:effectLst>
                  <a:outerShdw blurRad="38100" dist="38100" dir="2700000" algn="tl">
                    <a:srgbClr val="000000">
                      <a:alpha val="43137"/>
                    </a:srgbClr>
                  </a:outerShdw>
                </a:effectLst>
                <a:latin typeface="+mn-lt"/>
              </a:defRPr>
            </a:lvl1pPr>
          </a:lstStyle>
          <a:p>
            <a:r>
              <a:rPr lang="en-US" dirty="0"/>
              <a:t>Click to edit Master title style</a:t>
            </a:r>
          </a:p>
        </p:txBody>
      </p:sp>
    </p:spTree>
    <p:extLst>
      <p:ext uri="{BB962C8B-B14F-4D97-AF65-F5344CB8AC3E}">
        <p14:creationId xmlns:p14="http://schemas.microsoft.com/office/powerpoint/2010/main" val="1051745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8EED4B-9ABE-4A15-BC4E-6FA6F52E34C1}" type="datetime1">
              <a:rPr lang="en-US" smtClean="0"/>
              <a:t>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C54D1-FDD9-4227-AB8F-CBC9F09C9B0C}" type="slidenum">
              <a:rPr lang="en-US" smtClean="0"/>
              <a:t>‹#›</a:t>
            </a:fld>
            <a:endParaRPr lang="en-US"/>
          </a:p>
        </p:txBody>
      </p:sp>
    </p:spTree>
    <p:extLst>
      <p:ext uri="{BB962C8B-B14F-4D97-AF65-F5344CB8AC3E}">
        <p14:creationId xmlns:p14="http://schemas.microsoft.com/office/powerpoint/2010/main" val="1220750515"/>
      </p:ext>
    </p:extLst>
  </p:cSld>
  <p:clrMap bg1="lt1" tx1="dk1" bg2="lt2" tx2="dk2" accent1="accent1" accent2="accent2" accent3="accent3" accent4="accent4" accent5="accent5" accent6="accent6" hlink="hlink" folHlink="folHlink"/>
  <p:sldLayoutIdLst>
    <p:sldLayoutId id="2147483649" r:id="rId1"/>
    <p:sldLayoutId id="2147483670" r:id="rId2"/>
    <p:sldLayoutId id="2147483650" r:id="rId3"/>
    <p:sldLayoutId id="2147483685" r:id="rId4"/>
    <p:sldLayoutId id="2147483725" r:id="rId5"/>
    <p:sldLayoutId id="2147483652" r:id="rId6"/>
    <p:sldLayoutId id="2147483721" r:id="rId7"/>
    <p:sldLayoutId id="2147483727" r:id="rId8"/>
    <p:sldLayoutId id="2147483654" r:id="rId9"/>
    <p:sldLayoutId id="2147483696" r:id="rId10"/>
    <p:sldLayoutId id="2147483691" r:id="rId11"/>
    <p:sldLayoutId id="2147483722" r:id="rId12"/>
    <p:sldLayoutId id="2147483697" r:id="rId13"/>
    <p:sldLayoutId id="2147483665" r:id="rId14"/>
    <p:sldLayoutId id="2147483724" r:id="rId15"/>
    <p:sldLayoutId id="2147483708" r:id="rId16"/>
    <p:sldLayoutId id="2147483666" r:id="rId17"/>
    <p:sldLayoutId id="2147483709" r:id="rId18"/>
    <p:sldLayoutId id="2147483667" r:id="rId19"/>
    <p:sldLayoutId id="2147483692" r:id="rId20"/>
    <p:sldLayoutId id="2147483663" r:id="rId2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hyperlink" Target="http://www.un-redd.org/REDDAcademy" TargetMode="External"/><Relationship Id="rId2" Type="http://schemas.openxmlformats.org/officeDocument/2006/relationships/hyperlink" Target="http://www.unep.org/Training/docs/Forest_in_a_Changing_Climate.pdf" TargetMode="Externa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2" Type="http://schemas.openxmlformats.org/officeDocument/2006/relationships/hyperlink" Target="http://www.winrock.org/" TargetMode="Externa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7564" y="862944"/>
            <a:ext cx="11396869" cy="2526125"/>
          </a:xfrm>
        </p:spPr>
        <p:txBody>
          <a:bodyPr/>
          <a:lstStyle/>
          <a:p>
            <a:r>
              <a:rPr lang="de-DE" dirty="0"/>
              <a:t>Bangladesh Climate-Resilient Ecosystem Curriculum (BACUM)</a:t>
            </a:r>
            <a:endParaRPr lang="en-US" dirty="0"/>
          </a:p>
        </p:txBody>
      </p:sp>
      <p:sp>
        <p:nvSpPr>
          <p:cNvPr id="3" name="Subtitle 2"/>
          <p:cNvSpPr>
            <a:spLocks noGrp="1"/>
          </p:cNvSpPr>
          <p:nvPr>
            <p:ph type="subTitle" idx="1"/>
          </p:nvPr>
        </p:nvSpPr>
        <p:spPr>
          <a:xfrm>
            <a:off x="397564" y="3622033"/>
            <a:ext cx="11396869" cy="1444484"/>
          </a:xfrm>
        </p:spPr>
        <p:txBody>
          <a:bodyPr/>
          <a:lstStyle/>
          <a:p>
            <a:r>
              <a:rPr lang="de-DE" dirty="0"/>
              <a:t>Module 2: REDD+ in Climate Change Context</a:t>
            </a:r>
            <a:endParaRPr lang="en-US" dirty="0"/>
          </a:p>
        </p:txBody>
      </p:sp>
    </p:spTree>
    <p:extLst>
      <p:ext uri="{BB962C8B-B14F-4D97-AF65-F5344CB8AC3E}">
        <p14:creationId xmlns:p14="http://schemas.microsoft.com/office/powerpoint/2010/main" val="2312613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solidFill>
                  <a:sysClr val="windowText" lastClr="000000"/>
                </a:solidFill>
                <a:effectLst/>
                <a:latin typeface="Trebuchet MS" panose="020B0603020202020204"/>
              </a:rPr>
              <a:t>REL in REDD+?</a:t>
            </a:r>
            <a:endParaRPr lang="en-US" dirty="0"/>
          </a:p>
        </p:txBody>
      </p:sp>
      <p:sp>
        <p:nvSpPr>
          <p:cNvPr id="9" name="Content Placeholder 2"/>
          <p:cNvSpPr txBox="1">
            <a:spLocks/>
          </p:cNvSpPr>
          <p:nvPr/>
        </p:nvSpPr>
        <p:spPr>
          <a:xfrm>
            <a:off x="6085775" y="1433192"/>
            <a:ext cx="5505450" cy="489584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Reference Emission Level (REL/RL)</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800" b="1" i="0" u="none" strike="noStrike" kern="1200" cap="none" spc="0" normalizeH="0" baseline="0" noProof="0" dirty="0">
                <a:ln>
                  <a:noFill/>
                </a:ln>
                <a:solidFill>
                  <a:srgbClr val="FF0000"/>
                </a:solidFill>
                <a:effectLst/>
                <a:uLnTx/>
                <a:uFillTx/>
                <a:latin typeface="Trebuchet MS" panose="020B0603020202020204"/>
                <a:ea typeface="+mn-ea"/>
                <a:cs typeface="+mn-cs"/>
              </a:rPr>
              <a:t>RL = Baseline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Map historic land cover 3 points in time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Historic land cover change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Benchmark map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4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Quantify Carbon stock</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Emission factors = C stocks per land cover </a:t>
            </a:r>
          </a:p>
          <a:p>
            <a:pPr marL="1143000" marR="0" lvl="2"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GB" sz="20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Develop Emission look-up tables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Project future emissions and removals of CO</a:t>
            </a:r>
            <a:r>
              <a:rPr kumimoji="0" lang="en-GB" sz="2800" b="0" i="0" u="none" strike="noStrike" kern="1200" cap="none" spc="0" normalizeH="0" baseline="-25000" noProof="0" dirty="0">
                <a:ln>
                  <a:noFill/>
                </a:ln>
                <a:solidFill>
                  <a:sysClr val="windowText" lastClr="000000"/>
                </a:solidFill>
                <a:effectLst/>
                <a:uLnTx/>
                <a:uFillTx/>
                <a:latin typeface="Trebuchet MS" panose="020B0603020202020204"/>
                <a:ea typeface="+mn-ea"/>
                <a:cs typeface="+mn-cs"/>
              </a:rPr>
              <a:t>2</a:t>
            </a:r>
            <a:r>
              <a:rPr kumimoji="0" lang="en-GB" sz="28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rPr>
              <a:t>e the absence of REDD+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Trebuchet MS" panose="020B0603020202020204"/>
              <a:ea typeface="+mn-ea"/>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val="2605287266"/>
              </p:ext>
            </p:extLst>
          </p:nvPr>
        </p:nvGraphicFramePr>
        <p:xfrm>
          <a:off x="494492" y="1159972"/>
          <a:ext cx="4799363" cy="1910252"/>
        </p:xfrm>
        <a:graphic>
          <a:graphicData uri="http://schemas.openxmlformats.org/drawingml/2006/table">
            <a:tbl>
              <a:tblPr firstRow="1" bandRow="1"/>
              <a:tblGrid>
                <a:gridCol w="1662551">
                  <a:extLst>
                    <a:ext uri="{9D8B030D-6E8A-4147-A177-3AD203B41FA5}">
                      <a16:colId xmlns:a16="http://schemas.microsoft.com/office/drawing/2014/main" xmlns="" val="20000"/>
                    </a:ext>
                  </a:extLst>
                </a:gridCol>
                <a:gridCol w="749397">
                  <a:extLst>
                    <a:ext uri="{9D8B030D-6E8A-4147-A177-3AD203B41FA5}">
                      <a16:colId xmlns:a16="http://schemas.microsoft.com/office/drawing/2014/main" xmlns="" val="20001"/>
                    </a:ext>
                  </a:extLst>
                </a:gridCol>
                <a:gridCol w="137991">
                  <a:extLst>
                    <a:ext uri="{9D8B030D-6E8A-4147-A177-3AD203B41FA5}">
                      <a16:colId xmlns:a16="http://schemas.microsoft.com/office/drawing/2014/main" xmlns="" val="20002"/>
                    </a:ext>
                  </a:extLst>
                </a:gridCol>
                <a:gridCol w="749397">
                  <a:extLst>
                    <a:ext uri="{9D8B030D-6E8A-4147-A177-3AD203B41FA5}">
                      <a16:colId xmlns:a16="http://schemas.microsoft.com/office/drawing/2014/main" xmlns="" val="20003"/>
                    </a:ext>
                  </a:extLst>
                </a:gridCol>
                <a:gridCol w="137991">
                  <a:extLst>
                    <a:ext uri="{9D8B030D-6E8A-4147-A177-3AD203B41FA5}">
                      <a16:colId xmlns:a16="http://schemas.microsoft.com/office/drawing/2014/main" xmlns="" val="20004"/>
                    </a:ext>
                  </a:extLst>
                </a:gridCol>
                <a:gridCol w="612639">
                  <a:extLst>
                    <a:ext uri="{9D8B030D-6E8A-4147-A177-3AD203B41FA5}">
                      <a16:colId xmlns:a16="http://schemas.microsoft.com/office/drawing/2014/main" xmlns="" val="20005"/>
                    </a:ext>
                  </a:extLst>
                </a:gridCol>
                <a:gridCol w="749397">
                  <a:extLst>
                    <a:ext uri="{9D8B030D-6E8A-4147-A177-3AD203B41FA5}">
                      <a16:colId xmlns:a16="http://schemas.microsoft.com/office/drawing/2014/main" xmlns="" val="20006"/>
                    </a:ext>
                  </a:extLst>
                </a:gridCol>
              </a:tblGrid>
              <a:tr h="299585">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a:lnSpc>
                          <a:spcPct val="115000"/>
                        </a:lnSpc>
                        <a:spcBef>
                          <a:spcPts val="0"/>
                        </a:spcBef>
                        <a:spcAft>
                          <a:spcPts val="0"/>
                        </a:spcAft>
                      </a:pPr>
                      <a:r>
                        <a:rPr lang="en-US" sz="1600" dirty="0">
                          <a:effectLst/>
                        </a:rPr>
                        <a:t>Stratum</a:t>
                      </a:r>
                      <a:endParaRPr lang="en-US" sz="1600"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grid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a:lnSpc>
                          <a:spcPct val="115000"/>
                        </a:lnSpc>
                        <a:spcBef>
                          <a:spcPts val="0"/>
                        </a:spcBef>
                        <a:spcAft>
                          <a:spcPts val="0"/>
                        </a:spcAft>
                      </a:pPr>
                      <a:r>
                        <a:rPr lang="en-US" sz="1600" dirty="0">
                          <a:effectLst/>
                        </a:rPr>
                        <a:t>AG tree</a:t>
                      </a:r>
                      <a:endParaRPr lang="en-US" sz="1600"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hMerge="1">
                  <a:txBody>
                    <a:bodyPr/>
                    <a:lstStyle/>
                    <a:p>
                      <a:endParaRPr lang="en-US"/>
                    </a:p>
                  </a:txBody>
                  <a:tcPr/>
                </a:tc>
                <a:tc gridSpan="2">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a:lnSpc>
                          <a:spcPct val="115000"/>
                        </a:lnSpc>
                        <a:spcBef>
                          <a:spcPts val="0"/>
                        </a:spcBef>
                        <a:spcAft>
                          <a:spcPts val="0"/>
                        </a:spcAft>
                      </a:pPr>
                      <a:r>
                        <a:rPr lang="en-US" sz="1600">
                          <a:effectLst/>
                        </a:rPr>
                        <a:t>BG tree</a:t>
                      </a:r>
                      <a:endParaRPr lang="en-US" sz="160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hMerge="1">
                  <a:txBody>
                    <a:bodyPr/>
                    <a:lstStyle/>
                    <a:p>
                      <a:pPr marL="0" marR="0" algn="ctr">
                        <a:lnSpc>
                          <a:spcPct val="115000"/>
                        </a:lnSpc>
                        <a:spcBef>
                          <a:spcPts val="0"/>
                        </a:spcBef>
                        <a:spcAft>
                          <a:spcPts val="0"/>
                        </a:spcAft>
                      </a:pPr>
                      <a:endParaRPr lang="en-US" sz="1100" dirty="0">
                        <a:effectLst/>
                        <a:latin typeface="Calibri"/>
                        <a:ea typeface="Times New Roman"/>
                        <a:cs typeface="Times New Roman"/>
                      </a:endParaRPr>
                    </a:p>
                  </a:txBody>
                  <a:tcPr marL="68580" marR="68580" marT="0" marB="0" anchor="ct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algn="ctr">
                        <a:lnSpc>
                          <a:spcPct val="115000"/>
                        </a:lnSpc>
                        <a:spcBef>
                          <a:spcPts val="0"/>
                        </a:spcBef>
                        <a:spcAft>
                          <a:spcPts val="0"/>
                        </a:spcAft>
                      </a:pPr>
                      <a:r>
                        <a:rPr lang="en-US" sz="1600" dirty="0">
                          <a:effectLst/>
                        </a:rPr>
                        <a:t>Soil</a:t>
                      </a:r>
                      <a:endParaRPr lang="en-US" sz="1600"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457200" rtl="0" eaLnBrk="1" latinLnBrk="0" hangingPunct="1">
                        <a:defRPr sz="1800" b="1" kern="1200">
                          <a:solidFill>
                            <a:schemeClr val="lt1"/>
                          </a:solidFill>
                          <a:latin typeface="Calibri"/>
                        </a:defRPr>
                      </a:lvl1pPr>
                      <a:lvl2pPr marL="457200" algn="l" defTabSz="457200" rtl="0" eaLnBrk="1" latinLnBrk="0" hangingPunct="1">
                        <a:defRPr sz="1800" b="1" kern="1200">
                          <a:solidFill>
                            <a:schemeClr val="lt1"/>
                          </a:solidFill>
                          <a:latin typeface="Calibri"/>
                        </a:defRPr>
                      </a:lvl2pPr>
                      <a:lvl3pPr marL="914400" algn="l" defTabSz="457200" rtl="0" eaLnBrk="1" latinLnBrk="0" hangingPunct="1">
                        <a:defRPr sz="1800" b="1" kern="1200">
                          <a:solidFill>
                            <a:schemeClr val="lt1"/>
                          </a:solidFill>
                          <a:latin typeface="Calibri"/>
                        </a:defRPr>
                      </a:lvl3pPr>
                      <a:lvl4pPr marL="1371600" algn="l" defTabSz="457200" rtl="0" eaLnBrk="1" latinLnBrk="0" hangingPunct="1">
                        <a:defRPr sz="1800" b="1" kern="1200">
                          <a:solidFill>
                            <a:schemeClr val="lt1"/>
                          </a:solidFill>
                          <a:latin typeface="Calibri"/>
                        </a:defRPr>
                      </a:lvl4pPr>
                      <a:lvl5pPr marL="1828800" algn="l" defTabSz="457200" rtl="0" eaLnBrk="1" latinLnBrk="0" hangingPunct="1">
                        <a:defRPr sz="1800" b="1" kern="1200">
                          <a:solidFill>
                            <a:schemeClr val="lt1"/>
                          </a:solidFill>
                          <a:latin typeface="Calibri"/>
                        </a:defRPr>
                      </a:lvl5pPr>
                      <a:lvl6pPr marL="2286000" algn="l" defTabSz="457200" rtl="0" eaLnBrk="1" latinLnBrk="0" hangingPunct="1">
                        <a:defRPr sz="1800" b="1" kern="1200">
                          <a:solidFill>
                            <a:schemeClr val="lt1"/>
                          </a:solidFill>
                          <a:latin typeface="Calibri"/>
                        </a:defRPr>
                      </a:lvl6pPr>
                      <a:lvl7pPr marL="2743200" algn="l" defTabSz="457200" rtl="0" eaLnBrk="1" latinLnBrk="0" hangingPunct="1">
                        <a:defRPr sz="1800" b="1" kern="1200">
                          <a:solidFill>
                            <a:schemeClr val="lt1"/>
                          </a:solidFill>
                          <a:latin typeface="Calibri"/>
                        </a:defRPr>
                      </a:lvl7pPr>
                      <a:lvl8pPr marL="3200400" algn="l" defTabSz="457200" rtl="0" eaLnBrk="1" latinLnBrk="0" hangingPunct="1">
                        <a:defRPr sz="1800" b="1" kern="1200">
                          <a:solidFill>
                            <a:schemeClr val="lt1"/>
                          </a:solidFill>
                          <a:latin typeface="Calibri"/>
                        </a:defRPr>
                      </a:lvl8pPr>
                      <a:lvl9pPr marL="3657600" algn="l" defTabSz="457200" rtl="0" eaLnBrk="1" latinLnBrk="0" hangingPunct="1">
                        <a:defRPr sz="1800" b="1" kern="1200">
                          <a:solidFill>
                            <a:schemeClr val="lt1"/>
                          </a:solidFill>
                          <a:latin typeface="Calibri"/>
                        </a:defRPr>
                      </a:lvl9pPr>
                    </a:lstStyle>
                    <a:p>
                      <a:pPr marL="0" marR="0">
                        <a:lnSpc>
                          <a:spcPct val="115000"/>
                        </a:lnSpc>
                        <a:spcBef>
                          <a:spcPts val="0"/>
                        </a:spcBef>
                        <a:spcAft>
                          <a:spcPts val="0"/>
                        </a:spcAft>
                      </a:pPr>
                      <a:r>
                        <a:rPr lang="en-US" sz="1600" dirty="0">
                          <a:effectLst/>
                        </a:rPr>
                        <a:t>Total</a:t>
                      </a:r>
                      <a:endParaRPr lang="en-US" sz="1600"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xmlns="" val="10000"/>
                  </a:ext>
                </a:extLst>
              </a:tr>
              <a:tr h="29113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dirty="0">
                          <a:effectLst/>
                        </a:rPr>
                        <a:t> </a:t>
                      </a:r>
                      <a:endParaRPr lang="en-US" sz="1600" b="1" dirty="0">
                        <a:effectLst/>
                        <a:latin typeface="Calibri"/>
                        <a:ea typeface="Times New Roman"/>
                        <a:cs typeface="Times New Roman"/>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 </a:t>
                      </a:r>
                      <a:endParaRPr lang="en-US" sz="1600" b="1" dirty="0">
                        <a:effectLst/>
                        <a:latin typeface="Calibri"/>
                        <a:ea typeface="Times New Roman"/>
                        <a:cs typeface="Times New Roman"/>
                      </a:endParaRPr>
                    </a:p>
                  </a:txBody>
                  <a:tcPr marL="68580" marR="6858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gridSpan="5">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t CO</a:t>
                      </a:r>
                      <a:r>
                        <a:rPr lang="en-US" sz="1600" b="1" baseline="-25000" dirty="0">
                          <a:effectLst/>
                        </a:rPr>
                        <a:t>2</a:t>
                      </a:r>
                      <a:r>
                        <a:rPr lang="en-US" sz="1600" b="1" dirty="0">
                          <a:effectLst/>
                        </a:rPr>
                        <a:t>-e / ha</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1"/>
                  </a:ext>
                </a:extLst>
              </a:tr>
              <a:tr h="1972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dirty="0">
                          <a:effectLst/>
                        </a:rPr>
                        <a:t>Mangrove forest</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110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a:effectLst/>
                        </a:rPr>
                        <a:t>23</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100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233</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xmlns="" val="10002"/>
                  </a:ext>
                </a:extLst>
              </a:tr>
              <a:tr h="1972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Upland forest</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a:effectLst/>
                        </a:rPr>
                        <a:t>91</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a:effectLst/>
                        </a:rPr>
                        <a:t>17</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20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128</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xmlns="" val="10003"/>
                  </a:ext>
                </a:extLst>
              </a:tr>
              <a:tr h="1972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Wetland </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a:effectLst/>
                        </a:rPr>
                        <a:t>0</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70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70</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xmlns="" val="10004"/>
                  </a:ext>
                </a:extLst>
              </a:tr>
              <a:tr h="1972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Grassland</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10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5</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10</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25</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xmlns="" val="10005"/>
                  </a:ext>
                </a:extLst>
              </a:tr>
              <a:tr h="197297">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a:effectLst/>
                        </a:rPr>
                        <a:t>Agriculture</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a:effectLst/>
                        </a:rPr>
                        <a:t>5</a:t>
                      </a:r>
                      <a:endParaRPr lang="en-US" sz="1600" b="1">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2</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gridSpan="2">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gn="ctr">
                        <a:lnSpc>
                          <a:spcPct val="115000"/>
                        </a:lnSpc>
                        <a:spcBef>
                          <a:spcPts val="0"/>
                        </a:spcBef>
                        <a:spcAft>
                          <a:spcPts val="0"/>
                        </a:spcAft>
                      </a:pPr>
                      <a:r>
                        <a:rPr lang="en-US" sz="1600" b="1" dirty="0">
                          <a:effectLst/>
                        </a:rPr>
                        <a:t>5</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hMerge="1">
                  <a:txBody>
                    <a:bodyPr/>
                    <a:lstStyle/>
                    <a:p>
                      <a:endParaRPr lang="en-US"/>
                    </a:p>
                  </a:txBody>
                  <a:tcPr/>
                </a:tc>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a:lnSpc>
                          <a:spcPct val="115000"/>
                        </a:lnSpc>
                        <a:spcBef>
                          <a:spcPts val="0"/>
                        </a:spcBef>
                        <a:spcAft>
                          <a:spcPts val="0"/>
                        </a:spcAft>
                      </a:pPr>
                      <a:r>
                        <a:rPr lang="en-US" sz="1600" b="1" dirty="0">
                          <a:effectLst/>
                        </a:rPr>
                        <a:t>13</a:t>
                      </a:r>
                      <a:endParaRPr lang="en-US" sz="1600" b="1" dirty="0">
                        <a:effectLst/>
                        <a:latin typeface="Calibri"/>
                        <a:ea typeface="Times New Roman"/>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xmlns="" val="10006"/>
                  </a:ext>
                </a:extLst>
              </a:tr>
            </a:tbl>
          </a:graphicData>
        </a:graphic>
      </p:graphicFrame>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4492" y="3319463"/>
            <a:ext cx="4600575" cy="3267075"/>
          </a:xfrm>
          <a:prstGeom prst="rect">
            <a:avLst/>
          </a:prstGeom>
        </p:spPr>
      </p:pic>
    </p:spTree>
    <p:extLst>
      <p:ext uri="{BB962C8B-B14F-4D97-AF65-F5344CB8AC3E}">
        <p14:creationId xmlns:p14="http://schemas.microsoft.com/office/powerpoint/2010/main" val="3285798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ltLang="en-US" sz="3600" kern="0" dirty="0">
                <a:solidFill>
                  <a:srgbClr val="000000"/>
                </a:solidFill>
                <a:effectLst/>
                <a:latin typeface="Arial" panose="020B0604020202020204" pitchFamily="34" charset="0"/>
                <a:cs typeface="Arial" panose="020B0604020202020204" pitchFamily="34" charset="0"/>
              </a:rPr>
              <a:t>Emission factor, CO</a:t>
            </a:r>
            <a:r>
              <a:rPr lang="en-US" altLang="en-US" sz="3600" kern="0" dirty="0">
                <a:solidFill>
                  <a:srgbClr val="000000"/>
                </a:solidFill>
                <a:effectLst/>
                <a:latin typeface="Cambria Math" panose="02040503050406030204" pitchFamily="18" charset="0"/>
                <a:ea typeface="Arial" panose="020B0604020202020204" pitchFamily="34" charset="0"/>
                <a:cs typeface="Cambria Math" panose="02040503050406030204" pitchFamily="18" charset="0"/>
              </a:rPr>
              <a:t>₂ </a:t>
            </a:r>
            <a:r>
              <a:rPr lang="en-US" altLang="en-US" sz="3600" kern="0" dirty="0">
                <a:solidFill>
                  <a:srgbClr val="000000"/>
                </a:solidFill>
                <a:effectLst/>
                <a:latin typeface="Arial" panose="020B0604020202020204" pitchFamily="34" charset="0"/>
                <a:cs typeface="Arial" panose="020B0604020202020204" pitchFamily="34" charset="0"/>
              </a:rPr>
              <a:t>Mg/ha</a:t>
            </a:r>
            <a:endParaRPr lang="en-US" sz="3600" dirty="0"/>
          </a:p>
        </p:txBody>
      </p:sp>
      <p:graphicFrame>
        <p:nvGraphicFramePr>
          <p:cNvPr id="5" name="Table 4"/>
          <p:cNvGraphicFramePr>
            <a:graphicFrameLocks noGrp="1"/>
          </p:cNvGraphicFramePr>
          <p:nvPr>
            <p:extLst>
              <p:ext uri="{D42A27DB-BD31-4B8C-83A1-F6EECF244321}">
                <p14:modId xmlns:p14="http://schemas.microsoft.com/office/powerpoint/2010/main" val="1930269686"/>
              </p:ext>
            </p:extLst>
          </p:nvPr>
        </p:nvGraphicFramePr>
        <p:xfrm>
          <a:off x="441719" y="1598901"/>
          <a:ext cx="11288111" cy="4130566"/>
        </p:xfrm>
        <a:graphic>
          <a:graphicData uri="http://schemas.openxmlformats.org/drawingml/2006/table">
            <a:tbl>
              <a:tblPr firstRow="1" firstCol="1" bandRow="1"/>
              <a:tblGrid>
                <a:gridCol w="635913">
                  <a:extLst>
                    <a:ext uri="{9D8B030D-6E8A-4147-A177-3AD203B41FA5}">
                      <a16:colId xmlns:a16="http://schemas.microsoft.com/office/drawing/2014/main" xmlns="" val="20000"/>
                    </a:ext>
                  </a:extLst>
                </a:gridCol>
                <a:gridCol w="2172048">
                  <a:extLst>
                    <a:ext uri="{9D8B030D-6E8A-4147-A177-3AD203B41FA5}">
                      <a16:colId xmlns:a16="http://schemas.microsoft.com/office/drawing/2014/main" xmlns="" val="20001"/>
                    </a:ext>
                  </a:extLst>
                </a:gridCol>
                <a:gridCol w="921697">
                  <a:extLst>
                    <a:ext uri="{9D8B030D-6E8A-4147-A177-3AD203B41FA5}">
                      <a16:colId xmlns:a16="http://schemas.microsoft.com/office/drawing/2014/main" xmlns="" val="20002"/>
                    </a:ext>
                  </a:extLst>
                </a:gridCol>
                <a:gridCol w="943132">
                  <a:extLst>
                    <a:ext uri="{9D8B030D-6E8A-4147-A177-3AD203B41FA5}">
                      <a16:colId xmlns:a16="http://schemas.microsoft.com/office/drawing/2014/main" xmlns="" val="20003"/>
                    </a:ext>
                  </a:extLst>
                </a:gridCol>
                <a:gridCol w="943132">
                  <a:extLst>
                    <a:ext uri="{9D8B030D-6E8A-4147-A177-3AD203B41FA5}">
                      <a16:colId xmlns:a16="http://schemas.microsoft.com/office/drawing/2014/main" xmlns="" val="20004"/>
                    </a:ext>
                  </a:extLst>
                </a:gridCol>
                <a:gridCol w="1403981">
                  <a:extLst>
                    <a:ext uri="{9D8B030D-6E8A-4147-A177-3AD203B41FA5}">
                      <a16:colId xmlns:a16="http://schemas.microsoft.com/office/drawing/2014/main" xmlns="" val="20005"/>
                    </a:ext>
                  </a:extLst>
                </a:gridCol>
                <a:gridCol w="1403981">
                  <a:extLst>
                    <a:ext uri="{9D8B030D-6E8A-4147-A177-3AD203B41FA5}">
                      <a16:colId xmlns:a16="http://schemas.microsoft.com/office/drawing/2014/main" xmlns="" val="20006"/>
                    </a:ext>
                  </a:extLst>
                </a:gridCol>
                <a:gridCol w="1020833">
                  <a:extLst>
                    <a:ext uri="{9D8B030D-6E8A-4147-A177-3AD203B41FA5}">
                      <a16:colId xmlns:a16="http://schemas.microsoft.com/office/drawing/2014/main" xmlns="" val="20007"/>
                    </a:ext>
                  </a:extLst>
                </a:gridCol>
                <a:gridCol w="996719">
                  <a:extLst>
                    <a:ext uri="{9D8B030D-6E8A-4147-A177-3AD203B41FA5}">
                      <a16:colId xmlns:a16="http://schemas.microsoft.com/office/drawing/2014/main" xmlns="" val="20008"/>
                    </a:ext>
                  </a:extLst>
                </a:gridCol>
                <a:gridCol w="846675">
                  <a:extLst>
                    <a:ext uri="{9D8B030D-6E8A-4147-A177-3AD203B41FA5}">
                      <a16:colId xmlns:a16="http://schemas.microsoft.com/office/drawing/2014/main" xmlns="" val="20009"/>
                    </a:ext>
                  </a:extLst>
                </a:gridCol>
              </a:tblGrid>
              <a:tr h="388675">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fontAlgn="b"/>
                      <a:endParaRPr lang="en-US" sz="2000" b="0" i="0" u="none" strike="noStrike" dirty="0">
                        <a:solidFill>
                          <a:srgbClr val="000000"/>
                        </a:solidFill>
                        <a:effectLst/>
                        <a:latin typeface="Arial" panose="020B0604020202020204" pitchFamily="34" charset="0"/>
                      </a:endParaRPr>
                    </a:p>
                  </a:txBody>
                  <a:tcPr marL="8861" marR="8861" marT="8861" marB="0" anchor="b">
                    <a:lnL>
                      <a:noFill/>
                    </a:lnL>
                    <a:lnR>
                      <a:noFill/>
                    </a:lnR>
                    <a:lnT>
                      <a:noFill/>
                    </a:lnT>
                    <a:lnB>
                      <a:no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fontAlgn="b"/>
                      <a:r>
                        <a:rPr lang="en-US" sz="2000" b="0" i="0" u="none" strike="noStrike">
                          <a:solidFill>
                            <a:srgbClr val="000000"/>
                          </a:solidFill>
                          <a:effectLst/>
                          <a:latin typeface="Arial" panose="020B0604020202020204" pitchFamily="34" charset="0"/>
                        </a:rPr>
                        <a:t> </a:t>
                      </a:r>
                    </a:p>
                  </a:txBody>
                  <a:tcPr marL="8861" marR="8861" marT="8861"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8">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dirty="0">
                          <a:solidFill>
                            <a:srgbClr val="000000"/>
                          </a:solidFill>
                          <a:effectLst/>
                          <a:latin typeface="Calibri" panose="020F0502020204030204" pitchFamily="34" charset="0"/>
                        </a:rPr>
                        <a:t>Converted to . . . . </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766370">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fontAlgn="b"/>
                      <a:r>
                        <a:rPr lang="en-US" sz="2000" b="0" i="0" u="none" strike="noStrike" dirty="0">
                          <a:solidFill>
                            <a:srgbClr val="000000"/>
                          </a:solidFill>
                          <a:effectLst/>
                          <a:latin typeface="Arial" panose="020B0604020202020204" pitchFamily="34" charset="0"/>
                        </a:rPr>
                        <a:t> </a:t>
                      </a:r>
                    </a:p>
                  </a:txBody>
                  <a:tcPr marL="8861" marR="8861" marT="8861" marB="0" anchor="b">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fontAlgn="b"/>
                      <a:r>
                        <a:rPr lang="en-US" sz="2000" b="0" i="0" u="none" strike="noStrike" dirty="0">
                          <a:solidFill>
                            <a:srgbClr val="000000"/>
                          </a:solidFill>
                          <a:effectLst/>
                          <a:latin typeface="Arial" panose="020B0604020202020204" pitchFamily="34" charset="0"/>
                        </a:rPr>
                        <a:t> </a:t>
                      </a:r>
                    </a:p>
                  </a:txBody>
                  <a:tcPr marL="8861" marR="8861" marT="8861"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Hill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Sal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Plantation</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Rubber</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Degraded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Tea Garden</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Agriculture</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Bare land</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8E4BC"/>
                    </a:solidFill>
                  </a:tcPr>
                </a:tc>
                <a:extLst>
                  <a:ext uri="{0D108BD9-81ED-4DB2-BD59-A6C34878D82A}">
                    <a16:rowId xmlns:a16="http://schemas.microsoft.com/office/drawing/2014/main" xmlns="" val="10001"/>
                  </a:ext>
                </a:extLst>
              </a:tr>
              <a:tr h="388675">
                <a:tc rowSpan="7">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0000"/>
                          </a:solidFill>
                          <a:effectLst/>
                          <a:latin typeface="Calibri" panose="020F0502020204030204" pitchFamily="34" charset="0"/>
                        </a:rPr>
                        <a:t>Converted from . . . . </a:t>
                      </a:r>
                    </a:p>
                  </a:txBody>
                  <a:tcPr marL="8861" marR="8861" marT="8861"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dirty="0">
                          <a:solidFill>
                            <a:srgbClr val="000000"/>
                          </a:solidFill>
                          <a:effectLst/>
                          <a:latin typeface="Calibri" panose="020F0502020204030204" pitchFamily="34" charset="0"/>
                        </a:rPr>
                        <a:t>Hill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93.4</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114.4</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257.9</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288</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319.1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324.8</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r h="388675">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a:solidFill>
                            <a:srgbClr val="000000"/>
                          </a:solidFill>
                          <a:effectLst/>
                          <a:latin typeface="Calibri" panose="020F0502020204030204" pitchFamily="34" charset="0"/>
                        </a:rPr>
                        <a:t>Sal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15.6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36.6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180.1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210.2</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241.3</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247.1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3"/>
                  </a:ext>
                </a:extLst>
              </a:tr>
              <a:tr h="388675">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a:solidFill>
                            <a:srgbClr val="000000"/>
                          </a:solidFill>
                          <a:effectLst/>
                          <a:latin typeface="Calibri" panose="020F0502020204030204" pitchFamily="34" charset="0"/>
                        </a:rPr>
                        <a:t>Plantation</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164.6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194.6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225.7</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231.5</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4"/>
                  </a:ext>
                </a:extLst>
              </a:tr>
              <a:tr h="388675">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dirty="0">
                          <a:solidFill>
                            <a:srgbClr val="000000"/>
                          </a:solidFill>
                          <a:effectLst/>
                          <a:latin typeface="Calibri" panose="020F0502020204030204" pitchFamily="34" charset="0"/>
                        </a:rPr>
                        <a:t>Rubber</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143.5</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173.6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204.7</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210.4</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5"/>
                  </a:ext>
                </a:extLst>
              </a:tr>
              <a:tr h="643471">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dirty="0">
                          <a:solidFill>
                            <a:srgbClr val="000000"/>
                          </a:solidFill>
                          <a:effectLst/>
                          <a:latin typeface="Calibri" panose="020F0502020204030204" pitchFamily="34" charset="0"/>
                        </a:rPr>
                        <a:t>Degraded forest</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-257.9</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-180.1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-164.6</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-143.5</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30</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61.1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66.9</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388675">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a:solidFill>
                            <a:srgbClr val="000000"/>
                          </a:solidFill>
                          <a:effectLst/>
                          <a:latin typeface="Calibri" panose="020F0502020204030204" pitchFamily="34" charset="0"/>
                        </a:rPr>
                        <a:t>Tea Garden</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FF0000"/>
                          </a:solidFill>
                          <a:effectLst/>
                          <a:latin typeface="Calibri" panose="020F0502020204030204" pitchFamily="34" charset="0"/>
                        </a:rPr>
                        <a:t>31.1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a:solidFill>
                            <a:srgbClr val="FF0000"/>
                          </a:solidFill>
                          <a:effectLst/>
                          <a:latin typeface="Calibri" panose="020F0502020204030204" pitchFamily="34" charset="0"/>
                        </a:rPr>
                        <a:t>36.9</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7"/>
                  </a:ext>
                </a:extLst>
              </a:tr>
              <a:tr h="388675">
                <a:tc vMerge="1">
                  <a:txBody>
                    <a:bodyPr/>
                    <a:lstStyle/>
                    <a:p>
                      <a:endParaRPr lang="en-US"/>
                    </a:p>
                  </a:txBody>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l" rtl="0" fontAlgn="ctr"/>
                      <a:r>
                        <a:rPr lang="en-US" sz="2000" b="0" i="0" u="none" strike="noStrike">
                          <a:solidFill>
                            <a:srgbClr val="000000"/>
                          </a:solidFill>
                          <a:effectLst/>
                          <a:latin typeface="Calibri" panose="020F0502020204030204" pitchFamily="34" charset="0"/>
                        </a:rPr>
                        <a:t>Agriculture</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E6B8B7"/>
                    </a:solid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-319.1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-241.3</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-225.7</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-204.7</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00B050"/>
                          </a:solidFill>
                          <a:effectLst/>
                          <a:latin typeface="Calibri" panose="020F0502020204030204" pitchFamily="34" charset="0"/>
                        </a:rPr>
                        <a:t>-31.1</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ctr" rtl="0" fontAlgn="ctr"/>
                      <a:r>
                        <a:rPr lang="en-US" sz="2000" b="0" i="0" u="none" strike="noStrike">
                          <a:solidFill>
                            <a:srgbClr val="BFBFBF"/>
                          </a:solidFill>
                          <a:effectLst/>
                          <a:latin typeface="Calibri" panose="020F0502020204030204" pitchFamily="34" charset="0"/>
                        </a:rPr>
                        <a:t>N/A</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Trebuchet MS" panose="020B0603020202020204"/>
                        </a:defRPr>
                      </a:lvl1pPr>
                      <a:lvl2pPr marL="457200" algn="l" defTabSz="914400" rtl="0" eaLnBrk="1" latinLnBrk="0" hangingPunct="1">
                        <a:defRPr sz="1800" kern="1200">
                          <a:solidFill>
                            <a:schemeClr val="tx1"/>
                          </a:solidFill>
                          <a:latin typeface="Trebuchet MS" panose="020B0603020202020204"/>
                        </a:defRPr>
                      </a:lvl2pPr>
                      <a:lvl3pPr marL="914400" algn="l" defTabSz="914400" rtl="0" eaLnBrk="1" latinLnBrk="0" hangingPunct="1">
                        <a:defRPr sz="1800" kern="1200">
                          <a:solidFill>
                            <a:schemeClr val="tx1"/>
                          </a:solidFill>
                          <a:latin typeface="Trebuchet MS" panose="020B0603020202020204"/>
                        </a:defRPr>
                      </a:lvl3pPr>
                      <a:lvl4pPr marL="1371600" algn="l" defTabSz="914400" rtl="0" eaLnBrk="1" latinLnBrk="0" hangingPunct="1">
                        <a:defRPr sz="1800" kern="1200">
                          <a:solidFill>
                            <a:schemeClr val="tx1"/>
                          </a:solidFill>
                          <a:latin typeface="Trebuchet MS" panose="020B0603020202020204"/>
                        </a:defRPr>
                      </a:lvl4pPr>
                      <a:lvl5pPr marL="1828800" algn="l" defTabSz="914400" rtl="0" eaLnBrk="1" latinLnBrk="0" hangingPunct="1">
                        <a:defRPr sz="1800" kern="1200">
                          <a:solidFill>
                            <a:schemeClr val="tx1"/>
                          </a:solidFill>
                          <a:latin typeface="Trebuchet MS" panose="020B0603020202020204"/>
                        </a:defRPr>
                      </a:lvl5pPr>
                      <a:lvl6pPr marL="2286000" algn="l" defTabSz="914400" rtl="0" eaLnBrk="1" latinLnBrk="0" hangingPunct="1">
                        <a:defRPr sz="1800" kern="1200">
                          <a:solidFill>
                            <a:schemeClr val="tx1"/>
                          </a:solidFill>
                          <a:latin typeface="Trebuchet MS" panose="020B0603020202020204"/>
                        </a:defRPr>
                      </a:lvl6pPr>
                      <a:lvl7pPr marL="2743200" algn="l" defTabSz="914400" rtl="0" eaLnBrk="1" latinLnBrk="0" hangingPunct="1">
                        <a:defRPr sz="1800" kern="1200">
                          <a:solidFill>
                            <a:schemeClr val="tx1"/>
                          </a:solidFill>
                          <a:latin typeface="Trebuchet MS" panose="020B0603020202020204"/>
                        </a:defRPr>
                      </a:lvl7pPr>
                      <a:lvl8pPr marL="3200400" algn="l" defTabSz="914400" rtl="0" eaLnBrk="1" latinLnBrk="0" hangingPunct="1">
                        <a:defRPr sz="1800" kern="1200">
                          <a:solidFill>
                            <a:schemeClr val="tx1"/>
                          </a:solidFill>
                          <a:latin typeface="Trebuchet MS" panose="020B0603020202020204"/>
                        </a:defRPr>
                      </a:lvl8pPr>
                      <a:lvl9pPr marL="3657600" algn="l" defTabSz="914400" rtl="0" eaLnBrk="1" latinLnBrk="0" hangingPunct="1">
                        <a:defRPr sz="1800" kern="1200">
                          <a:solidFill>
                            <a:schemeClr val="tx1"/>
                          </a:solidFill>
                          <a:latin typeface="Trebuchet MS" panose="020B0603020202020204"/>
                        </a:defRPr>
                      </a:lvl9pPr>
                    </a:lstStyle>
                    <a:p>
                      <a:pPr algn="r" rtl="0" fontAlgn="ctr"/>
                      <a:r>
                        <a:rPr lang="en-US" sz="2000" b="0" i="0" u="none" strike="noStrike" dirty="0">
                          <a:solidFill>
                            <a:srgbClr val="FF0000"/>
                          </a:solidFill>
                          <a:effectLst/>
                          <a:latin typeface="Calibri" panose="020F0502020204030204" pitchFamily="34" charset="0"/>
                        </a:rPr>
                        <a:t>5.8</a:t>
                      </a:r>
                    </a:p>
                  </a:txBody>
                  <a:tcPr marL="8861" marR="8861" marT="886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8"/>
                  </a:ext>
                </a:extLst>
              </a:tr>
            </a:tbl>
          </a:graphicData>
        </a:graphic>
      </p:graphicFrame>
      <p:sp>
        <p:nvSpPr>
          <p:cNvPr id="6" name="Oval 5"/>
          <p:cNvSpPr/>
          <p:nvPr/>
        </p:nvSpPr>
        <p:spPr>
          <a:xfrm>
            <a:off x="7638596" y="2711377"/>
            <a:ext cx="928688" cy="515938"/>
          </a:xfrm>
          <a:prstGeom prst="ellipse">
            <a:avLst/>
          </a:prstGeom>
          <a:noFill/>
          <a:ln w="79375" cap="rnd" cmpd="sng" algn="ctr">
            <a:solidFill>
              <a:srgbClr val="FFC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3005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1923907943"/>
              </p:ext>
            </p:extLst>
          </p:nvPr>
        </p:nvGraphicFramePr>
        <p:xfrm>
          <a:off x="239349" y="1316765"/>
          <a:ext cx="11617291" cy="4957886"/>
        </p:xfrm>
        <a:graphic>
          <a:graphicData uri="http://schemas.openxmlformats.org/drawingml/2006/table">
            <a:tbl>
              <a:tblPr firstRow="1" bandRow="1">
                <a:tableStyleId>{BC89EF96-8CEA-46FF-86C4-4CE0E7609802}</a:tableStyleId>
              </a:tblPr>
              <a:tblGrid>
                <a:gridCol w="3168352">
                  <a:extLst>
                    <a:ext uri="{9D8B030D-6E8A-4147-A177-3AD203B41FA5}">
                      <a16:colId xmlns:a16="http://schemas.microsoft.com/office/drawing/2014/main" xmlns="" val="20000"/>
                    </a:ext>
                  </a:extLst>
                </a:gridCol>
                <a:gridCol w="8448939">
                  <a:extLst>
                    <a:ext uri="{9D8B030D-6E8A-4147-A177-3AD203B41FA5}">
                      <a16:colId xmlns:a16="http://schemas.microsoft.com/office/drawing/2014/main" xmlns="" val="20001"/>
                    </a:ext>
                  </a:extLst>
                </a:gridCol>
              </a:tblGrid>
              <a:tr h="1632181">
                <a:tc>
                  <a:txBody>
                    <a:bodyPr/>
                    <a:lstStyle/>
                    <a:p>
                      <a:r>
                        <a:rPr lang="en-US" sz="2100" b="0" noProof="0" dirty="0"/>
                        <a:t>Forest Definition</a:t>
                      </a:r>
                    </a:p>
                  </a:txBody>
                  <a:tcPr marL="121920" marR="121920"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100" b="0" noProof="0" dirty="0"/>
                        <a:t>Forest definition must be consistent with that used in international reporting (e.g. NC)</a:t>
                      </a:r>
                    </a:p>
                    <a:p>
                      <a:pPr marL="0" marR="0" indent="0" algn="l" defTabSz="914400" rtl="0" eaLnBrk="1" fontAlgn="auto" latinLnBrk="0" hangingPunct="1">
                        <a:lnSpc>
                          <a:spcPct val="100000"/>
                        </a:lnSpc>
                        <a:spcBef>
                          <a:spcPts val="0"/>
                        </a:spcBef>
                        <a:spcAft>
                          <a:spcPts val="0"/>
                        </a:spcAft>
                        <a:buClrTx/>
                        <a:buSzTx/>
                        <a:buFontTx/>
                        <a:buNone/>
                        <a:tabLst/>
                        <a:defRPr/>
                      </a:pPr>
                      <a:r>
                        <a:rPr lang="en-GB" sz="2100" b="0" kern="1200" baseline="0" dirty="0"/>
                        <a:t>Uses 3 minimum threshold: tree crown cover (10 to 30%), min. land area (bet. 0.05 and 1 ha); min height (bet. 2 and 5m) </a:t>
                      </a:r>
                      <a:endParaRPr lang="en-US" sz="2100" b="0" noProof="0" dirty="0"/>
                    </a:p>
                  </a:txBody>
                  <a:tcPr marL="121920" marR="121920" marT="60960" marB="60960"/>
                </a:tc>
                <a:extLst>
                  <a:ext uri="{0D108BD9-81ED-4DB2-BD59-A6C34878D82A}">
                    <a16:rowId xmlns:a16="http://schemas.microsoft.com/office/drawing/2014/main" xmlns="" val="10000"/>
                  </a:ext>
                </a:extLst>
              </a:tr>
              <a:tr h="494453">
                <a:tc>
                  <a:txBody>
                    <a:bodyPr/>
                    <a:lstStyle/>
                    <a:p>
                      <a:r>
                        <a:rPr lang="en-US" sz="2100" noProof="0" dirty="0"/>
                        <a:t>Historical Data</a:t>
                      </a:r>
                    </a:p>
                  </a:txBody>
                  <a:tcPr marL="121920" marR="121920" marT="60960" marB="60960"/>
                </a:tc>
                <a:tc>
                  <a:txBody>
                    <a:bodyPr/>
                    <a:lstStyle/>
                    <a:p>
                      <a:r>
                        <a:rPr lang="en-US" sz="2100" noProof="0" dirty="0"/>
                        <a:t>Activity data and Emission Factors</a:t>
                      </a:r>
                    </a:p>
                  </a:txBody>
                  <a:tcPr marL="121920" marR="121920" marT="60960" marB="60960"/>
                </a:tc>
                <a:extLst>
                  <a:ext uri="{0D108BD9-81ED-4DB2-BD59-A6C34878D82A}">
                    <a16:rowId xmlns:a16="http://schemas.microsoft.com/office/drawing/2014/main" xmlns="" val="10001"/>
                  </a:ext>
                </a:extLst>
              </a:tr>
              <a:tr h="494453">
                <a:tc>
                  <a:txBody>
                    <a:bodyPr/>
                    <a:lstStyle/>
                    <a:p>
                      <a:r>
                        <a:rPr lang="en-US" sz="2100" noProof="0" dirty="0"/>
                        <a:t>Scope (Activities)</a:t>
                      </a:r>
                    </a:p>
                  </a:txBody>
                  <a:tcPr marL="121920" marR="121920" marT="60960" marB="60960"/>
                </a:tc>
                <a:tc>
                  <a:txBody>
                    <a:bodyPr/>
                    <a:lstStyle/>
                    <a:p>
                      <a:r>
                        <a:rPr lang="en-US" sz="2100" noProof="0" dirty="0"/>
                        <a:t>Refers to the 5 REDD+ Activities: Select Priority Activities for your country</a:t>
                      </a:r>
                    </a:p>
                  </a:txBody>
                  <a:tcPr marL="121920" marR="121920" marT="60960" marB="60960"/>
                </a:tc>
                <a:extLst>
                  <a:ext uri="{0D108BD9-81ED-4DB2-BD59-A6C34878D82A}">
                    <a16:rowId xmlns:a16="http://schemas.microsoft.com/office/drawing/2014/main" xmlns="" val="10002"/>
                  </a:ext>
                </a:extLst>
              </a:tr>
              <a:tr h="494453">
                <a:tc>
                  <a:txBody>
                    <a:bodyPr/>
                    <a:lstStyle/>
                    <a:p>
                      <a:r>
                        <a:rPr lang="en-US" sz="2100" noProof="0" dirty="0"/>
                        <a:t>Scope</a:t>
                      </a:r>
                      <a:r>
                        <a:rPr lang="en-US" sz="2100" baseline="0" noProof="0" dirty="0"/>
                        <a:t> (carbon pools</a:t>
                      </a:r>
                      <a:endParaRPr lang="en-US" sz="2100" noProof="0" dirty="0"/>
                    </a:p>
                  </a:txBody>
                  <a:tcPr marL="121920" marR="121920" marT="60960" marB="60960"/>
                </a:tc>
                <a:tc>
                  <a:txBody>
                    <a:bodyPr/>
                    <a:lstStyle/>
                    <a:p>
                      <a:r>
                        <a:rPr lang="en-US" sz="2100" noProof="0" dirty="0"/>
                        <a:t>Refers to the carbon pools (major carbon pools)</a:t>
                      </a:r>
                    </a:p>
                  </a:txBody>
                  <a:tcPr marL="121920" marR="121920" marT="60960" marB="60960"/>
                </a:tc>
                <a:extLst>
                  <a:ext uri="{0D108BD9-81ED-4DB2-BD59-A6C34878D82A}">
                    <a16:rowId xmlns:a16="http://schemas.microsoft.com/office/drawing/2014/main" xmlns="" val="10003"/>
                  </a:ext>
                </a:extLst>
              </a:tr>
              <a:tr h="494453">
                <a:tc>
                  <a:txBody>
                    <a:bodyPr/>
                    <a:lstStyle/>
                    <a:p>
                      <a:r>
                        <a:rPr lang="en-US" sz="2100" noProof="0" dirty="0"/>
                        <a:t>Scale</a:t>
                      </a:r>
                    </a:p>
                  </a:txBody>
                  <a:tcPr marL="121920" marR="121920" marT="60960" marB="60960"/>
                </a:tc>
                <a:tc>
                  <a:txBody>
                    <a:bodyPr/>
                    <a:lstStyle/>
                    <a:p>
                      <a:r>
                        <a:rPr lang="en-US" sz="2100" noProof="0" dirty="0"/>
                        <a:t>National or sub-national</a:t>
                      </a:r>
                    </a:p>
                  </a:txBody>
                  <a:tcPr marL="121920" marR="121920" marT="60960" marB="60960"/>
                </a:tc>
                <a:extLst>
                  <a:ext uri="{0D108BD9-81ED-4DB2-BD59-A6C34878D82A}">
                    <a16:rowId xmlns:a16="http://schemas.microsoft.com/office/drawing/2014/main" xmlns="" val="10004"/>
                  </a:ext>
                </a:extLst>
              </a:tr>
              <a:tr h="494453">
                <a:tc>
                  <a:txBody>
                    <a:bodyPr/>
                    <a:lstStyle/>
                    <a:p>
                      <a:r>
                        <a:rPr lang="en-US" sz="2100" noProof="0" dirty="0"/>
                        <a:t>Method of Construction </a:t>
                      </a:r>
                    </a:p>
                  </a:txBody>
                  <a:tcPr marL="121920" marR="121920" marT="60960" marB="60960"/>
                </a:tc>
                <a:tc>
                  <a:txBody>
                    <a:bodyPr/>
                    <a:lstStyle/>
                    <a:p>
                      <a:r>
                        <a:rPr lang="en-US" sz="2100" noProof="0" dirty="0"/>
                        <a:t>Historical Average;  Adjusted or projected methods</a:t>
                      </a:r>
                    </a:p>
                  </a:txBody>
                  <a:tcPr marL="121920" marR="121920" marT="60960" marB="60960"/>
                </a:tc>
                <a:extLst>
                  <a:ext uri="{0D108BD9-81ED-4DB2-BD59-A6C34878D82A}">
                    <a16:rowId xmlns:a16="http://schemas.microsoft.com/office/drawing/2014/main" xmlns="" val="10005"/>
                  </a:ext>
                </a:extLst>
              </a:tr>
              <a:tr h="853440">
                <a:tc>
                  <a:txBody>
                    <a:bodyPr/>
                    <a:lstStyle/>
                    <a:p>
                      <a:r>
                        <a:rPr lang="en-US" sz="2100" noProof="0" dirty="0"/>
                        <a:t>Adjustment for national Circumstances</a:t>
                      </a:r>
                    </a:p>
                  </a:txBody>
                  <a:tcPr marL="121920" marR="121920" marT="60960" marB="60960"/>
                </a:tc>
                <a:tc>
                  <a:txBody>
                    <a:bodyPr/>
                    <a:lstStyle/>
                    <a:p>
                      <a:r>
                        <a:rPr lang="en-US" sz="2400" noProof="0" dirty="0"/>
                        <a:t>Those relevant to REDD+</a:t>
                      </a:r>
                      <a:r>
                        <a:rPr lang="en-US" sz="2400" baseline="0" noProof="0" dirty="0"/>
                        <a:t> include DD, state of forest transition, population changes, development policies</a:t>
                      </a:r>
                      <a:endParaRPr lang="en-US" sz="2400" b="0" noProof="0" dirty="0"/>
                    </a:p>
                  </a:txBody>
                  <a:tcPr marL="121920" marR="121920" marT="60960" marB="60960"/>
                </a:tc>
                <a:extLst>
                  <a:ext uri="{0D108BD9-81ED-4DB2-BD59-A6C34878D82A}">
                    <a16:rowId xmlns:a16="http://schemas.microsoft.com/office/drawing/2014/main" xmlns="" val="10006"/>
                  </a:ext>
                </a:extLst>
              </a:tr>
            </a:tbl>
          </a:graphicData>
        </a:graphic>
      </p:graphicFrame>
      <p:sp>
        <p:nvSpPr>
          <p:cNvPr id="2" name="Title 1"/>
          <p:cNvSpPr>
            <a:spLocks noGrp="1"/>
          </p:cNvSpPr>
          <p:nvPr>
            <p:ph type="title"/>
          </p:nvPr>
        </p:nvSpPr>
        <p:spPr/>
        <p:txBody>
          <a:bodyPr>
            <a:normAutofit/>
          </a:bodyPr>
          <a:lstStyle/>
          <a:p>
            <a:r>
              <a:rPr lang="en-GB" dirty="0"/>
              <a:t>Considerations in development of FREL/FRL</a:t>
            </a:r>
            <a:endParaRPr lang="en-US" dirty="0"/>
          </a:p>
        </p:txBody>
      </p:sp>
    </p:spTree>
    <p:extLst>
      <p:ext uri="{BB962C8B-B14F-4D97-AF65-F5344CB8AC3E}">
        <p14:creationId xmlns:p14="http://schemas.microsoft.com/office/powerpoint/2010/main" val="490971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6"/>
          <p:cNvSpPr>
            <a:spLocks noChangeArrowheads="1"/>
          </p:cNvSpPr>
          <p:nvPr/>
        </p:nvSpPr>
        <p:spPr bwMode="auto">
          <a:xfrm>
            <a:off x="1" y="-246220"/>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fr-CH" sz="2400"/>
          </a:p>
        </p:txBody>
      </p:sp>
      <p:grpSp>
        <p:nvGrpSpPr>
          <p:cNvPr id="3" name="Group 290"/>
          <p:cNvGrpSpPr>
            <a:grpSpLocks/>
          </p:cNvGrpSpPr>
          <p:nvPr/>
        </p:nvGrpSpPr>
        <p:grpSpPr bwMode="auto">
          <a:xfrm>
            <a:off x="1045028" y="1417134"/>
            <a:ext cx="10450285" cy="5201379"/>
            <a:chOff x="1446" y="2357"/>
            <a:chExt cx="8875" cy="6741"/>
          </a:xfrm>
        </p:grpSpPr>
        <p:sp>
          <p:nvSpPr>
            <p:cNvPr id="4" name="Text Box 5"/>
            <p:cNvSpPr txBox="1">
              <a:spLocks noChangeArrowheads="1"/>
            </p:cNvSpPr>
            <p:nvPr/>
          </p:nvSpPr>
          <p:spPr bwMode="auto">
            <a:xfrm>
              <a:off x="4326" y="7222"/>
              <a:ext cx="4073" cy="1231"/>
            </a:xfrm>
            <a:prstGeom prst="rect">
              <a:avLst/>
            </a:prstGeom>
            <a:solidFill>
              <a:srgbClr val="FFFFFF"/>
            </a:solidFill>
            <a:ln w="31750">
              <a:solidFill>
                <a:srgbClr val="4F81BD"/>
              </a:solidFill>
              <a:miter lim="800000"/>
              <a:headEnd/>
              <a:tailEnd/>
            </a:ln>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b="1" dirty="0">
                  <a:latin typeface="Calibri" pitchFamily="34" charset="0"/>
                  <a:ea typeface="MS Mincho" pitchFamily="49" charset="-128"/>
                  <a:cs typeface="Times New Roman" pitchFamily="18" charset="0"/>
                </a:rPr>
                <a:t>Analysis of national circumstances </a:t>
              </a:r>
              <a:endParaRPr lang="en-US" altLang="fr-FR" sz="2000" dirty="0">
                <a:latin typeface="Arial" pitchFamily="34" charset="0"/>
                <a:cs typeface="Arial" pitchFamily="34" charset="0"/>
              </a:endParaRPr>
            </a:p>
            <a:p>
              <a:pPr defTabSz="1219170" eaLnBrk="0" fontAlgn="base" hangingPunct="0">
                <a:spcBef>
                  <a:spcPct val="0"/>
                </a:spcBef>
                <a:spcAft>
                  <a:spcPct val="0"/>
                </a:spcAft>
              </a:pPr>
              <a:r>
                <a:rPr lang="en-US" altLang="fr-FR" sz="2000" dirty="0">
                  <a:latin typeface="Calibri" pitchFamily="34" charset="0"/>
                  <a:ea typeface="MS Mincho" pitchFamily="49" charset="-128"/>
                  <a:cs typeface="Times New Roman" pitchFamily="18" charset="0"/>
                </a:rPr>
                <a:t>Does the country want to adjust for national circumstances? </a:t>
              </a:r>
              <a:endParaRPr lang="en-US" altLang="fr-FR" sz="2000" dirty="0">
                <a:latin typeface="Arial" pitchFamily="34" charset="0"/>
                <a:cs typeface="Arial" pitchFamily="34" charset="0"/>
              </a:endParaRPr>
            </a:p>
          </p:txBody>
        </p:sp>
        <p:sp>
          <p:nvSpPr>
            <p:cNvPr id="7" name="Straight Arrow Connector 13"/>
            <p:cNvSpPr>
              <a:spLocks noChangeShapeType="1"/>
            </p:cNvSpPr>
            <p:nvPr/>
          </p:nvSpPr>
          <p:spPr bwMode="auto">
            <a:xfrm>
              <a:off x="3105" y="4505"/>
              <a:ext cx="334"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8" name="Straight Arrow Connector 5"/>
            <p:cNvSpPr>
              <a:spLocks noChangeShapeType="1"/>
            </p:cNvSpPr>
            <p:nvPr/>
          </p:nvSpPr>
          <p:spPr bwMode="auto">
            <a:xfrm flipH="1">
              <a:off x="5264" y="4504"/>
              <a:ext cx="426" cy="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9" name="Text Box 3"/>
            <p:cNvSpPr txBox="1">
              <a:spLocks noChangeArrowheads="1"/>
            </p:cNvSpPr>
            <p:nvPr/>
          </p:nvSpPr>
          <p:spPr bwMode="auto">
            <a:xfrm>
              <a:off x="1486" y="4065"/>
              <a:ext cx="1555" cy="966"/>
            </a:xfrm>
            <a:prstGeom prst="rect">
              <a:avLst/>
            </a:prstGeom>
            <a:solidFill>
              <a:srgbClr val="FFFFFF"/>
            </a:solidFill>
            <a:ln w="31750">
              <a:solidFill>
                <a:srgbClr val="4F81B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b="1">
                  <a:latin typeface="Calibri" pitchFamily="34" charset="0"/>
                  <a:ea typeface="MS Mincho" pitchFamily="49" charset="-128"/>
                  <a:cs typeface="Times New Roman" pitchFamily="18" charset="0"/>
                </a:rPr>
                <a:t>Forest definition</a:t>
              </a:r>
              <a:r>
                <a:rPr lang="en-US" altLang="fr-FR" sz="2000">
                  <a:latin typeface="Calibri" pitchFamily="34" charset="0"/>
                  <a:ea typeface="MS Mincho" pitchFamily="49" charset="-128"/>
                  <a:cs typeface="Times New Roman" pitchFamily="18" charset="0"/>
                </a:rPr>
                <a:t> </a:t>
              </a:r>
              <a:endParaRPr lang="en-US" altLang="fr-FR" sz="2000">
                <a:latin typeface="Arial" pitchFamily="34" charset="0"/>
                <a:cs typeface="Arial" pitchFamily="34" charset="0"/>
              </a:endParaRPr>
            </a:p>
          </p:txBody>
        </p:sp>
        <p:sp>
          <p:nvSpPr>
            <p:cNvPr id="10" name="Text Box 12"/>
            <p:cNvSpPr txBox="1">
              <a:spLocks noChangeArrowheads="1"/>
            </p:cNvSpPr>
            <p:nvPr/>
          </p:nvSpPr>
          <p:spPr bwMode="auto">
            <a:xfrm>
              <a:off x="5779" y="4069"/>
              <a:ext cx="2217" cy="1022"/>
            </a:xfrm>
            <a:prstGeom prst="rect">
              <a:avLst/>
            </a:prstGeom>
            <a:solidFill>
              <a:srgbClr val="FFFFFF"/>
            </a:solidFill>
            <a:ln w="31750">
              <a:solidFill>
                <a:srgbClr val="4F81B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b="1" dirty="0">
                  <a:latin typeface="Calibri" pitchFamily="34" charset="0"/>
                  <a:ea typeface="MS Mincho" pitchFamily="49" charset="-128"/>
                  <a:cs typeface="Times New Roman" pitchFamily="18" charset="0"/>
                </a:rPr>
                <a:t>Scope</a:t>
              </a:r>
              <a:r>
                <a:rPr lang="en-US" altLang="fr-FR" sz="2000" dirty="0">
                  <a:latin typeface="Calibri" pitchFamily="34" charset="0"/>
                  <a:ea typeface="MS Mincho" pitchFamily="49" charset="-128"/>
                  <a:cs typeface="Times New Roman" pitchFamily="18" charset="0"/>
                </a:rPr>
                <a:t> activities, pools, gases included </a:t>
              </a:r>
              <a:endParaRPr lang="en-US" altLang="fr-FR" sz="2000" dirty="0">
                <a:latin typeface="Arial" pitchFamily="34" charset="0"/>
                <a:cs typeface="Arial" pitchFamily="34" charset="0"/>
              </a:endParaRPr>
            </a:p>
          </p:txBody>
        </p:sp>
        <p:sp>
          <p:nvSpPr>
            <p:cNvPr id="11" name="Text Box 17"/>
            <p:cNvSpPr txBox="1">
              <a:spLocks noChangeArrowheads="1"/>
            </p:cNvSpPr>
            <p:nvPr/>
          </p:nvSpPr>
          <p:spPr bwMode="auto">
            <a:xfrm>
              <a:off x="3439" y="4062"/>
              <a:ext cx="1825" cy="1332"/>
            </a:xfrm>
            <a:prstGeom prst="rect">
              <a:avLst/>
            </a:prstGeom>
            <a:solidFill>
              <a:srgbClr val="FFFFFF"/>
            </a:solidFill>
            <a:ln w="31750">
              <a:solidFill>
                <a:srgbClr val="4F81B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b="1" dirty="0">
                  <a:latin typeface="Calibri" pitchFamily="34" charset="0"/>
                  <a:ea typeface="MS Mincho" pitchFamily="49" charset="-128"/>
                  <a:cs typeface="Times New Roman" pitchFamily="18" charset="0"/>
                </a:rPr>
                <a:t>Data selection </a:t>
              </a:r>
              <a:r>
                <a:rPr lang="en-US" altLang="fr-FR" sz="2000" dirty="0">
                  <a:latin typeface="Calibri" pitchFamily="34" charset="0"/>
                  <a:ea typeface="MS Mincho" pitchFamily="49" charset="-128"/>
                  <a:cs typeface="Times New Roman" pitchFamily="18" charset="0"/>
                </a:rPr>
                <a:t>Activity Data &amp; Emission Factor</a:t>
              </a:r>
              <a:endParaRPr lang="en-US" altLang="fr-FR" sz="2000" dirty="0">
                <a:latin typeface="Arial" pitchFamily="34" charset="0"/>
                <a:cs typeface="Arial" pitchFamily="34" charset="0"/>
              </a:endParaRPr>
            </a:p>
          </p:txBody>
        </p:sp>
        <p:sp>
          <p:nvSpPr>
            <p:cNvPr id="12" name="Text Box 4"/>
            <p:cNvSpPr txBox="1">
              <a:spLocks noChangeArrowheads="1"/>
            </p:cNvSpPr>
            <p:nvPr/>
          </p:nvSpPr>
          <p:spPr bwMode="auto">
            <a:xfrm>
              <a:off x="8088" y="4069"/>
              <a:ext cx="1617" cy="1048"/>
            </a:xfrm>
            <a:prstGeom prst="rect">
              <a:avLst/>
            </a:prstGeom>
            <a:noFill/>
            <a:ln w="31750">
              <a:solidFill>
                <a:srgbClr val="4F81BD"/>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a:latin typeface="Calibri" pitchFamily="34" charset="0"/>
                  <a:ea typeface="MS Mincho" pitchFamily="49" charset="-128"/>
                  <a:cs typeface="Times New Roman" pitchFamily="18" charset="0"/>
                </a:rPr>
                <a:t>Choice of </a:t>
              </a:r>
              <a:r>
                <a:rPr lang="en-US" altLang="fr-FR" sz="2000" b="1">
                  <a:latin typeface="Calibri" pitchFamily="34" charset="0"/>
                  <a:ea typeface="MS Mincho" pitchFamily="49" charset="-128"/>
                  <a:cs typeface="Times New Roman" pitchFamily="18" charset="0"/>
                </a:rPr>
                <a:t>Scale</a:t>
              </a:r>
              <a:endParaRPr lang="en-US" altLang="fr-FR" sz="2000">
                <a:latin typeface="Arial" pitchFamily="34" charset="0"/>
                <a:cs typeface="Arial" pitchFamily="34" charset="0"/>
              </a:endParaRPr>
            </a:p>
          </p:txBody>
        </p:sp>
        <p:sp>
          <p:nvSpPr>
            <p:cNvPr id="13" name="Text Box 6"/>
            <p:cNvSpPr txBox="1">
              <a:spLocks noChangeArrowheads="1"/>
            </p:cNvSpPr>
            <p:nvPr/>
          </p:nvSpPr>
          <p:spPr bwMode="auto">
            <a:xfrm>
              <a:off x="1619" y="8554"/>
              <a:ext cx="2020" cy="544"/>
            </a:xfrm>
            <a:prstGeom prst="rect">
              <a:avLst/>
            </a:prstGeom>
            <a:gradFill rotWithShape="0">
              <a:gsLst>
                <a:gs pos="0">
                  <a:srgbClr val="FFFFFF"/>
                </a:gs>
                <a:gs pos="100000">
                  <a:srgbClr val="B8CCE4"/>
                </a:gs>
              </a:gsLst>
              <a:lin ang="5400000" scaled="1"/>
            </a:gradFill>
            <a:ln w="12700">
              <a:solidFill>
                <a:srgbClr val="95B3D7"/>
              </a:solidFill>
              <a:miter lim="800000"/>
              <a:headEnd/>
              <a:tailEnd/>
            </a:ln>
            <a:effectLst>
              <a:outerShdw dist="28398" dir="3806097" algn="ctr" rotWithShape="0">
                <a:srgbClr val="243F60">
                  <a:alpha val="50000"/>
                </a:srgbClr>
              </a:outerShdw>
            </a:effectLst>
          </p:spPr>
          <p:txBody>
            <a:bodyPr vert="horz" wrap="square" lIns="121920" tIns="60960" rIns="121920" bIns="60960" numCol="1" anchor="t" anchorCtr="0" compatLnSpc="1">
              <a:prstTxWarp prst="textNoShape">
                <a:avLst/>
              </a:prstTxWarp>
            </a:bodyPr>
            <a:lstStyle/>
            <a:p>
              <a:pPr algn="ctr" defTabSz="1219170" fontAlgn="base">
                <a:spcBef>
                  <a:spcPct val="0"/>
                </a:spcBef>
                <a:spcAft>
                  <a:spcPct val="0"/>
                </a:spcAft>
              </a:pPr>
              <a:r>
                <a:rPr lang="en-US" altLang="fr-FR" sz="2000">
                  <a:latin typeface="Calibri" pitchFamily="34" charset="0"/>
                  <a:ea typeface="MS Mincho" pitchFamily="49" charset="-128"/>
                  <a:cs typeface="Times New Roman" pitchFamily="18" charset="0"/>
                </a:rPr>
                <a:t>FREL/FRL</a:t>
              </a:r>
              <a:endParaRPr lang="en-US" altLang="fr-FR" sz="2000">
                <a:latin typeface="Arial" pitchFamily="34" charset="0"/>
                <a:cs typeface="Arial" pitchFamily="34" charset="0"/>
              </a:endParaRPr>
            </a:p>
          </p:txBody>
        </p:sp>
        <p:sp>
          <p:nvSpPr>
            <p:cNvPr id="14" name="Straight Arrow Connector 7"/>
            <p:cNvSpPr>
              <a:spLocks noChangeShapeType="1"/>
            </p:cNvSpPr>
            <p:nvPr/>
          </p:nvSpPr>
          <p:spPr bwMode="auto">
            <a:xfrm flipH="1">
              <a:off x="3840" y="6269"/>
              <a:ext cx="378" cy="28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15" name="Text Box 8"/>
            <p:cNvSpPr txBox="1">
              <a:spLocks noChangeArrowheads="1"/>
            </p:cNvSpPr>
            <p:nvPr/>
          </p:nvSpPr>
          <p:spPr bwMode="auto">
            <a:xfrm>
              <a:off x="1746" y="2360"/>
              <a:ext cx="4487" cy="745"/>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bodyPr>
            <a:lstStyle/>
            <a:p>
              <a:pPr algn="ctr" defTabSz="1219170" fontAlgn="base">
                <a:spcBef>
                  <a:spcPct val="0"/>
                </a:spcBef>
                <a:spcAft>
                  <a:spcPct val="0"/>
                </a:spcAft>
              </a:pPr>
              <a:r>
                <a:rPr lang="en-US" altLang="fr-FR" sz="2000" b="1">
                  <a:latin typeface="Calibri" pitchFamily="34" charset="0"/>
                  <a:ea typeface="MS Mincho" pitchFamily="49" charset="-128"/>
                  <a:cs typeface="Times New Roman" pitchFamily="18" charset="0"/>
                </a:rPr>
                <a:t>National Forest Monitoring System  </a:t>
              </a:r>
              <a:r>
                <a:rPr lang="en-US" altLang="fr-FR" sz="2000">
                  <a:latin typeface="Calibri" pitchFamily="34" charset="0"/>
                  <a:ea typeface="MS Mincho" pitchFamily="49" charset="-128"/>
                  <a:cs typeface="Times New Roman" pitchFamily="18" charset="0"/>
                </a:rPr>
                <a:t>   </a:t>
              </a:r>
              <a:endParaRPr lang="en-US" altLang="fr-FR" sz="2000">
                <a:latin typeface="Arial" pitchFamily="34" charset="0"/>
                <a:cs typeface="Arial" pitchFamily="34" charset="0"/>
              </a:endParaRPr>
            </a:p>
          </p:txBody>
        </p:sp>
        <p:sp>
          <p:nvSpPr>
            <p:cNvPr id="16" name="Text Box 9"/>
            <p:cNvSpPr txBox="1">
              <a:spLocks noChangeArrowheads="1"/>
            </p:cNvSpPr>
            <p:nvPr/>
          </p:nvSpPr>
          <p:spPr bwMode="auto">
            <a:xfrm>
              <a:off x="6933" y="2357"/>
              <a:ext cx="3388" cy="745"/>
            </a:xfrm>
            <a:prstGeom prst="rect">
              <a:avLst/>
            </a:prstGeom>
            <a:solidFill>
              <a:srgbClr val="FFFFFF"/>
            </a:solidFill>
            <a:ln w="9525">
              <a:solidFill>
                <a:srgbClr val="000000"/>
              </a:solidFill>
              <a:miter lim="800000"/>
              <a:headEnd/>
              <a:tailEnd/>
            </a:ln>
          </p:spPr>
          <p:txBody>
            <a:bodyPr vert="horz" wrap="square" lIns="121920" tIns="60960" rIns="121920" bIns="60960" numCol="1" anchor="t" anchorCtr="0" compatLnSpc="1">
              <a:prstTxWarp prst="textNoShape">
                <a:avLst/>
              </a:prstTxWarp>
            </a:bodyPr>
            <a:lstStyle/>
            <a:p>
              <a:pPr algn="ctr" defTabSz="1219170" fontAlgn="base">
                <a:spcBef>
                  <a:spcPct val="0"/>
                </a:spcBef>
                <a:spcAft>
                  <a:spcPct val="0"/>
                </a:spcAft>
              </a:pPr>
              <a:r>
                <a:rPr lang="en-US" altLang="fr-FR" sz="2000" b="1">
                  <a:latin typeface="Calibri" pitchFamily="34" charset="0"/>
                  <a:ea typeface="MS Mincho" pitchFamily="49" charset="-128"/>
                  <a:cs typeface="Times New Roman" pitchFamily="18" charset="0"/>
                </a:rPr>
                <a:t>National Strategy or Action Plan</a:t>
              </a:r>
              <a:endParaRPr lang="en-US" altLang="fr-FR" sz="2000">
                <a:latin typeface="Arial" pitchFamily="34" charset="0"/>
                <a:cs typeface="Arial" pitchFamily="34" charset="0"/>
              </a:endParaRPr>
            </a:p>
          </p:txBody>
        </p:sp>
        <p:sp>
          <p:nvSpPr>
            <p:cNvPr id="17" name="Straight Arrow Connector 19"/>
            <p:cNvSpPr>
              <a:spLocks noChangeShapeType="1"/>
            </p:cNvSpPr>
            <p:nvPr/>
          </p:nvSpPr>
          <p:spPr bwMode="auto">
            <a:xfrm>
              <a:off x="4528" y="5089"/>
              <a:ext cx="1" cy="52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18" name="Rectangle 16"/>
            <p:cNvSpPr>
              <a:spLocks noChangeArrowheads="1"/>
            </p:cNvSpPr>
            <p:nvPr/>
          </p:nvSpPr>
          <p:spPr bwMode="auto">
            <a:xfrm>
              <a:off x="1446" y="4062"/>
              <a:ext cx="8636" cy="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4F81BD"/>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fr-CH" sz="2000"/>
            </a:p>
          </p:txBody>
        </p:sp>
        <p:sp>
          <p:nvSpPr>
            <p:cNvPr id="19" name="Straight Arrow Connector 18"/>
            <p:cNvSpPr>
              <a:spLocks noChangeShapeType="1"/>
            </p:cNvSpPr>
            <p:nvPr/>
          </p:nvSpPr>
          <p:spPr bwMode="auto">
            <a:xfrm>
              <a:off x="4324" y="3122"/>
              <a:ext cx="0" cy="85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0" name="Straight Arrow Connector 10"/>
            <p:cNvSpPr>
              <a:spLocks noChangeShapeType="1"/>
            </p:cNvSpPr>
            <p:nvPr/>
          </p:nvSpPr>
          <p:spPr bwMode="auto">
            <a:xfrm>
              <a:off x="8882" y="3122"/>
              <a:ext cx="0" cy="85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1" name="Straight Arrow Connector 11"/>
            <p:cNvSpPr>
              <a:spLocks noChangeShapeType="1"/>
            </p:cNvSpPr>
            <p:nvPr/>
          </p:nvSpPr>
          <p:spPr bwMode="auto">
            <a:xfrm>
              <a:off x="7327" y="3122"/>
              <a:ext cx="0" cy="85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2" name="Straight Arrow Connector 15"/>
            <p:cNvSpPr>
              <a:spLocks noChangeShapeType="1"/>
            </p:cNvSpPr>
            <p:nvPr/>
          </p:nvSpPr>
          <p:spPr bwMode="auto">
            <a:xfrm>
              <a:off x="2361" y="3134"/>
              <a:ext cx="0" cy="85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3" name="Straight Arrow Connector 14"/>
            <p:cNvSpPr>
              <a:spLocks noChangeShapeType="1"/>
            </p:cNvSpPr>
            <p:nvPr/>
          </p:nvSpPr>
          <p:spPr bwMode="auto">
            <a:xfrm>
              <a:off x="6094" y="3122"/>
              <a:ext cx="0" cy="854"/>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4" name="Text Box 20"/>
            <p:cNvSpPr txBox="1">
              <a:spLocks noChangeArrowheads="1"/>
            </p:cNvSpPr>
            <p:nvPr/>
          </p:nvSpPr>
          <p:spPr bwMode="auto">
            <a:xfrm>
              <a:off x="4304" y="5662"/>
              <a:ext cx="4084" cy="1263"/>
            </a:xfrm>
            <a:prstGeom prst="rect">
              <a:avLst/>
            </a:prstGeom>
            <a:solidFill>
              <a:srgbClr val="FFFFFF"/>
            </a:solidFill>
            <a:ln w="31750">
              <a:solidFill>
                <a:srgbClr val="4F81BD"/>
              </a:solidFill>
              <a:miter lim="800000"/>
              <a:headEnd/>
              <a:tailEnd/>
            </a:ln>
          </p:spPr>
          <p:txBody>
            <a:bodyPr vert="horz" wrap="square" lIns="121920" tIns="60960" rIns="121920" bIns="60960" numCol="1" anchor="t" anchorCtr="0" compatLnSpc="1">
              <a:prstTxWarp prst="textNoShape">
                <a:avLst/>
              </a:prstTxWarp>
            </a:bodyPr>
            <a:lstStyle/>
            <a:p>
              <a:pPr defTabSz="1219170" fontAlgn="base">
                <a:spcBef>
                  <a:spcPct val="0"/>
                </a:spcBef>
                <a:spcAft>
                  <a:spcPct val="0"/>
                </a:spcAft>
              </a:pPr>
              <a:r>
                <a:rPr lang="en-US" altLang="fr-FR" sz="2000" b="1" dirty="0">
                  <a:latin typeface="Calibri" pitchFamily="34" charset="0"/>
                  <a:ea typeface="MS Mincho" pitchFamily="49" charset="-128"/>
                  <a:cs typeface="Times New Roman" pitchFamily="18" charset="0"/>
                </a:rPr>
                <a:t>Analysis of historical data                    </a:t>
              </a:r>
              <a:endParaRPr lang="en-US" altLang="fr-FR" sz="2000" dirty="0">
                <a:latin typeface="Arial" pitchFamily="34" charset="0"/>
                <a:cs typeface="Arial" pitchFamily="34" charset="0"/>
              </a:endParaRPr>
            </a:p>
            <a:p>
              <a:pPr defTabSz="1219170" eaLnBrk="0" fontAlgn="base" hangingPunct="0">
                <a:spcBef>
                  <a:spcPct val="0"/>
                </a:spcBef>
                <a:spcAft>
                  <a:spcPct val="0"/>
                </a:spcAft>
              </a:pPr>
              <a:r>
                <a:rPr lang="en-US" altLang="fr-FR" sz="2000" dirty="0">
                  <a:latin typeface="Calibri" pitchFamily="34" charset="0"/>
                  <a:ea typeface="MS Mincho" pitchFamily="49" charset="-128"/>
                  <a:cs typeface="Times New Roman" pitchFamily="18" charset="0"/>
                </a:rPr>
                <a:t>The UNFCCC requires that FREL/FRLs take into account historical data </a:t>
              </a:r>
              <a:endParaRPr lang="en-US" altLang="fr-FR" sz="2000" dirty="0">
                <a:latin typeface="Arial" pitchFamily="34" charset="0"/>
                <a:cs typeface="Arial" pitchFamily="34" charset="0"/>
              </a:endParaRPr>
            </a:p>
          </p:txBody>
        </p:sp>
        <p:sp>
          <p:nvSpPr>
            <p:cNvPr id="25" name="Text Box 21"/>
            <p:cNvSpPr txBox="1">
              <a:spLocks noChangeArrowheads="1"/>
            </p:cNvSpPr>
            <p:nvPr/>
          </p:nvSpPr>
          <p:spPr bwMode="auto">
            <a:xfrm>
              <a:off x="1476" y="6200"/>
              <a:ext cx="2303" cy="1304"/>
            </a:xfrm>
            <a:prstGeom prst="rect">
              <a:avLst/>
            </a:prstGeom>
            <a:solidFill>
              <a:srgbClr val="FFFFFF"/>
            </a:solidFill>
            <a:ln w="31750">
              <a:solidFill>
                <a:srgbClr val="4F81BD"/>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121920" tIns="60960" rIns="121920" bIns="60960" numCol="1" anchor="t" anchorCtr="0" compatLnSpc="1">
              <a:prstTxWarp prst="textNoShape">
                <a:avLst/>
              </a:prstTxWarp>
            </a:bodyPr>
            <a:lstStyle/>
            <a:p>
              <a:pPr algn="ctr" defTabSz="1219170" fontAlgn="base">
                <a:spcBef>
                  <a:spcPct val="0"/>
                </a:spcBef>
                <a:spcAft>
                  <a:spcPct val="0"/>
                </a:spcAft>
              </a:pPr>
              <a:r>
                <a:rPr lang="en-US" altLang="fr-FR" sz="2000" dirty="0">
                  <a:latin typeface="Calibri" pitchFamily="34" charset="0"/>
                  <a:ea typeface="MS Mincho" pitchFamily="49" charset="-128"/>
                  <a:cs typeface="Times New Roman" pitchFamily="18" charset="0"/>
                </a:rPr>
                <a:t>Choice of </a:t>
              </a:r>
              <a:r>
                <a:rPr lang="en-US" altLang="fr-FR" sz="2000" b="1" dirty="0">
                  <a:latin typeface="Calibri" pitchFamily="34" charset="0"/>
                  <a:ea typeface="MS Mincho" pitchFamily="49" charset="-128"/>
                  <a:cs typeface="Times New Roman" pitchFamily="18" charset="0"/>
                </a:rPr>
                <a:t>construction approach</a:t>
              </a:r>
              <a:r>
                <a:rPr lang="en-US" altLang="fr-FR" sz="2000" dirty="0">
                  <a:latin typeface="Calibri" pitchFamily="34" charset="0"/>
                  <a:ea typeface="MS Mincho" pitchFamily="49" charset="-128"/>
                  <a:cs typeface="Times New Roman" pitchFamily="18" charset="0"/>
                </a:rPr>
                <a:t> for FREL/FRL    </a:t>
              </a:r>
              <a:endParaRPr lang="en-US" altLang="fr-FR" sz="2000" dirty="0">
                <a:latin typeface="Arial" pitchFamily="34" charset="0"/>
                <a:cs typeface="Arial" pitchFamily="34" charset="0"/>
              </a:endParaRPr>
            </a:p>
          </p:txBody>
        </p:sp>
        <p:sp>
          <p:nvSpPr>
            <p:cNvPr id="26" name="Straight Arrow Connector 23"/>
            <p:cNvSpPr>
              <a:spLocks noChangeShapeType="1"/>
            </p:cNvSpPr>
            <p:nvPr/>
          </p:nvSpPr>
          <p:spPr bwMode="auto">
            <a:xfrm>
              <a:off x="2563" y="7557"/>
              <a:ext cx="0" cy="89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7" name="Straight Arrow Connector 24"/>
            <p:cNvSpPr>
              <a:spLocks noChangeShapeType="1"/>
            </p:cNvSpPr>
            <p:nvPr/>
          </p:nvSpPr>
          <p:spPr bwMode="auto">
            <a:xfrm flipH="1" flipV="1">
              <a:off x="3840" y="7193"/>
              <a:ext cx="378" cy="312"/>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8" name="Straight Arrow Connector 29"/>
            <p:cNvSpPr>
              <a:spLocks noChangeShapeType="1"/>
            </p:cNvSpPr>
            <p:nvPr/>
          </p:nvSpPr>
          <p:spPr bwMode="auto">
            <a:xfrm flipV="1">
              <a:off x="9990" y="3131"/>
              <a:ext cx="0" cy="4428"/>
            </a:xfrm>
            <a:prstGeom prst="straightConnector1">
              <a:avLst/>
            </a:prstGeom>
            <a:noFill/>
            <a:ln w="9525">
              <a:solidFill>
                <a:srgbClr val="000000"/>
              </a:solidFill>
              <a:prstDash val="dash"/>
              <a:round/>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sp>
          <p:nvSpPr>
            <p:cNvPr id="29" name="Straight Arrow Connector 29"/>
            <p:cNvSpPr>
              <a:spLocks noChangeShapeType="1"/>
            </p:cNvSpPr>
            <p:nvPr/>
          </p:nvSpPr>
          <p:spPr bwMode="auto">
            <a:xfrm rot="5400000">
              <a:off x="5972" y="6930"/>
              <a:ext cx="524" cy="1"/>
            </a:xfrm>
            <a:prstGeom prst="bentConnector3">
              <a:avLst>
                <a:gd name="adj1" fmla="val 50000"/>
              </a:avLst>
            </a:prstGeom>
            <a:noFill/>
            <a:ln w="9525">
              <a:solidFill>
                <a:srgbClr val="000000"/>
              </a:solidFill>
              <a:prstDash val="dash"/>
              <a:miter lim="800000"/>
              <a:headEnd/>
              <a:tailEnd type="triangle" w="med" len="me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fr-CH" sz="2000"/>
            </a:p>
          </p:txBody>
        </p:sp>
      </p:grpSp>
      <p:sp>
        <p:nvSpPr>
          <p:cNvPr id="30" name="Title 29"/>
          <p:cNvSpPr>
            <a:spLocks noGrp="1"/>
          </p:cNvSpPr>
          <p:nvPr>
            <p:ph type="title"/>
          </p:nvPr>
        </p:nvSpPr>
        <p:spPr/>
        <p:txBody>
          <a:bodyPr/>
          <a:lstStyle/>
          <a:p>
            <a:r>
              <a:rPr lang="en-GB" dirty="0"/>
              <a:t>How to develop FRELs/FRLs</a:t>
            </a:r>
            <a:endParaRPr lang="fr-CH" dirty="0"/>
          </a:p>
        </p:txBody>
      </p:sp>
    </p:spTree>
    <p:extLst>
      <p:ext uri="{BB962C8B-B14F-4D97-AF65-F5344CB8AC3E}">
        <p14:creationId xmlns:p14="http://schemas.microsoft.com/office/powerpoint/2010/main" val="443687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541471549"/>
              </p:ext>
            </p:extLst>
          </p:nvPr>
        </p:nvGraphicFramePr>
        <p:xfrm>
          <a:off x="145775" y="1263535"/>
          <a:ext cx="11880000" cy="5146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p:cNvSpPr>
            <a:spLocks noGrp="1"/>
          </p:cNvSpPr>
          <p:nvPr>
            <p:ph type="title"/>
          </p:nvPr>
        </p:nvSpPr>
        <p:spPr/>
        <p:txBody>
          <a:bodyPr>
            <a:normAutofit/>
          </a:bodyPr>
          <a:lstStyle/>
          <a:p>
            <a:r>
              <a:rPr lang="en-US" dirty="0"/>
              <a:t>Approaches</a:t>
            </a:r>
            <a:r>
              <a:rPr lang="fr-FR" dirty="0"/>
              <a:t> for </a:t>
            </a:r>
            <a:r>
              <a:rPr lang="en-US" dirty="0"/>
              <a:t>Constructing</a:t>
            </a:r>
            <a:r>
              <a:rPr lang="fr-FR" dirty="0"/>
              <a:t> FREL/FRL</a:t>
            </a:r>
            <a:endParaRPr lang="en-US" dirty="0"/>
          </a:p>
        </p:txBody>
      </p:sp>
      <p:sp>
        <p:nvSpPr>
          <p:cNvPr id="4" name="TextBox 3"/>
          <p:cNvSpPr txBox="1"/>
          <p:nvPr/>
        </p:nvSpPr>
        <p:spPr>
          <a:xfrm>
            <a:off x="8861367" y="6408963"/>
            <a:ext cx="2842953" cy="369332"/>
          </a:xfrm>
          <a:prstGeom prst="rect">
            <a:avLst/>
          </a:prstGeom>
          <a:noFill/>
        </p:spPr>
        <p:txBody>
          <a:bodyPr wrap="square" rtlCol="0">
            <a:spAutoFit/>
          </a:bodyPr>
          <a:lstStyle/>
          <a:p>
            <a:r>
              <a:rPr lang="de-DE" dirty="0"/>
              <a:t>Source: Huertner et al. 2009</a:t>
            </a:r>
            <a:endParaRPr lang="en-US" dirty="0"/>
          </a:p>
        </p:txBody>
      </p:sp>
    </p:spTree>
    <p:extLst>
      <p:ext uri="{BB962C8B-B14F-4D97-AF65-F5344CB8AC3E}">
        <p14:creationId xmlns:p14="http://schemas.microsoft.com/office/powerpoint/2010/main" val="3620817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486" y="41564"/>
            <a:ext cx="10014857" cy="6768682"/>
          </a:xfrm>
          <a:prstGeom prst="rect">
            <a:avLst/>
          </a:prstGeom>
          <a:noFill/>
        </p:spPr>
      </p:pic>
      <p:sp>
        <p:nvSpPr>
          <p:cNvPr id="3" name="Title 2"/>
          <p:cNvSpPr>
            <a:spLocks noGrp="1"/>
          </p:cNvSpPr>
          <p:nvPr>
            <p:ph type="title"/>
          </p:nvPr>
        </p:nvSpPr>
        <p:spPr/>
        <p:txBody>
          <a:bodyPr>
            <a:normAutofit/>
          </a:bodyPr>
          <a:lstStyle/>
          <a:p>
            <a:r>
              <a:rPr lang="en-GB" dirty="0"/>
              <a:t>Submitting a FREL/FRL</a:t>
            </a:r>
            <a:endParaRPr lang="en-US" dirty="0"/>
          </a:p>
        </p:txBody>
      </p:sp>
    </p:spTree>
    <p:extLst>
      <p:ext uri="{BB962C8B-B14F-4D97-AF65-F5344CB8AC3E}">
        <p14:creationId xmlns:p14="http://schemas.microsoft.com/office/powerpoint/2010/main" val="3800888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idx="1"/>
          </p:nvPr>
        </p:nvSpPr>
        <p:spPr/>
        <p:txBody>
          <a:bodyPr>
            <a:normAutofit/>
          </a:bodyPr>
          <a:lstStyle/>
          <a:p>
            <a:r>
              <a:rPr lang="en-GB" dirty="0"/>
              <a:t>Forest Reference (Emission) Levels provide a reference point for measuring changes in emissions due to REDD+ implementation</a:t>
            </a:r>
          </a:p>
          <a:p>
            <a:r>
              <a:rPr lang="en-GB" dirty="0"/>
              <a:t>Defining a forest appropriately is crucial</a:t>
            </a:r>
          </a:p>
          <a:p>
            <a:r>
              <a:rPr lang="en-GB" dirty="0"/>
              <a:t>REDD+ can be implemented at different levels, but ultimately should be at a national level</a:t>
            </a:r>
          </a:p>
          <a:p>
            <a:r>
              <a:rPr lang="en-GB" dirty="0"/>
              <a:t>National circumstances must be taken into consideration when determining FRELs/FRLs</a:t>
            </a:r>
          </a:p>
        </p:txBody>
      </p:sp>
      <p:sp>
        <p:nvSpPr>
          <p:cNvPr id="3" name="Title 2"/>
          <p:cNvSpPr>
            <a:spLocks noGrp="1"/>
          </p:cNvSpPr>
          <p:nvPr>
            <p:ph type="title"/>
          </p:nvPr>
        </p:nvSpPr>
        <p:spPr/>
        <p:txBody>
          <a:bodyPr/>
          <a:lstStyle/>
          <a:p>
            <a:r>
              <a:rPr lang="de-DE" dirty="0"/>
              <a:t>TAKE HOME MESSAGES</a:t>
            </a:r>
            <a:endParaRPr lang="en-US" dirty="0"/>
          </a:p>
        </p:txBody>
      </p:sp>
    </p:spTree>
    <p:extLst>
      <p:ext uri="{BB962C8B-B14F-4D97-AF65-F5344CB8AC3E}">
        <p14:creationId xmlns:p14="http://schemas.microsoft.com/office/powerpoint/2010/main" val="3606270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r>
              <a:rPr lang="en-US" sz="1800" dirty="0"/>
              <a:t>UNEP. 2014. Forests in a Changing Climate: A Sourcebook for Integrating REDD+ into Academic </a:t>
            </a:r>
            <a:r>
              <a:rPr lang="en-US" sz="1800" dirty="0" err="1"/>
              <a:t>Programmes</a:t>
            </a:r>
            <a:r>
              <a:rPr lang="en-US" sz="1800" dirty="0"/>
              <a:t>. United Nations Environment </a:t>
            </a:r>
            <a:r>
              <a:rPr lang="en-US" sz="1800" dirty="0" err="1"/>
              <a:t>Programme</a:t>
            </a:r>
            <a:r>
              <a:rPr lang="en-US" sz="1800" dirty="0"/>
              <a:t>. Nairobi, Kenya.</a:t>
            </a:r>
            <a:br>
              <a:rPr lang="en-US" sz="1800" dirty="0"/>
            </a:br>
            <a:r>
              <a:rPr lang="en-US" sz="1800" dirty="0">
                <a:hlinkClick r:id="rId2"/>
              </a:rPr>
              <a:t>http://www.unep.org/Training/docs/Forest_in_a_Changing_Climate.pdf</a:t>
            </a:r>
            <a:r>
              <a:rPr lang="en-US" sz="1800" dirty="0"/>
              <a:t> </a:t>
            </a:r>
          </a:p>
          <a:p>
            <a:r>
              <a:rPr lang="en-US" sz="1800" dirty="0"/>
              <a:t>UNEP. 2015. REDD+ Academy Learning Journal. Edition 1. </a:t>
            </a:r>
            <a:br>
              <a:rPr lang="en-US" sz="1800" dirty="0"/>
            </a:br>
            <a:r>
              <a:rPr lang="en-US" sz="1800" u="sng" dirty="0">
                <a:hlinkClick r:id="rId3"/>
              </a:rPr>
              <a:t>www.un-redd.org/REDDAcademy</a:t>
            </a:r>
            <a:r>
              <a:rPr lang="en-US" sz="1800" u="sng" dirty="0"/>
              <a:t> </a:t>
            </a:r>
            <a:endParaRPr lang="en-US" sz="1800" dirty="0"/>
          </a:p>
        </p:txBody>
      </p:sp>
      <p:sp>
        <p:nvSpPr>
          <p:cNvPr id="4" name="Title 3"/>
          <p:cNvSpPr>
            <a:spLocks noGrp="1"/>
          </p:cNvSpPr>
          <p:nvPr>
            <p:ph type="title"/>
          </p:nvPr>
        </p:nvSpPr>
        <p:spPr/>
        <p:txBody>
          <a:bodyPr>
            <a:normAutofit/>
          </a:bodyPr>
          <a:lstStyle/>
          <a:p>
            <a:r>
              <a:rPr lang="de-DE" dirty="0"/>
              <a:t>References</a:t>
            </a:r>
            <a:endParaRPr lang="en-US" dirty="0"/>
          </a:p>
        </p:txBody>
      </p:sp>
    </p:spTree>
    <p:extLst>
      <p:ext uri="{BB962C8B-B14F-4D97-AF65-F5344CB8AC3E}">
        <p14:creationId xmlns:p14="http://schemas.microsoft.com/office/powerpoint/2010/main" val="2563000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5737" y="1567542"/>
            <a:ext cx="10846319" cy="4949371"/>
          </a:xfrm>
        </p:spPr>
        <p:txBody>
          <a:bodyPr>
            <a:noAutofit/>
          </a:bodyPr>
          <a:lstStyle/>
          <a:p>
            <a:pPr marL="0" indent="0">
              <a:buNone/>
            </a:pPr>
            <a:r>
              <a:rPr lang="en-US" sz="2000" dirty="0"/>
              <a:t>The curriculum of USAID’s Climate-Resilient Ecosystems and Livelihoods (CREL) in Bangladesh is a free resource of teaching materials for university professors, teachers and climate change training experts.</a:t>
            </a:r>
          </a:p>
          <a:p>
            <a:pPr marL="0" indent="0">
              <a:buNone/>
            </a:pPr>
            <a:r>
              <a:rPr lang="en-US" sz="2000" dirty="0"/>
              <a:t>Reproduction of CREL’s curriculum </a:t>
            </a:r>
            <a:r>
              <a:rPr lang="de-DE" sz="2000" dirty="0"/>
              <a:t>materials </a:t>
            </a:r>
            <a:r>
              <a:rPr lang="en-US" sz="2000" dirty="0"/>
              <a:t>for educational or other non-commercial purposes is authorized without prior written permission from the copyright holder, provided the source is fully acknowledged.</a:t>
            </a:r>
          </a:p>
          <a:p>
            <a:pPr marL="0" indent="0">
              <a:buNone/>
            </a:pPr>
            <a:endParaRPr lang="de-DE" sz="2000" dirty="0"/>
          </a:p>
          <a:p>
            <a:pPr marL="0" indent="0">
              <a:buNone/>
            </a:pPr>
            <a:r>
              <a:rPr lang="de-DE" sz="2000" b="1" dirty="0"/>
              <a:t>Suggested citation</a:t>
            </a:r>
            <a:r>
              <a:rPr lang="de-DE" sz="2000" dirty="0"/>
              <a:t>: Winrock International. 2016. </a:t>
            </a:r>
            <a:r>
              <a:rPr lang="de-DE" sz="2000" i="1" dirty="0"/>
              <a:t>USAID‘s Climate-Resilient </a:t>
            </a:r>
            <a:r>
              <a:rPr lang="en-US" sz="2000" i="1" dirty="0"/>
              <a:t>Ecosystems and Livelihoods (CREL)</a:t>
            </a:r>
            <a:r>
              <a:rPr lang="en-US" sz="2000" dirty="0"/>
              <a:t>. </a:t>
            </a:r>
            <a:r>
              <a:rPr lang="en-US" sz="2000" dirty="0" err="1"/>
              <a:t>Winrock</a:t>
            </a:r>
            <a:r>
              <a:rPr lang="en-US" sz="2000" dirty="0"/>
              <a:t> International. Dhaka, Bangladesh. </a:t>
            </a:r>
          </a:p>
          <a:p>
            <a:pPr marL="0" indent="0">
              <a:buNone/>
            </a:pPr>
            <a:endParaRPr lang="de-DE" sz="2000" dirty="0"/>
          </a:p>
          <a:p>
            <a:pPr marL="0" indent="0">
              <a:buNone/>
            </a:pPr>
            <a:r>
              <a:rPr lang="en-US" sz="2000" b="1" dirty="0"/>
              <a:t>Disclaimer:</a:t>
            </a:r>
            <a:r>
              <a:rPr lang="en-US" sz="2000" dirty="0"/>
              <a:t> The CREL’s curriculum is made possible by the support of the American People through the United States Agency for International Development (USAID). The contents of the curriculum do not necessarily reflect the views of USAID or the US Government.</a:t>
            </a:r>
            <a:endParaRPr lang="en-US" sz="2000" b="1" dirty="0"/>
          </a:p>
        </p:txBody>
      </p:sp>
      <p:sp>
        <p:nvSpPr>
          <p:cNvPr id="3" name="Title 2"/>
          <p:cNvSpPr>
            <a:spLocks noGrp="1"/>
          </p:cNvSpPr>
          <p:nvPr>
            <p:ph type="title"/>
          </p:nvPr>
        </p:nvSpPr>
        <p:spPr/>
        <p:txBody>
          <a:bodyPr/>
          <a:lstStyle/>
          <a:p>
            <a:r>
              <a:rPr lang="en-US"/>
              <a:t>References and Resources</a:t>
            </a:r>
            <a:endParaRPr lang="en-US" dirty="0"/>
          </a:p>
        </p:txBody>
      </p:sp>
    </p:spTree>
    <p:extLst>
      <p:ext uri="{BB962C8B-B14F-4D97-AF65-F5344CB8AC3E}">
        <p14:creationId xmlns:p14="http://schemas.microsoft.com/office/powerpoint/2010/main" val="27685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481711"/>
            <a:ext cx="9013371" cy="3641832"/>
          </a:xfrm>
        </p:spPr>
        <p:txBody>
          <a:bodyPr>
            <a:noAutofit/>
          </a:bodyPr>
          <a:lstStyle/>
          <a:p>
            <a:pPr algn="l"/>
            <a:r>
              <a:rPr lang="de-DE" sz="2400" dirty="0">
                <a:effectLst/>
              </a:rPr>
              <a:t>USAID</a:t>
            </a:r>
            <a:r>
              <a:rPr lang="de-DE" sz="2400" dirty="0">
                <a:effectLst/>
                <a:latin typeface="Calibri" panose="020F0502020204030204" pitchFamily="34" charset="0"/>
              </a:rPr>
              <a:t>'s Climate-Resilient Ecosystems and Livelihoods (CREL) Project</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
            </a:r>
            <a:br>
              <a:rPr lang="de-DE" sz="2400" dirty="0">
                <a:effectLst/>
                <a:latin typeface="Calibri" panose="020F0502020204030204" pitchFamily="34" charset="0"/>
              </a:rPr>
            </a:br>
            <a:r>
              <a:rPr lang="de-DE" sz="2400" dirty="0">
                <a:effectLst/>
                <a:latin typeface="Calibri" panose="020F0502020204030204" pitchFamily="34" charset="0"/>
              </a:rPr>
              <a:t>Winrock International Headquarters</a:t>
            </a:r>
            <a:br>
              <a:rPr lang="de-DE" sz="2400" dirty="0">
                <a:effectLst/>
                <a:latin typeface="Calibri" panose="020F0502020204030204" pitchFamily="34" charset="0"/>
              </a:rPr>
            </a:br>
            <a:r>
              <a:rPr lang="de-DE" sz="2400" b="0" dirty="0">
                <a:effectLst/>
                <a:latin typeface="Calibri" panose="020F0502020204030204" pitchFamily="34" charset="0"/>
              </a:rPr>
              <a:t>2101 Riverfront Drive, Little Rock</a:t>
            </a:r>
            <a:br>
              <a:rPr lang="de-DE" sz="2400" b="0" dirty="0">
                <a:effectLst/>
                <a:latin typeface="Calibri" panose="020F0502020204030204" pitchFamily="34" charset="0"/>
              </a:rPr>
            </a:br>
            <a:r>
              <a:rPr lang="de-DE" sz="2400" b="0" dirty="0">
                <a:effectLst/>
                <a:latin typeface="Calibri" panose="020F0502020204030204" pitchFamily="34" charset="0"/>
              </a:rPr>
              <a:t>Arkansas 72202-1748 USA</a:t>
            </a:r>
            <a:br>
              <a:rPr lang="de-DE" sz="2400" b="0" dirty="0">
                <a:effectLst/>
                <a:latin typeface="Calibri" panose="020F0502020204030204" pitchFamily="34" charset="0"/>
              </a:rPr>
            </a:br>
            <a:r>
              <a:rPr lang="de-DE" sz="2400" b="0" dirty="0">
                <a:effectLst/>
                <a:latin typeface="Calibri" panose="020F0502020204030204" pitchFamily="34" charset="0"/>
              </a:rPr>
              <a:t>Tel: </a:t>
            </a:r>
            <a:r>
              <a:rPr lang="en-US" sz="2400" b="0" dirty="0">
                <a:effectLst/>
              </a:rPr>
              <a:t>1-501-280-3000</a:t>
            </a:r>
            <a:br>
              <a:rPr lang="en-US" sz="2400" b="0" dirty="0">
                <a:effectLst/>
              </a:rPr>
            </a:br>
            <a:r>
              <a:rPr lang="en-US" sz="2400" b="0" dirty="0">
                <a:effectLst/>
              </a:rPr>
              <a:t>Web: </a:t>
            </a:r>
            <a:r>
              <a:rPr lang="en-US" sz="2400" b="0" dirty="0">
                <a:effectLst/>
                <a:hlinkClick r:id="rId2"/>
              </a:rPr>
              <a:t>www.winrock.org</a:t>
            </a:r>
            <a:endParaRPr lang="en-US" sz="2400" dirty="0"/>
          </a:p>
        </p:txBody>
      </p:sp>
    </p:spTree>
    <p:extLst>
      <p:ext uri="{BB962C8B-B14F-4D97-AF65-F5344CB8AC3E}">
        <p14:creationId xmlns:p14="http://schemas.microsoft.com/office/powerpoint/2010/main" val="4286668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de-DE" sz="4600" dirty="0"/>
              <a:t>Module 2: REDD+ in Climate Change Context</a:t>
            </a:r>
            <a:endParaRPr lang="en-US" sz="4600" dirty="0"/>
          </a:p>
        </p:txBody>
      </p:sp>
      <p:sp>
        <p:nvSpPr>
          <p:cNvPr id="3" name="Subtitle 2"/>
          <p:cNvSpPr>
            <a:spLocks noGrp="1"/>
          </p:cNvSpPr>
          <p:nvPr>
            <p:ph type="subTitle" idx="1"/>
          </p:nvPr>
        </p:nvSpPr>
        <p:spPr>
          <a:xfrm>
            <a:off x="397565" y="3933371"/>
            <a:ext cx="11402549" cy="2043359"/>
          </a:xfrm>
        </p:spPr>
        <p:txBody>
          <a:bodyPr>
            <a:normAutofit/>
          </a:bodyPr>
          <a:lstStyle/>
          <a:p>
            <a:pPr>
              <a:lnSpc>
                <a:spcPct val="150000"/>
              </a:lnSpc>
            </a:pPr>
            <a:r>
              <a:rPr lang="de-DE" sz="3600" dirty="0"/>
              <a:t>SECTION II: </a:t>
            </a:r>
            <a:r>
              <a:rPr lang="en-US" sz="3600" dirty="0"/>
              <a:t>ASSESSING CURRENT CONDITIONS OF REDD+</a:t>
            </a:r>
          </a:p>
          <a:p>
            <a:pPr>
              <a:lnSpc>
                <a:spcPct val="150000"/>
              </a:lnSpc>
            </a:pPr>
            <a:r>
              <a:rPr lang="en-US" sz="3600" dirty="0">
                <a:solidFill>
                  <a:srgbClr val="FFC000"/>
                </a:solidFill>
              </a:rPr>
              <a:t>2.1.	Drivers of Deforestation and Forest Degradation</a:t>
            </a:r>
          </a:p>
        </p:txBody>
      </p:sp>
    </p:spTree>
    <p:extLst>
      <p:ext uri="{BB962C8B-B14F-4D97-AF65-F5344CB8AC3E}">
        <p14:creationId xmlns:p14="http://schemas.microsoft.com/office/powerpoint/2010/main" val="3375939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6200000">
            <a:off x="-2807871" y="2754690"/>
            <a:ext cx="6834947" cy="1325563"/>
          </a:xfrm>
        </p:spPr>
        <p:txBody>
          <a:bodyPr>
            <a:normAutofit/>
          </a:bodyPr>
          <a:lstStyle/>
          <a:p>
            <a:pPr algn="ctr"/>
            <a:r>
              <a:rPr lang="de-DE" dirty="0"/>
              <a:t>REDD+ in Climate Change Context (REDD+)</a:t>
            </a:r>
            <a:endParaRPr lang="en-US" dirty="0"/>
          </a:p>
        </p:txBody>
      </p:sp>
      <p:sp>
        <p:nvSpPr>
          <p:cNvPr id="4" name="Rectangle 3"/>
          <p:cNvSpPr/>
          <p:nvPr/>
        </p:nvSpPr>
        <p:spPr>
          <a:xfrm>
            <a:off x="1761564" y="200203"/>
            <a:ext cx="10082093" cy="6831101"/>
          </a:xfrm>
          <a:prstGeom prst="rect">
            <a:avLst/>
          </a:prstGeom>
        </p:spPr>
        <p:txBody>
          <a:bodyPr wrap="square">
            <a:spAutoFit/>
          </a:bodyPr>
          <a:lstStyle/>
          <a:p>
            <a:pPr marL="400050" lvl="0" indent="-400050">
              <a:lnSpc>
                <a:spcPct val="105000"/>
              </a:lnSpc>
              <a:spcBef>
                <a:spcPts val="600"/>
              </a:spcBef>
              <a:buFont typeface="+mj-lt"/>
              <a:buAutoNum type="romanUcPeriod"/>
            </a:pPr>
            <a:r>
              <a:rPr lang="en-US" sz="2200" b="1" dirty="0">
                <a:solidFill>
                  <a:schemeClr val="bg2">
                    <a:lumMod val="10000"/>
                  </a:schemeClr>
                </a:solidFill>
              </a:rPr>
              <a:t>ENABLING ENVIRONMENT OF REDD+</a:t>
            </a:r>
            <a:endParaRPr lang="en-US" sz="2200" dirty="0">
              <a:solidFill>
                <a:schemeClr val="bg2">
                  <a:lumMod val="10000"/>
                </a:schemeClr>
              </a:solidFill>
            </a:endParaRPr>
          </a:p>
          <a:p>
            <a:pPr lvl="1">
              <a:lnSpc>
                <a:spcPct val="105000"/>
              </a:lnSpc>
            </a:pPr>
            <a:r>
              <a:rPr lang="en-US" dirty="0"/>
              <a:t>1.1. Forests, Forest Carbon and Climate Change</a:t>
            </a:r>
          </a:p>
          <a:p>
            <a:pPr lvl="1">
              <a:lnSpc>
                <a:spcPct val="105000"/>
              </a:lnSpc>
            </a:pPr>
            <a:r>
              <a:rPr lang="en-US" dirty="0"/>
              <a:t>1.2.	Fundamentals of REDD+ and the UNFCCC</a:t>
            </a:r>
          </a:p>
          <a:p>
            <a:pPr lvl="1">
              <a:lnSpc>
                <a:spcPct val="105000"/>
              </a:lnSpc>
            </a:pPr>
            <a:r>
              <a:rPr lang="en-US" dirty="0"/>
              <a:t>1.3.	Stakeholder Engagement</a:t>
            </a:r>
          </a:p>
          <a:p>
            <a:pPr marL="400050" lvl="0" indent="-400050">
              <a:lnSpc>
                <a:spcPct val="105000"/>
              </a:lnSpc>
              <a:spcBef>
                <a:spcPts val="600"/>
              </a:spcBef>
              <a:buFont typeface="+mj-lt"/>
              <a:buAutoNum type="romanUcPeriod"/>
            </a:pPr>
            <a:r>
              <a:rPr lang="en-US" sz="2200" b="1" dirty="0">
                <a:solidFill>
                  <a:schemeClr val="bg2">
                    <a:lumMod val="10000"/>
                  </a:schemeClr>
                </a:solidFill>
              </a:rPr>
              <a:t>ASSESSING CURRENT CONDITIONS OF REDD+</a:t>
            </a:r>
            <a:endParaRPr lang="en-US" sz="2200" dirty="0">
              <a:solidFill>
                <a:schemeClr val="bg2">
                  <a:lumMod val="10000"/>
                </a:schemeClr>
              </a:solidFill>
            </a:endParaRPr>
          </a:p>
          <a:p>
            <a:pPr lvl="1">
              <a:lnSpc>
                <a:spcPct val="105000"/>
              </a:lnSpc>
            </a:pPr>
            <a:r>
              <a:rPr lang="en-US" b="1" dirty="0">
                <a:solidFill>
                  <a:srgbClr val="FF0000"/>
                </a:solidFill>
              </a:rPr>
              <a:t>2.1.	Drivers of Deforestation and Forest Degradation</a:t>
            </a:r>
          </a:p>
          <a:p>
            <a:pPr lvl="1">
              <a:lnSpc>
                <a:spcPct val="105000"/>
              </a:lnSpc>
            </a:pPr>
            <a:r>
              <a:rPr lang="en-US" dirty="0">
                <a:solidFill>
                  <a:schemeClr val="bg2">
                    <a:lumMod val="10000"/>
                  </a:schemeClr>
                </a:solidFill>
              </a:rPr>
              <a:t>2.2.	Fundamentals of Forest (Emission) Reference Levels</a:t>
            </a:r>
          </a:p>
          <a:p>
            <a:pPr lvl="1">
              <a:lnSpc>
                <a:spcPct val="105000"/>
              </a:lnSpc>
            </a:pPr>
            <a:r>
              <a:rPr lang="en-US" dirty="0">
                <a:solidFill>
                  <a:schemeClr val="bg2">
                    <a:lumMod val="10000"/>
                  </a:schemeClr>
                </a:solidFill>
              </a:rPr>
              <a:t>2.3.	National Forest Monitoring Systems (NFMS) for REDD+</a:t>
            </a:r>
          </a:p>
          <a:p>
            <a:pPr marL="400050" lvl="0" indent="-400050">
              <a:lnSpc>
                <a:spcPct val="105000"/>
              </a:lnSpc>
              <a:spcBef>
                <a:spcPts val="600"/>
              </a:spcBef>
              <a:buFont typeface="+mj-lt"/>
              <a:buAutoNum type="romanUcPeriod"/>
            </a:pPr>
            <a:r>
              <a:rPr lang="en-US" sz="2200" b="1" dirty="0">
                <a:solidFill>
                  <a:schemeClr val="bg2">
                    <a:lumMod val="10000"/>
                  </a:schemeClr>
                </a:solidFill>
              </a:rPr>
              <a:t>ANALYZING FUTURE OPTIONS FOR REDD+</a:t>
            </a:r>
            <a:endParaRPr lang="en-US" sz="2200" dirty="0">
              <a:solidFill>
                <a:schemeClr val="bg2">
                  <a:lumMod val="10000"/>
                </a:schemeClr>
              </a:solidFill>
            </a:endParaRPr>
          </a:p>
          <a:p>
            <a:pPr lvl="1">
              <a:lnSpc>
                <a:spcPct val="105000"/>
              </a:lnSpc>
            </a:pPr>
            <a:r>
              <a:rPr lang="en-US" dirty="0">
                <a:solidFill>
                  <a:schemeClr val="bg2">
                    <a:lumMod val="10000"/>
                  </a:schemeClr>
                </a:solidFill>
              </a:rPr>
              <a:t>3.1.	Policies and Measures for REDD+ Implementation</a:t>
            </a:r>
          </a:p>
          <a:p>
            <a:pPr lvl="1">
              <a:lnSpc>
                <a:spcPct val="105000"/>
              </a:lnSpc>
            </a:pPr>
            <a:r>
              <a:rPr lang="en-US" dirty="0">
                <a:solidFill>
                  <a:schemeClr val="bg2">
                    <a:lumMod val="10000"/>
                  </a:schemeClr>
                </a:solidFill>
              </a:rPr>
              <a:t>3.2.	REDD+ Safeguards under the UNFCCC</a:t>
            </a:r>
          </a:p>
          <a:p>
            <a:pPr lvl="1">
              <a:lnSpc>
                <a:spcPct val="105000"/>
              </a:lnSpc>
            </a:pPr>
            <a:r>
              <a:rPr lang="en-US" dirty="0">
                <a:solidFill>
                  <a:schemeClr val="bg2">
                    <a:lumMod val="10000"/>
                  </a:schemeClr>
                </a:solidFill>
              </a:rPr>
              <a:t>3.3.	The Costs and Benefits of REDD+</a:t>
            </a:r>
          </a:p>
          <a:p>
            <a:pPr marL="400050" lvl="0" indent="-400050">
              <a:lnSpc>
                <a:spcPct val="105000"/>
              </a:lnSpc>
              <a:spcBef>
                <a:spcPts val="600"/>
              </a:spcBef>
              <a:buFont typeface="+mj-lt"/>
              <a:buAutoNum type="romanUcPeriod"/>
            </a:pPr>
            <a:r>
              <a:rPr lang="en-US" sz="2200" b="1" dirty="0">
                <a:solidFill>
                  <a:schemeClr val="bg2">
                    <a:lumMod val="10000"/>
                  </a:schemeClr>
                </a:solidFill>
              </a:rPr>
              <a:t>DEVELOPING REDD+ STRATEGIES AND ACTION PLANS</a:t>
            </a:r>
            <a:endParaRPr lang="en-US" sz="2200" dirty="0">
              <a:solidFill>
                <a:schemeClr val="bg2">
                  <a:lumMod val="10000"/>
                </a:schemeClr>
              </a:solidFill>
            </a:endParaRPr>
          </a:p>
          <a:p>
            <a:pPr lvl="1">
              <a:lnSpc>
                <a:spcPct val="105000"/>
              </a:lnSpc>
            </a:pPr>
            <a:r>
              <a:rPr lang="en-US" dirty="0">
                <a:solidFill>
                  <a:schemeClr val="bg2">
                    <a:lumMod val="10000"/>
                  </a:schemeClr>
                </a:solidFill>
              </a:rPr>
              <a:t>4.1.	</a:t>
            </a:r>
            <a:r>
              <a:rPr lang="en-US">
                <a:solidFill>
                  <a:schemeClr val="bg2">
                    <a:lumMod val="10000"/>
                  </a:schemeClr>
                </a:solidFill>
              </a:rPr>
              <a:t>Negotiation in REDD+</a:t>
            </a:r>
            <a:endParaRPr lang="en-US" dirty="0">
              <a:solidFill>
                <a:schemeClr val="bg2">
                  <a:lumMod val="10000"/>
                </a:schemeClr>
              </a:solidFill>
            </a:endParaRPr>
          </a:p>
          <a:p>
            <a:pPr lvl="1">
              <a:lnSpc>
                <a:spcPct val="105000"/>
              </a:lnSpc>
            </a:pPr>
            <a:r>
              <a:rPr lang="en-US" dirty="0">
                <a:solidFill>
                  <a:schemeClr val="bg2">
                    <a:lumMod val="10000"/>
                  </a:schemeClr>
                </a:solidFill>
              </a:rPr>
              <a:t>4.2.	National Strategies and Action Plans</a:t>
            </a:r>
          </a:p>
          <a:p>
            <a:pPr lvl="1">
              <a:lnSpc>
                <a:spcPct val="105000"/>
              </a:lnSpc>
            </a:pPr>
            <a:r>
              <a:rPr lang="en-US" dirty="0">
                <a:solidFill>
                  <a:schemeClr val="bg2">
                    <a:lumMod val="10000"/>
                  </a:schemeClr>
                </a:solidFill>
              </a:rPr>
              <a:t>4.3.	Approaches for Incentive Allocation System</a:t>
            </a:r>
          </a:p>
          <a:p>
            <a:pPr marL="400050" lvl="0" indent="-400050">
              <a:lnSpc>
                <a:spcPct val="105000"/>
              </a:lnSpc>
              <a:spcBef>
                <a:spcPts val="600"/>
              </a:spcBef>
              <a:buFont typeface="+mj-lt"/>
              <a:buAutoNum type="romanUcPeriod"/>
            </a:pPr>
            <a:r>
              <a:rPr lang="en-US" sz="2200" b="1" dirty="0">
                <a:solidFill>
                  <a:schemeClr val="bg2">
                    <a:lumMod val="10000"/>
                  </a:schemeClr>
                </a:solidFill>
              </a:rPr>
              <a:t>MONITORING, EVALUATION AND ADAPTATION</a:t>
            </a:r>
            <a:endParaRPr lang="en-US" sz="2200" dirty="0">
              <a:solidFill>
                <a:schemeClr val="bg2">
                  <a:lumMod val="10000"/>
                </a:schemeClr>
              </a:solidFill>
            </a:endParaRPr>
          </a:p>
          <a:p>
            <a:pPr lvl="1">
              <a:lnSpc>
                <a:spcPct val="105000"/>
              </a:lnSpc>
            </a:pPr>
            <a:r>
              <a:rPr lang="en-US" dirty="0">
                <a:solidFill>
                  <a:schemeClr val="bg2">
                    <a:lumMod val="10000"/>
                  </a:schemeClr>
                </a:solidFill>
              </a:rPr>
              <a:t>5.1.	Establish M&amp;E Framework for REDD+ Action Plan</a:t>
            </a:r>
          </a:p>
          <a:p>
            <a:pPr lvl="1">
              <a:lnSpc>
                <a:spcPct val="105000"/>
              </a:lnSpc>
            </a:pPr>
            <a:r>
              <a:rPr lang="en-US" dirty="0">
                <a:solidFill>
                  <a:schemeClr val="bg2">
                    <a:lumMod val="10000"/>
                  </a:schemeClr>
                </a:solidFill>
              </a:rPr>
              <a:t>5.2.	Monitor and Measure Implementation Progress</a:t>
            </a:r>
          </a:p>
          <a:p>
            <a:pPr lvl="1">
              <a:lnSpc>
                <a:spcPct val="105000"/>
              </a:lnSpc>
            </a:pPr>
            <a:r>
              <a:rPr lang="en-US" dirty="0">
                <a:solidFill>
                  <a:schemeClr val="bg2">
                    <a:lumMod val="10000"/>
                  </a:schemeClr>
                </a:solidFill>
              </a:rPr>
              <a:t>5.3.	Evaluate, Report and Adapt </a:t>
            </a:r>
          </a:p>
          <a:p>
            <a:pPr lvl="1">
              <a:lnSpc>
                <a:spcPct val="105000"/>
              </a:lnSpc>
            </a:pPr>
            <a:endParaRPr lang="en-US" dirty="0"/>
          </a:p>
        </p:txBody>
      </p:sp>
      <p:sp>
        <p:nvSpPr>
          <p:cNvPr id="5" name="Right Arrow 4"/>
          <p:cNvSpPr>
            <a:spLocks noChangeArrowheads="1"/>
          </p:cNvSpPr>
          <p:nvPr/>
        </p:nvSpPr>
        <p:spPr bwMode="auto">
          <a:xfrm>
            <a:off x="1761564" y="1886720"/>
            <a:ext cx="385763" cy="242888"/>
          </a:xfrm>
          <a:prstGeom prst="rightArrow">
            <a:avLst>
              <a:gd name="adj1" fmla="val 50000"/>
              <a:gd name="adj2" fmla="val 49993"/>
            </a:avLst>
          </a:prstGeom>
          <a:solidFill>
            <a:srgbClr val="FF0000"/>
          </a:solidFill>
          <a:ln w="9525">
            <a:solidFill>
              <a:srgbClr val="FF0000"/>
            </a:solidFill>
            <a:miter lim="800000"/>
            <a:headEnd/>
            <a:tailEnd/>
          </a:ln>
          <a:effectLst>
            <a:outerShdw blurRad="40000" dist="23000" dir="5400000" rotWithShape="0">
              <a:srgbClr val="000000">
                <a:alpha val="34998"/>
              </a:srgbClr>
            </a:outerShdw>
          </a:effectLst>
        </p:spPr>
        <p:txBody>
          <a:bodyPr anchor="ctr"/>
          <a:lstStyle/>
          <a:p>
            <a:pPr algn="ctr">
              <a:defRPr/>
            </a:pPr>
            <a:endParaRPr lang="en-US">
              <a:solidFill>
                <a:schemeClr val="lt1"/>
              </a:solidFill>
              <a:latin typeface="+mn-lt"/>
              <a:ea typeface="+mn-ea"/>
              <a:cs typeface="+mn-cs"/>
            </a:endParaRPr>
          </a:p>
        </p:txBody>
      </p:sp>
    </p:spTree>
    <p:extLst>
      <p:ext uri="{BB962C8B-B14F-4D97-AF65-F5344CB8AC3E}">
        <p14:creationId xmlns:p14="http://schemas.microsoft.com/office/powerpoint/2010/main" val="3086297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6050" y="0"/>
            <a:ext cx="11879263" cy="1079500"/>
          </a:xfrm>
        </p:spPr>
        <p:txBody>
          <a:bodyPr rtlCol="0">
            <a:normAutofit/>
          </a:bodyPr>
          <a:lstStyle/>
          <a:p>
            <a:pPr eaLnBrk="1" fontAlgn="auto" hangingPunct="1">
              <a:spcAft>
                <a:spcPts val="0"/>
              </a:spcAft>
              <a:defRPr/>
            </a:pPr>
            <a:r>
              <a:rPr lang="en-US" dirty="0"/>
              <a:t>Acknowledgements</a:t>
            </a:r>
          </a:p>
        </p:txBody>
      </p:sp>
      <p:graphicFrame>
        <p:nvGraphicFramePr>
          <p:cNvPr id="4" name="Table 3"/>
          <p:cNvGraphicFramePr>
            <a:graphicFrameLocks noGrp="1"/>
          </p:cNvGraphicFramePr>
          <p:nvPr>
            <p:extLst/>
          </p:nvPr>
        </p:nvGraphicFramePr>
        <p:xfrm>
          <a:off x="238540" y="1855322"/>
          <a:ext cx="4861494" cy="3657600"/>
        </p:xfrm>
        <a:graphic>
          <a:graphicData uri="http://schemas.openxmlformats.org/drawingml/2006/table">
            <a:tbl>
              <a:tblPr firstRow="1" bandRow="1">
                <a:tableStyleId>{5C22544A-7EE6-4342-B048-85BDC9FD1C3A}</a:tableStyleId>
              </a:tblPr>
              <a:tblGrid>
                <a:gridCol w="4861494">
                  <a:extLst>
                    <a:ext uri="{9D8B030D-6E8A-4147-A177-3AD203B41FA5}">
                      <a16:colId xmlns="" xmlns:a16="http://schemas.microsoft.com/office/drawing/2014/main" val="2152013341"/>
                    </a:ext>
                  </a:extLst>
                </a:gridCol>
              </a:tblGrid>
              <a:tr h="339242">
                <a:tc>
                  <a:txBody>
                    <a:bodyPr/>
                    <a:lstStyle/>
                    <a:p>
                      <a:r>
                        <a:rPr lang="en-US" dirty="0"/>
                        <a:t>UNIVERSITIES</a:t>
                      </a:r>
                      <a:endParaRPr lang="en-SG" dirty="0"/>
                    </a:p>
                  </a:txBody>
                  <a:tcPr>
                    <a:solidFill>
                      <a:schemeClr val="accent2">
                        <a:lumMod val="75000"/>
                      </a:schemeClr>
                    </a:solidFill>
                  </a:tcPr>
                </a:tc>
                <a:extLst>
                  <a:ext uri="{0D108BD9-81ED-4DB2-BD59-A6C34878D82A}">
                    <a16:rowId xmlns="" xmlns:a16="http://schemas.microsoft.com/office/drawing/2014/main" val="3951541938"/>
                  </a:ext>
                </a:extLst>
              </a:tr>
              <a:tr h="339242">
                <a:tc>
                  <a:txBody>
                    <a:bodyPr/>
                    <a:lstStyle/>
                    <a:p>
                      <a:r>
                        <a:rPr lang="en-US" sz="1800" b="1" kern="1200" dirty="0">
                          <a:solidFill>
                            <a:schemeClr val="dk1"/>
                          </a:solidFill>
                          <a:effectLst/>
                          <a:latin typeface="+mn-lt"/>
                          <a:ea typeface="+mn-ea"/>
                          <a:cs typeface="+mn-cs"/>
                        </a:rPr>
                        <a:t>Bangladesh Agricultural University </a:t>
                      </a:r>
                      <a:endParaRPr lang="en-SG" dirty="0"/>
                    </a:p>
                  </a:txBody>
                  <a:tcPr/>
                </a:tc>
                <a:extLst>
                  <a:ext uri="{0D108BD9-81ED-4DB2-BD59-A6C34878D82A}">
                    <a16:rowId xmlns="" xmlns:a16="http://schemas.microsoft.com/office/drawing/2014/main" val="361843141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University of </a:t>
                      </a:r>
                      <a:r>
                        <a:rPr lang="en-US" b="1" dirty="0"/>
                        <a:t>Chittagong</a:t>
                      </a:r>
                      <a:endParaRPr lang="en-SG" b="1" dirty="0"/>
                    </a:p>
                  </a:txBody>
                  <a:tcPr/>
                </a:tc>
                <a:extLst>
                  <a:ext uri="{0D108BD9-81ED-4DB2-BD59-A6C34878D82A}">
                    <a16:rowId xmlns="" xmlns:a16="http://schemas.microsoft.com/office/drawing/2014/main" val="1565770784"/>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Dhaka University</a:t>
                      </a:r>
                      <a:endParaRPr lang="en-SG" b="1" dirty="0"/>
                    </a:p>
                  </a:txBody>
                  <a:tcPr/>
                </a:tc>
                <a:extLst>
                  <a:ext uri="{0D108BD9-81ED-4DB2-BD59-A6C34878D82A}">
                    <a16:rowId xmlns="" xmlns:a16="http://schemas.microsoft.com/office/drawing/2014/main" val="1217342287"/>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Independent University, Bangladesh</a:t>
                      </a:r>
                      <a:endParaRPr lang="en-SG" b="1" dirty="0"/>
                    </a:p>
                  </a:txBody>
                  <a:tcPr/>
                </a:tc>
                <a:extLst>
                  <a:ext uri="{0D108BD9-81ED-4DB2-BD59-A6C34878D82A}">
                    <a16:rowId xmlns="" xmlns:a16="http://schemas.microsoft.com/office/drawing/2014/main" val="232038122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Khulna</a:t>
                      </a:r>
                      <a:r>
                        <a:rPr lang="en-US" b="1" baseline="0" dirty="0"/>
                        <a:t> University</a:t>
                      </a:r>
                      <a:endParaRPr lang="en-SG" b="1" dirty="0"/>
                    </a:p>
                  </a:txBody>
                  <a:tcPr/>
                </a:tc>
                <a:extLst>
                  <a:ext uri="{0D108BD9-81ED-4DB2-BD59-A6C34878D82A}">
                    <a16:rowId xmlns="" xmlns:a16="http://schemas.microsoft.com/office/drawing/2014/main" val="392130644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Noakhali</a:t>
                      </a:r>
                      <a:r>
                        <a:rPr lang="en-US" b="1" dirty="0"/>
                        <a:t> University of Science and Technology</a:t>
                      </a:r>
                      <a:endParaRPr lang="en-SG" b="1" dirty="0"/>
                    </a:p>
                  </a:txBody>
                  <a:tcPr/>
                </a:tc>
                <a:extLst>
                  <a:ext uri="{0D108BD9-81ED-4DB2-BD59-A6C34878D82A}">
                    <a16:rowId xmlns="" xmlns:a16="http://schemas.microsoft.com/office/drawing/2014/main" val="1131339479"/>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err="1"/>
                        <a:t>Shahjalal</a:t>
                      </a:r>
                      <a:r>
                        <a:rPr lang="en-US" b="1" baseline="0" dirty="0"/>
                        <a:t> University </a:t>
                      </a:r>
                      <a:r>
                        <a:rPr lang="en-US" b="1" dirty="0"/>
                        <a:t>of Science and Technology</a:t>
                      </a:r>
                      <a:endParaRPr lang="en-SG" b="1" dirty="0"/>
                    </a:p>
                  </a:txBody>
                  <a:tcPr/>
                </a:tc>
                <a:extLst>
                  <a:ext uri="{0D108BD9-81ED-4DB2-BD59-A6C34878D82A}">
                    <a16:rowId xmlns="" xmlns:a16="http://schemas.microsoft.com/office/drawing/2014/main" val="495297682"/>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Sher-e-Bangla</a:t>
                      </a:r>
                      <a:r>
                        <a:rPr lang="en-US" b="1" baseline="0" dirty="0"/>
                        <a:t> Agriculture University</a:t>
                      </a:r>
                      <a:endParaRPr lang="en-SG" b="1" dirty="0"/>
                    </a:p>
                  </a:txBody>
                  <a:tcPr/>
                </a:tc>
                <a:extLst>
                  <a:ext uri="{0D108BD9-81ED-4DB2-BD59-A6C34878D82A}">
                    <a16:rowId xmlns="" xmlns:a16="http://schemas.microsoft.com/office/drawing/2014/main" val="3541905071"/>
                  </a:ext>
                </a:extLst>
              </a:tr>
              <a:tr h="33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b="1" dirty="0"/>
                        <a:t>North South University</a:t>
                      </a:r>
                    </a:p>
                  </a:txBody>
                  <a:tcPr/>
                </a:tc>
                <a:extLst>
                  <a:ext uri="{0D108BD9-81ED-4DB2-BD59-A6C34878D82A}">
                    <a16:rowId xmlns="" xmlns:a16="http://schemas.microsoft.com/office/drawing/2014/main" val="10009"/>
                  </a:ext>
                </a:extLst>
              </a:tr>
            </a:tbl>
          </a:graphicData>
        </a:graphic>
      </p:graphicFrame>
      <p:graphicFrame>
        <p:nvGraphicFramePr>
          <p:cNvPr id="7" name="Table 6"/>
          <p:cNvGraphicFramePr>
            <a:graphicFrameLocks noGrp="1"/>
          </p:cNvGraphicFramePr>
          <p:nvPr>
            <p:extLst/>
          </p:nvPr>
        </p:nvGraphicFramePr>
        <p:xfrm>
          <a:off x="5370490" y="1198785"/>
          <a:ext cx="6556467" cy="2348478"/>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4155131984"/>
                    </a:ext>
                  </a:extLst>
                </a:gridCol>
                <a:gridCol w="3581447">
                  <a:extLst>
                    <a:ext uri="{9D8B030D-6E8A-4147-A177-3AD203B41FA5}">
                      <a16:colId xmlns="" xmlns:a16="http://schemas.microsoft.com/office/drawing/2014/main" val="2614824422"/>
                    </a:ext>
                  </a:extLst>
                </a:gridCol>
              </a:tblGrid>
              <a:tr h="319634">
                <a:tc>
                  <a:txBody>
                    <a:bodyPr/>
                    <a:lstStyle/>
                    <a:p>
                      <a:r>
                        <a:rPr lang="en-US" dirty="0"/>
                        <a:t>EXPERT</a:t>
                      </a:r>
                      <a:r>
                        <a:rPr lang="en-US" baseline="0" dirty="0"/>
                        <a:t> CONTRIBUTORS</a:t>
                      </a:r>
                      <a:endParaRPr lang="en-SG" dirty="0"/>
                    </a:p>
                  </a:txBody>
                  <a:tcPr>
                    <a:solidFill>
                      <a:schemeClr val="accent6"/>
                    </a:solidFill>
                  </a:tcPr>
                </a:tc>
                <a:tc>
                  <a:txBody>
                    <a:bodyPr/>
                    <a:lstStyle/>
                    <a:p>
                      <a:r>
                        <a:rPr lang="en-US" dirty="0"/>
                        <a:t>SPECIFIC INPUTS</a:t>
                      </a:r>
                      <a:endParaRPr lang="en-SG" dirty="0"/>
                    </a:p>
                  </a:txBody>
                  <a:tcPr>
                    <a:solidFill>
                      <a:schemeClr val="accent6"/>
                    </a:solidFill>
                  </a:tcPr>
                </a:tc>
                <a:extLst>
                  <a:ext uri="{0D108BD9-81ED-4DB2-BD59-A6C34878D82A}">
                    <a16:rowId xmlns="" xmlns:a16="http://schemas.microsoft.com/office/drawing/2014/main" val="588621041"/>
                  </a:ext>
                </a:extLst>
              </a:tr>
              <a:tr h="319634">
                <a:tc>
                  <a:txBody>
                    <a:bodyPr/>
                    <a:lstStyle/>
                    <a:p>
                      <a:r>
                        <a:rPr lang="en-US" sz="1800" b="0" i="0" kern="1200" dirty="0">
                          <a:solidFill>
                            <a:schemeClr val="dk1"/>
                          </a:solidFill>
                          <a:effectLst/>
                          <a:latin typeface="+mn-lt"/>
                          <a:ea typeface="+mn-ea"/>
                          <a:cs typeface="+mn-cs"/>
                        </a:rPr>
                        <a:t>Prof. (Dr.) </a:t>
                      </a:r>
                      <a:r>
                        <a:rPr lang="en-US" sz="1800" b="0" i="0" kern="1200" dirty="0" err="1">
                          <a:solidFill>
                            <a:schemeClr val="dk1"/>
                          </a:solidFill>
                          <a:effectLst/>
                          <a:latin typeface="+mn-lt"/>
                          <a:ea typeface="+mn-ea"/>
                          <a:cs typeface="+mn-cs"/>
                        </a:rPr>
                        <a:t>Manzoor</a:t>
                      </a:r>
                      <a:r>
                        <a:rPr lang="en-US" sz="1800" b="0" i="0" kern="1200" dirty="0">
                          <a:solidFill>
                            <a:schemeClr val="dk1"/>
                          </a:solidFill>
                          <a:effectLst/>
                          <a:latin typeface="+mn-lt"/>
                          <a:ea typeface="+mn-ea"/>
                          <a:cs typeface="+mn-cs"/>
                        </a:rPr>
                        <a:t> Rashid</a:t>
                      </a:r>
                      <a:endParaRPr lang="en-SG" dirty="0"/>
                    </a:p>
                  </a:txBody>
                  <a:tcPr/>
                </a:tc>
                <a:tc>
                  <a:txBody>
                    <a:bodyPr/>
                    <a:lstStyle/>
                    <a:p>
                      <a:r>
                        <a:rPr lang="en-US" sz="1800" b="0" i="0" kern="1200" dirty="0">
                          <a:solidFill>
                            <a:schemeClr val="dk1"/>
                          </a:solidFill>
                          <a:effectLst/>
                          <a:latin typeface="+mn-lt"/>
                          <a:ea typeface="+mn-ea"/>
                          <a:cs typeface="+mn-cs"/>
                        </a:rPr>
                        <a:t>Curriculum</a:t>
                      </a:r>
                      <a:r>
                        <a:rPr lang="en-US" sz="1800" b="0" i="0" kern="1200" baseline="0" dirty="0">
                          <a:solidFill>
                            <a:schemeClr val="dk1"/>
                          </a:solidFill>
                          <a:effectLst/>
                          <a:latin typeface="+mn-lt"/>
                          <a:ea typeface="+mn-ea"/>
                          <a:cs typeface="+mn-cs"/>
                        </a:rPr>
                        <a:t> Development for all topics</a:t>
                      </a:r>
                      <a:endParaRPr lang="en-SG" b="0" dirty="0"/>
                    </a:p>
                  </a:txBody>
                  <a:tcPr/>
                </a:tc>
                <a:extLst>
                  <a:ext uri="{0D108BD9-81ED-4DB2-BD59-A6C34878D82A}">
                    <a16:rowId xmlns="" xmlns:a16="http://schemas.microsoft.com/office/drawing/2014/main" val="126233955"/>
                  </a:ext>
                </a:extLst>
              </a:tr>
              <a:tr h="428238">
                <a:tc>
                  <a:txBody>
                    <a:bodyPr/>
                    <a:lstStyle/>
                    <a:p>
                      <a:r>
                        <a:rPr lang="en-US" dirty="0"/>
                        <a:t>Prof. (Dr.) Md. </a:t>
                      </a:r>
                      <a:r>
                        <a:rPr lang="en-US" dirty="0" err="1"/>
                        <a:t>Danesh</a:t>
                      </a:r>
                      <a:r>
                        <a:rPr lang="en-US" dirty="0"/>
                        <a:t> Miah</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REDD+, Forest</a:t>
                      </a:r>
                      <a:r>
                        <a:rPr lang="en-US" sz="1800" b="0" i="0" kern="1200" baseline="0" dirty="0">
                          <a:solidFill>
                            <a:schemeClr val="dk1"/>
                          </a:solidFill>
                          <a:effectLst/>
                          <a:latin typeface="+mn-lt"/>
                          <a:ea typeface="+mn-ea"/>
                          <a:cs typeface="+mn-cs"/>
                        </a:rPr>
                        <a:t> Carbon</a:t>
                      </a:r>
                      <a:endParaRPr lang="en-SG" b="0" dirty="0"/>
                    </a:p>
                  </a:txBody>
                  <a:tcPr/>
                </a:tc>
                <a:extLst>
                  <a:ext uri="{0D108BD9-81ED-4DB2-BD59-A6C34878D82A}">
                    <a16:rowId xmlns="" xmlns:a16="http://schemas.microsoft.com/office/drawing/2014/main" val="2857115431"/>
                  </a:ext>
                </a:extLst>
              </a:tr>
              <a:tr h="428238">
                <a:tc>
                  <a:txBody>
                    <a:bodyPr/>
                    <a:lstStyle/>
                    <a:p>
                      <a:r>
                        <a:rPr lang="en-US" sz="1800" b="0" i="0" kern="1200" dirty="0">
                          <a:solidFill>
                            <a:schemeClr val="dk1"/>
                          </a:solidFill>
                          <a:effectLst/>
                          <a:latin typeface="+mn-lt"/>
                          <a:ea typeface="+mn-ea"/>
                          <a:cs typeface="+mn-cs"/>
                        </a:rPr>
                        <a:t>Prof. (Dr.) Md. </a:t>
                      </a:r>
                      <a:r>
                        <a:rPr lang="en-US" sz="1800" b="0" i="0" kern="1200" dirty="0" err="1">
                          <a:solidFill>
                            <a:schemeClr val="dk1"/>
                          </a:solidFill>
                          <a:effectLst/>
                          <a:latin typeface="+mn-lt"/>
                          <a:ea typeface="+mn-ea"/>
                          <a:cs typeface="+mn-cs"/>
                        </a:rPr>
                        <a:t>Jakariya</a:t>
                      </a:r>
                      <a:r>
                        <a:rPr lang="en-US" sz="1800" b="0" i="0" kern="1200" dirty="0">
                          <a:solidFill>
                            <a:schemeClr val="dk1"/>
                          </a:solidFill>
                          <a:effectLst/>
                          <a:latin typeface="+mn-lt"/>
                          <a:ea typeface="+mn-ea"/>
                          <a:cs typeface="+mn-cs"/>
                        </a:rPr>
                        <a:t> </a:t>
                      </a:r>
                      <a:endParaRPr lang="en-SG" dirty="0"/>
                    </a:p>
                  </a:txBody>
                  <a:tcPr/>
                </a:tc>
                <a:tc>
                  <a:txBody>
                    <a:bodyPr/>
                    <a:lstStyle/>
                    <a:p>
                      <a:r>
                        <a:rPr lang="en-US" dirty="0"/>
                        <a:t>Community NR</a:t>
                      </a:r>
                      <a:r>
                        <a:rPr lang="en-US" baseline="0" dirty="0"/>
                        <a:t> Management, Climate Change, Natural Resources Management</a:t>
                      </a:r>
                      <a:endParaRPr lang="en-US" dirty="0"/>
                    </a:p>
                  </a:txBody>
                  <a:tcPr/>
                </a:tc>
                <a:extLst>
                  <a:ext uri="{0D108BD9-81ED-4DB2-BD59-A6C34878D82A}">
                    <a16:rowId xmlns="" xmlns:a16="http://schemas.microsoft.com/office/drawing/2014/main" val="10003"/>
                  </a:ext>
                </a:extLst>
              </a:tr>
            </a:tbl>
          </a:graphicData>
        </a:graphic>
      </p:graphicFrame>
      <p:sp>
        <p:nvSpPr>
          <p:cNvPr id="9" name="TextBox 8"/>
          <p:cNvSpPr txBox="1"/>
          <p:nvPr/>
        </p:nvSpPr>
        <p:spPr>
          <a:xfrm>
            <a:off x="238540" y="6288744"/>
            <a:ext cx="11509113" cy="369332"/>
          </a:xfrm>
          <a:prstGeom prst="rect">
            <a:avLst/>
          </a:prstGeom>
          <a:solidFill>
            <a:schemeClr val="bg1">
              <a:lumMod val="65000"/>
            </a:schemeClr>
          </a:solidFill>
        </p:spPr>
        <p:txBody>
          <a:bodyPr wrap="none" rtlCol="0">
            <a:spAutoFit/>
          </a:bodyPr>
          <a:lstStyle/>
          <a:p>
            <a:r>
              <a:rPr lang="en-US" b="1" dirty="0"/>
              <a:t>DESIGN, LAYOUT AND CONTENT DEVELOPMENT:  Ms. Chi Pham, Curriculum Development Expert, Bangkok, Thailand</a:t>
            </a:r>
            <a:endParaRPr lang="en-SG" b="1" dirty="0"/>
          </a:p>
        </p:txBody>
      </p:sp>
      <p:graphicFrame>
        <p:nvGraphicFramePr>
          <p:cNvPr id="2" name="Table 1"/>
          <p:cNvGraphicFramePr>
            <a:graphicFrameLocks noGrp="1"/>
          </p:cNvGraphicFramePr>
          <p:nvPr>
            <p:extLst/>
          </p:nvPr>
        </p:nvGraphicFramePr>
        <p:xfrm>
          <a:off x="5357236" y="3642695"/>
          <a:ext cx="6582973" cy="2590800"/>
        </p:xfrm>
        <a:graphic>
          <a:graphicData uri="http://schemas.openxmlformats.org/drawingml/2006/table">
            <a:tbl>
              <a:tblPr firstRow="1" bandRow="1">
                <a:tableStyleId>{5C22544A-7EE6-4342-B048-85BDC9FD1C3A}</a:tableStyleId>
              </a:tblPr>
              <a:tblGrid>
                <a:gridCol w="2975020">
                  <a:extLst>
                    <a:ext uri="{9D8B030D-6E8A-4147-A177-3AD203B41FA5}">
                      <a16:colId xmlns="" xmlns:a16="http://schemas.microsoft.com/office/drawing/2014/main" val="60904169"/>
                    </a:ext>
                  </a:extLst>
                </a:gridCol>
                <a:gridCol w="3607953">
                  <a:extLst>
                    <a:ext uri="{9D8B030D-6E8A-4147-A177-3AD203B41FA5}">
                      <a16:colId xmlns="" xmlns:a16="http://schemas.microsoft.com/office/drawing/2014/main" val="515064804"/>
                    </a:ext>
                  </a:extLst>
                </a:gridCol>
              </a:tblGrid>
              <a:tr h="370840">
                <a:tc>
                  <a:txBody>
                    <a:bodyPr/>
                    <a:lstStyle/>
                    <a:p>
                      <a:r>
                        <a:rPr lang="en-US" dirty="0"/>
                        <a:t>CREL</a:t>
                      </a:r>
                      <a:r>
                        <a:rPr lang="en-US" baseline="0" dirty="0"/>
                        <a:t> STAFF</a:t>
                      </a:r>
                      <a:endParaRPr lang="en-SG" dirty="0"/>
                    </a:p>
                  </a:txBody>
                  <a:tcPr>
                    <a:solidFill>
                      <a:srgbClr val="7030A0"/>
                    </a:solidFill>
                  </a:tcPr>
                </a:tc>
                <a:tc>
                  <a:txBody>
                    <a:bodyPr/>
                    <a:lstStyle/>
                    <a:p>
                      <a:r>
                        <a:rPr lang="en-US" dirty="0"/>
                        <a:t>CREL STAFF</a:t>
                      </a:r>
                      <a:endParaRPr lang="en-SG" dirty="0"/>
                    </a:p>
                  </a:txBody>
                  <a:tcPr>
                    <a:solidFill>
                      <a:srgbClr val="7030A0"/>
                    </a:solidFill>
                  </a:tcPr>
                </a:tc>
                <a:extLst>
                  <a:ext uri="{0D108BD9-81ED-4DB2-BD59-A6C34878D82A}">
                    <a16:rowId xmlns="" xmlns:a16="http://schemas.microsoft.com/office/drawing/2014/main" val="27335484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John A Dorr</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Utpal Dutta</a:t>
                      </a:r>
                      <a:endParaRPr lang="en-SG" dirty="0"/>
                    </a:p>
                  </a:txBody>
                  <a:tcPr/>
                </a:tc>
                <a:extLst>
                  <a:ext uri="{0D108BD9-81ED-4DB2-BD59-A6C34878D82A}">
                    <a16:rowId xmlns="" xmlns:a16="http://schemas.microsoft.com/office/drawing/2014/main" val="23730397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Abu Mostafa Kamal Uddin</a:t>
                      </a:r>
                      <a:endParaRPr lang="en-SG"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Ruhul Mohaiman Chowdhury</a:t>
                      </a:r>
                      <a:endParaRPr lang="en-US" sz="1800" dirty="0">
                        <a:latin typeface="+mn-lt"/>
                      </a:endParaRPr>
                    </a:p>
                  </a:txBody>
                  <a:tcPr/>
                </a:tc>
                <a:extLst>
                  <a:ext uri="{0D108BD9-81ED-4DB2-BD59-A6C34878D82A}">
                    <a16:rowId xmlns="" xmlns:a16="http://schemas.microsoft.com/office/drawing/2014/main" val="29908904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Kevin  T. Kamp</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Rahima Khatun</a:t>
                      </a:r>
                      <a:endParaRPr lang="en-US" sz="1800" dirty="0">
                        <a:latin typeface="+mn-lt"/>
                      </a:endParaRPr>
                    </a:p>
                  </a:txBody>
                  <a:tcPr/>
                </a:tc>
                <a:extLst>
                  <a:ext uri="{0D108BD9-81ED-4DB2-BD59-A6C34878D82A}">
                    <a16:rowId xmlns="" xmlns:a16="http://schemas.microsoft.com/office/drawing/2014/main" val="21120810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Paul Thompson</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effectLst/>
                          <a:latin typeface="+mn-lt"/>
                          <a:ea typeface="Calibri" panose="020F0502020204030204" pitchFamily="34" charset="0"/>
                          <a:cs typeface="Times New Roman" panose="02020603050405020304" pitchFamily="18" charset="0"/>
                        </a:rPr>
                        <a:t>Sultana Razia Zummi</a:t>
                      </a:r>
                      <a:endParaRPr lang="en-US" sz="1800" dirty="0">
                        <a:effectLst/>
                        <a:latin typeface="+mn-lt"/>
                        <a:ea typeface="Calibri" panose="020F0502020204030204" pitchFamily="34" charset="0"/>
                        <a:cs typeface="Times New Roman" panose="02020603050405020304" pitchFamily="18" charset="0"/>
                      </a:endParaRPr>
                    </a:p>
                  </a:txBody>
                  <a:tcPr/>
                </a:tc>
                <a:extLst>
                  <a:ext uri="{0D108BD9-81ED-4DB2-BD59-A6C34878D82A}">
                    <a16:rowId xmlns="" xmlns:a16="http://schemas.microsoft.com/office/drawing/2014/main" val="8966633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800" dirty="0"/>
                        <a:t>Abdul</a:t>
                      </a:r>
                      <a:r>
                        <a:rPr lang="de-DE" sz="1800" baseline="0" dirty="0"/>
                        <a:t> Wahab</a:t>
                      </a:r>
                      <a:endParaRPr lang="en-US" sz="18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Shams Uddin </a:t>
                      </a:r>
                      <a:endParaRPr lang="en-SG" dirty="0"/>
                    </a:p>
                  </a:txBody>
                  <a:tcPr/>
                </a:tc>
                <a:extLst>
                  <a:ext uri="{0D108BD9-81ED-4DB2-BD59-A6C34878D82A}">
                    <a16:rowId xmlns="" xmlns:a16="http://schemas.microsoft.com/office/drawing/2014/main" val="4130319332"/>
                  </a:ext>
                </a:extLst>
              </a:tr>
              <a:tr h="1854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effectLst/>
                        </a:rPr>
                        <a:t>Shahzia </a:t>
                      </a:r>
                      <a:r>
                        <a:rPr lang="en-US" sz="1800" kern="1200" dirty="0" err="1">
                          <a:effectLst/>
                        </a:rPr>
                        <a:t>Mohsin</a:t>
                      </a:r>
                      <a:r>
                        <a:rPr lang="en-US" sz="1800" kern="1200" dirty="0">
                          <a:effectLst/>
                        </a:rPr>
                        <a:t> Khan</a:t>
                      </a:r>
                      <a:endParaRPr lang="en-US" sz="1800" dirty="0"/>
                    </a:p>
                  </a:txBody>
                  <a:tcPr/>
                </a:tc>
                <a:tc>
                  <a:txBody>
                    <a:bodyPr/>
                    <a:lstStyle/>
                    <a:p>
                      <a:endParaRPr lang="en-SG" dirty="0"/>
                    </a:p>
                  </a:txBody>
                  <a:tcPr/>
                </a:tc>
                <a:extLst>
                  <a:ext uri="{0D108BD9-81ED-4DB2-BD59-A6C34878D82A}">
                    <a16:rowId xmlns="" xmlns:a16="http://schemas.microsoft.com/office/drawing/2014/main" val="1770384977"/>
                  </a:ext>
                </a:extLst>
              </a:tr>
            </a:tbl>
          </a:graphicData>
        </a:graphic>
      </p:graphicFrame>
    </p:spTree>
    <p:extLst>
      <p:ext uri="{BB962C8B-B14F-4D97-AF65-F5344CB8AC3E}">
        <p14:creationId xmlns:p14="http://schemas.microsoft.com/office/powerpoint/2010/main" val="2458425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p:cNvSpPr>
            <a:spLocks noGrp="1"/>
          </p:cNvSpPr>
          <p:nvPr>
            <p:ph idx="1"/>
          </p:nvPr>
        </p:nvSpPr>
        <p:spPr/>
        <p:txBody>
          <a:bodyPr>
            <a:normAutofit/>
          </a:bodyPr>
          <a:lstStyle/>
          <a:p>
            <a:pPr marL="0" indent="0">
              <a:spcBef>
                <a:spcPts val="0"/>
              </a:spcBef>
              <a:spcAft>
                <a:spcPts val="1600"/>
              </a:spcAft>
              <a:buNone/>
            </a:pPr>
            <a:r>
              <a:rPr lang="en-GB" dirty="0"/>
              <a:t>By the end of this session, students be able to:</a:t>
            </a:r>
          </a:p>
          <a:p>
            <a:r>
              <a:rPr lang="en-US" dirty="0"/>
              <a:t>Describe </a:t>
            </a:r>
            <a:r>
              <a:rPr lang="en-GB" dirty="0"/>
              <a:t>Forest Reference (Emission) Levels (</a:t>
            </a:r>
            <a:r>
              <a:rPr lang="en-US" dirty="0"/>
              <a:t>FRELs/FRLs)</a:t>
            </a:r>
            <a:endParaRPr lang="en-GB" dirty="0"/>
          </a:p>
          <a:p>
            <a:r>
              <a:rPr lang="en-US" dirty="0"/>
              <a:t>Explain the importance of developing FRELs/FRLs</a:t>
            </a:r>
          </a:p>
          <a:p>
            <a:r>
              <a:rPr lang="en-US" dirty="0"/>
              <a:t>Describe the process of constructing and submitting FRELs/FRLs</a:t>
            </a:r>
          </a:p>
          <a:p>
            <a:pPr>
              <a:spcBef>
                <a:spcPts val="0"/>
              </a:spcBef>
              <a:buClrTx/>
              <a:defRPr/>
            </a:pPr>
            <a:r>
              <a:rPr lang="en-GB" dirty="0"/>
              <a:t>Explain why and how national circumstances can be taken into consideration</a:t>
            </a:r>
            <a:endParaRPr lang="de-CH" dirty="0"/>
          </a:p>
        </p:txBody>
      </p:sp>
      <p:sp>
        <p:nvSpPr>
          <p:cNvPr id="2" name="Title 1"/>
          <p:cNvSpPr>
            <a:spLocks noGrp="1"/>
          </p:cNvSpPr>
          <p:nvPr>
            <p:ph type="title"/>
          </p:nvPr>
        </p:nvSpPr>
        <p:spPr/>
        <p:txBody>
          <a:bodyPr/>
          <a:lstStyle/>
          <a:p>
            <a:r>
              <a:rPr lang="en-US" smtClean="0"/>
              <a:t>Learning Objectives</a:t>
            </a:r>
            <a:endParaRPr lang="en-US"/>
          </a:p>
        </p:txBody>
      </p:sp>
    </p:spTree>
    <p:extLst>
      <p:ext uri="{BB962C8B-B14F-4D97-AF65-F5344CB8AC3E}">
        <p14:creationId xmlns:p14="http://schemas.microsoft.com/office/powerpoint/2010/main" val="858211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827975" y="1499054"/>
            <a:ext cx="10515600" cy="4351338"/>
          </a:xfrm>
        </p:spPr>
        <p:txBody>
          <a:bodyPr>
            <a:noAutofit/>
          </a:bodyPr>
          <a:lstStyle/>
          <a:p>
            <a:pPr>
              <a:defRPr/>
            </a:pPr>
            <a:r>
              <a:rPr lang="en-US" sz="2400" dirty="0">
                <a:latin typeface="Arial" pitchFamily="34" charset="0"/>
                <a:cs typeface="Arial" pitchFamily="34" charset="0"/>
              </a:rPr>
              <a:t>REL - for the “reducing emissions” activities i.e., deforestation &amp; degradation</a:t>
            </a:r>
          </a:p>
          <a:p>
            <a:pPr>
              <a:defRPr/>
            </a:pPr>
            <a:r>
              <a:rPr lang="en-US" sz="2400" dirty="0">
                <a:latin typeface="Arial" pitchFamily="34" charset="0"/>
                <a:cs typeface="Arial" pitchFamily="34" charset="0"/>
              </a:rPr>
              <a:t>RL - is for Conservation, Enhancement &amp; Sustainable management activities (+ activities)</a:t>
            </a:r>
          </a:p>
          <a:p>
            <a:r>
              <a:rPr lang="en-US" sz="2400" dirty="0">
                <a:latin typeface="Arial" pitchFamily="34" charset="0"/>
                <a:cs typeface="Arial" pitchFamily="34" charset="0"/>
              </a:rPr>
              <a:t>To serves as benchmarks for assessing country’s performance in implementing 5 REDD+ activities </a:t>
            </a:r>
          </a:p>
          <a:p>
            <a:pPr lvl="1"/>
            <a:r>
              <a:rPr lang="en-US" sz="2200" dirty="0">
                <a:latin typeface="Arial" pitchFamily="34" charset="0"/>
                <a:cs typeface="Arial" pitchFamily="34" charset="0"/>
              </a:rPr>
              <a:t>FERL/RL has to be consistent with time</a:t>
            </a:r>
          </a:p>
          <a:p>
            <a:pPr lvl="1"/>
            <a:r>
              <a:rPr lang="en-US" sz="2200" dirty="0">
                <a:latin typeface="Arial" pitchFamily="34" charset="0"/>
                <a:cs typeface="Arial" pitchFamily="34" charset="0"/>
              </a:rPr>
              <a:t>FERL/RL has to be consistent with country’s GHG inventory estimates</a:t>
            </a:r>
          </a:p>
          <a:p>
            <a:pPr lvl="1"/>
            <a:r>
              <a:rPr lang="en-US" sz="2200" dirty="0">
                <a:latin typeface="Arial" pitchFamily="34" charset="0"/>
                <a:cs typeface="Arial" pitchFamily="34" charset="0"/>
              </a:rPr>
              <a:t>FERL/RL has to be transparent taking into account historical data and be flexible to accommodate national circumstances and capabilities</a:t>
            </a:r>
          </a:p>
          <a:p>
            <a:pPr>
              <a:defRPr/>
            </a:pPr>
            <a:endParaRPr lang="en-US" sz="2400" dirty="0">
              <a:latin typeface="Arial" pitchFamily="34" charset="0"/>
              <a:cs typeface="Arial" pitchFamily="34" charset="0"/>
            </a:endParaRPr>
          </a:p>
          <a:p>
            <a:pPr>
              <a:defRPr/>
            </a:pPr>
            <a:endParaRPr lang="en-US" sz="2400" dirty="0">
              <a:latin typeface="Arial" pitchFamily="34" charset="0"/>
              <a:cs typeface="Arial" pitchFamily="34" charset="0"/>
            </a:endParaRPr>
          </a:p>
          <a:p>
            <a:pPr lvl="1"/>
            <a:endParaRPr lang="en-US" dirty="0">
              <a:solidFill>
                <a:srgbClr val="FF0000"/>
              </a:solidFill>
              <a:latin typeface="Arial" pitchFamily="34" charset="0"/>
              <a:cs typeface="Arial" pitchFamily="34" charset="0"/>
            </a:endParaRPr>
          </a:p>
          <a:p>
            <a:pPr lvl="1"/>
            <a:endParaRPr lang="en-US" dirty="0">
              <a:solidFill>
                <a:srgbClr val="FF0000"/>
              </a:solidFill>
              <a:latin typeface="Arial" pitchFamily="34" charset="0"/>
              <a:cs typeface="Arial" pitchFamily="34" charset="0"/>
            </a:endParaRPr>
          </a:p>
        </p:txBody>
      </p:sp>
      <p:sp>
        <p:nvSpPr>
          <p:cNvPr id="5" name="Title 1"/>
          <p:cNvSpPr txBox="1">
            <a:spLocks/>
          </p:cNvSpPr>
          <p:nvPr/>
        </p:nvSpPr>
        <p:spPr>
          <a:xfrm>
            <a:off x="145775" y="1"/>
            <a:ext cx="11880000" cy="1080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dirty="0"/>
              <a:t>What are Forest Reference (Emission) Levels?</a:t>
            </a:r>
            <a:endParaRPr lang="en-US" b="1" dirty="0"/>
          </a:p>
        </p:txBody>
      </p:sp>
    </p:spTree>
    <p:extLst>
      <p:ext uri="{BB962C8B-B14F-4D97-AF65-F5344CB8AC3E}">
        <p14:creationId xmlns:p14="http://schemas.microsoft.com/office/powerpoint/2010/main" val="3008828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What are Forest Reference (Emission) Levels?</a:t>
            </a:r>
            <a:endParaRPr lang="en-US" dirty="0"/>
          </a:p>
        </p:txBody>
      </p:sp>
      <p:sp>
        <p:nvSpPr>
          <p:cNvPr id="7" name="Rectangle 6"/>
          <p:cNvSpPr/>
          <p:nvPr/>
        </p:nvSpPr>
        <p:spPr>
          <a:xfrm>
            <a:off x="145775" y="1292446"/>
            <a:ext cx="11879999" cy="954107"/>
          </a:xfrm>
          <a:prstGeom prst="rect">
            <a:avLst/>
          </a:prstGeom>
        </p:spPr>
        <p:txBody>
          <a:bodyPr wrap="square">
            <a:spAutoFit/>
          </a:bodyPr>
          <a:lstStyle/>
          <a:p>
            <a:r>
              <a:rPr lang="en-GB" sz="2800" dirty="0"/>
              <a:t>“ Benchmarks for assessing each country’s performance in implementing REDD+ activities” (UNFCCC (Decision 12/CP.17))</a:t>
            </a:r>
            <a:endParaRPr lang="fr-FR" sz="2800" dirty="0"/>
          </a:p>
        </p:txBody>
      </p:sp>
      <p:graphicFrame>
        <p:nvGraphicFramePr>
          <p:cNvPr id="3" name="Diagram 2"/>
          <p:cNvGraphicFramePr/>
          <p:nvPr>
            <p:extLst>
              <p:ext uri="{D42A27DB-BD31-4B8C-83A1-F6EECF244321}">
                <p14:modId xmlns:p14="http://schemas.microsoft.com/office/powerpoint/2010/main" val="2999325441"/>
              </p:ext>
            </p:extLst>
          </p:nvPr>
        </p:nvGraphicFramePr>
        <p:xfrm>
          <a:off x="52357" y="2335889"/>
          <a:ext cx="12068310" cy="4473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04032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lnSpcReduction="20000"/>
          </a:bodyPr>
          <a:lstStyle/>
          <a:p>
            <a:pPr marL="380990" indent="-380990"/>
            <a:r>
              <a:rPr lang="en-GB" dirty="0"/>
              <a:t>Countries may choose to express their contribution to international mitigation through REDD+ actions under the UNFCCC;</a:t>
            </a:r>
          </a:p>
          <a:p>
            <a:pPr marL="380990" indent="-380990"/>
            <a:endParaRPr lang="fr-CH" dirty="0"/>
          </a:p>
          <a:p>
            <a:pPr marL="380990" indent="-380990"/>
            <a:r>
              <a:rPr lang="en-GB" dirty="0"/>
              <a:t>Countries may choose to assess progress on the outcomes of policies and measures taken to mitigate climate change in the forestry sector for domestic reasons; and</a:t>
            </a:r>
          </a:p>
          <a:p>
            <a:pPr marL="380990" indent="-380990"/>
            <a:endParaRPr lang="fr-CH" dirty="0"/>
          </a:p>
          <a:p>
            <a:pPr marL="380990" indent="-380990"/>
            <a:r>
              <a:rPr lang="en-GB" dirty="0"/>
              <a:t>Countries may choose to access results-based payments (RBP). According to UNFCCC decisions, eligibility for results-based payments requires an assessed Forest Reference Level.</a:t>
            </a:r>
            <a:endParaRPr lang="fr-CH" dirty="0"/>
          </a:p>
        </p:txBody>
      </p:sp>
      <p:sp>
        <p:nvSpPr>
          <p:cNvPr id="3" name="Title 2"/>
          <p:cNvSpPr>
            <a:spLocks noGrp="1"/>
          </p:cNvSpPr>
          <p:nvPr>
            <p:ph type="title"/>
          </p:nvPr>
        </p:nvSpPr>
        <p:spPr/>
        <p:txBody>
          <a:bodyPr/>
          <a:lstStyle/>
          <a:p>
            <a:r>
              <a:rPr lang="de-DE" dirty="0"/>
              <a:t>Why develop a FREL/FRL</a:t>
            </a:r>
            <a:endParaRPr lang="en-US" dirty="0"/>
          </a:p>
        </p:txBody>
      </p:sp>
    </p:spTree>
    <p:extLst>
      <p:ext uri="{BB962C8B-B14F-4D97-AF65-F5344CB8AC3E}">
        <p14:creationId xmlns:p14="http://schemas.microsoft.com/office/powerpoint/2010/main" val="3311118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Illustration of </a:t>
            </a:r>
            <a:r>
              <a:rPr lang="fr-FR" dirty="0"/>
              <a:t>FREL and </a:t>
            </a:r>
            <a:r>
              <a:rPr lang="en-US" dirty="0"/>
              <a:t>Consistency</a:t>
            </a:r>
            <a:r>
              <a:rPr lang="fr-FR" dirty="0"/>
              <a:t> </a:t>
            </a:r>
            <a:r>
              <a:rPr lang="en-US" dirty="0"/>
              <a:t>with</a:t>
            </a:r>
            <a:r>
              <a:rPr lang="fr-FR" dirty="0"/>
              <a:t> MRV</a:t>
            </a:r>
            <a:endParaRPr lang="en-US" dirty="0"/>
          </a:p>
        </p:txBody>
      </p:sp>
      <p:pic>
        <p:nvPicPr>
          <p:cNvPr id="1026" name="Picture 2"/>
          <p:cNvPicPr>
            <a:picLocks noGrp="1" noChangeAspect="1" noChangeArrowheads="1"/>
          </p:cNvPicPr>
          <p:nvPr>
            <p:ph sz="quarter" idx="4294967295"/>
          </p:nvPr>
        </p:nvPicPr>
        <p:blipFill>
          <a:blip r:embed="rId3" cstate="print"/>
          <a:srcRect t="10955" b="9377"/>
          <a:stretch>
            <a:fillRect/>
          </a:stretch>
        </p:blipFill>
        <p:spPr bwMode="auto">
          <a:xfrm>
            <a:off x="1203419" y="1339546"/>
            <a:ext cx="9764712" cy="5280025"/>
          </a:xfrm>
          <a:prstGeom prst="rect">
            <a:avLst/>
          </a:prstGeom>
          <a:noFill/>
          <a:ln w="9525">
            <a:noFill/>
            <a:miter lim="800000"/>
            <a:headEnd/>
            <a:tailEnd/>
          </a:ln>
        </p:spPr>
      </p:pic>
    </p:spTree>
    <p:extLst>
      <p:ext uri="{BB962C8B-B14F-4D97-AF65-F5344CB8AC3E}">
        <p14:creationId xmlns:p14="http://schemas.microsoft.com/office/powerpoint/2010/main" val="4294871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3329</TotalTime>
  <Words>1411</Words>
  <Application>Microsoft Office PowerPoint</Application>
  <PresentationFormat>Widescreen</PresentationFormat>
  <Paragraphs>315</Paragraphs>
  <Slides>19</Slides>
  <Notes>13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MS Mincho</vt:lpstr>
      <vt:lpstr>Arial</vt:lpstr>
      <vt:lpstr>Calibri</vt:lpstr>
      <vt:lpstr>Calibri Light</vt:lpstr>
      <vt:lpstr>Cambria Math</vt:lpstr>
      <vt:lpstr>Times New Roman</vt:lpstr>
      <vt:lpstr>Trebuchet MS</vt:lpstr>
      <vt:lpstr>Wingdings</vt:lpstr>
      <vt:lpstr>Office Theme</vt:lpstr>
      <vt:lpstr>Bangladesh Climate-Resilient Ecosystem Curriculum (BACUM)</vt:lpstr>
      <vt:lpstr>Module 2: REDD+ in Climate Change Context</vt:lpstr>
      <vt:lpstr>REDD+ in Climate Change Context (REDD+)</vt:lpstr>
      <vt:lpstr>Acknowledgements</vt:lpstr>
      <vt:lpstr>Learning Objectives</vt:lpstr>
      <vt:lpstr>PowerPoint Presentation</vt:lpstr>
      <vt:lpstr>What are Forest Reference (Emission) Levels?</vt:lpstr>
      <vt:lpstr>Why develop a FREL/FRL</vt:lpstr>
      <vt:lpstr>Illustration of FREL and Consistency with MRV</vt:lpstr>
      <vt:lpstr>REL in REDD+?</vt:lpstr>
      <vt:lpstr>Emission factor, CO₂ Mg/ha</vt:lpstr>
      <vt:lpstr>Considerations in development of FREL/FRL</vt:lpstr>
      <vt:lpstr>How to develop FRELs/FRLs</vt:lpstr>
      <vt:lpstr>Approaches for Constructing FREL/FRL</vt:lpstr>
      <vt:lpstr>Submitting a FREL/FRL</vt:lpstr>
      <vt:lpstr>TAKE HOME MESSAGES</vt:lpstr>
      <vt:lpstr>References</vt:lpstr>
      <vt:lpstr>References and Resources</vt:lpstr>
      <vt:lpstr>USAID's Climate-Resilient Ecosystems and Livelihoods (CREL) Project   Winrock International Headquarters 2101 Riverfront Drive, Little Rock Arkansas 72202-1748 USA Tel: 1-501-280-3000 Web: www.winrock.org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 Pham</dc:creator>
  <cp:lastModifiedBy>jalal</cp:lastModifiedBy>
  <cp:revision>641</cp:revision>
  <dcterms:created xsi:type="dcterms:W3CDTF">2016-05-20T10:07:21Z</dcterms:created>
  <dcterms:modified xsi:type="dcterms:W3CDTF">2017-01-23T07:58:36Z</dcterms:modified>
</cp:coreProperties>
</file>