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936" r:id="rId3"/>
    <p:sldId id="937" r:id="rId4"/>
    <p:sldId id="953" r:id="rId5"/>
    <p:sldId id="946" r:id="rId6"/>
    <p:sldId id="938" r:id="rId7"/>
    <p:sldId id="939" r:id="rId8"/>
    <p:sldId id="945" r:id="rId9"/>
    <p:sldId id="947" r:id="rId10"/>
    <p:sldId id="948" r:id="rId11"/>
    <p:sldId id="940" r:id="rId12"/>
    <p:sldId id="941" r:id="rId13"/>
    <p:sldId id="942" r:id="rId14"/>
    <p:sldId id="943" r:id="rId15"/>
    <p:sldId id="944" r:id="rId16"/>
    <p:sldId id="949" r:id="rId17"/>
    <p:sldId id="950" r:id="rId18"/>
    <p:sldId id="951" r:id="rId19"/>
    <p:sldId id="95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66FFFF"/>
    <a:srgbClr val="0099FF"/>
    <a:srgbClr val="00CC00"/>
    <a:srgbClr val="0033CC"/>
    <a:srgbClr val="33CC33"/>
    <a:srgbClr val="990099"/>
    <a:srgbClr val="800080"/>
    <a:srgbClr val="0099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33" autoAdjust="0"/>
    <p:restoredTop sz="89587" autoAdjust="0"/>
  </p:normalViewPr>
  <p:slideViewPr>
    <p:cSldViewPr snapToGrid="0">
      <p:cViewPr varScale="1">
        <p:scale>
          <a:sx n="67" d="100"/>
          <a:sy n="67" d="100"/>
        </p:scale>
        <p:origin x="624" y="60"/>
      </p:cViewPr>
      <p:guideLst/>
    </p:cSldViewPr>
  </p:slideViewPr>
  <p:outlineViewPr>
    <p:cViewPr>
      <p:scale>
        <a:sx n="33" d="100"/>
        <a:sy n="33" d="100"/>
      </p:scale>
      <p:origin x="0" y="-48"/>
    </p:cViewPr>
  </p:outlineViewPr>
  <p:notesTextViewPr>
    <p:cViewPr>
      <p:scale>
        <a:sx n="1" d="1"/>
        <a:sy n="1" d="1"/>
      </p:scale>
      <p:origin x="0" y="0"/>
    </p:cViewPr>
  </p:notesTextViewPr>
  <p:notesViewPr>
    <p:cSldViewPr snapToGrid="0">
      <p:cViewPr varScale="1">
        <p:scale>
          <a:sx n="54" d="100"/>
          <a:sy n="54" d="100"/>
        </p:scale>
        <p:origin x="282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8B4E34-0737-4005-A282-A301D861A543}" type="datetimeFigureOut">
              <a:rPr lang="en-US" smtClean="0"/>
              <a:t>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0C63BA-FD1A-4882-8BB0-8C8D1EBA163D}" type="slidenum">
              <a:rPr lang="en-US" smtClean="0"/>
              <a:t>‹#›</a:t>
            </a:fld>
            <a:endParaRPr lang="en-US"/>
          </a:p>
        </p:txBody>
      </p:sp>
    </p:spTree>
    <p:extLst>
      <p:ext uri="{BB962C8B-B14F-4D97-AF65-F5344CB8AC3E}">
        <p14:creationId xmlns:p14="http://schemas.microsoft.com/office/powerpoint/2010/main" val="736075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C63BA-FD1A-4882-8BB0-8C8D1EBA163D}" type="slidenum">
              <a:rPr lang="en-US" smtClean="0"/>
              <a:t>1</a:t>
            </a:fld>
            <a:endParaRPr lang="en-US"/>
          </a:p>
        </p:txBody>
      </p:sp>
    </p:spTree>
    <p:extLst>
      <p:ext uri="{BB962C8B-B14F-4D97-AF65-F5344CB8AC3E}">
        <p14:creationId xmlns:p14="http://schemas.microsoft.com/office/powerpoint/2010/main" val="798663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1D50C431-18F8-4C99-B1EE-591E74BE8E91}" type="slidenum">
              <a:rPr lang="fr-FR" smtClean="0"/>
              <a:t>12</a:t>
            </a:fld>
            <a:endParaRPr lang="fr-FR"/>
          </a:p>
        </p:txBody>
      </p:sp>
    </p:spTree>
    <p:extLst>
      <p:ext uri="{BB962C8B-B14F-4D97-AF65-F5344CB8AC3E}">
        <p14:creationId xmlns:p14="http://schemas.microsoft.com/office/powerpoint/2010/main" val="3362614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1D50C431-18F8-4C99-B1EE-591E74BE8E91}" type="slidenum">
              <a:rPr lang="fr-FR" smtClean="0"/>
              <a:t>13</a:t>
            </a:fld>
            <a:endParaRPr lang="fr-FR"/>
          </a:p>
        </p:txBody>
      </p:sp>
    </p:spTree>
    <p:extLst>
      <p:ext uri="{BB962C8B-B14F-4D97-AF65-F5344CB8AC3E}">
        <p14:creationId xmlns:p14="http://schemas.microsoft.com/office/powerpoint/2010/main" val="8786481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1D50C431-18F8-4C99-B1EE-591E74BE8E91}" type="slidenum">
              <a:rPr lang="fr-FR" smtClean="0"/>
              <a:t>14</a:t>
            </a:fld>
            <a:endParaRPr lang="fr-FR"/>
          </a:p>
        </p:txBody>
      </p:sp>
    </p:spTree>
    <p:extLst>
      <p:ext uri="{BB962C8B-B14F-4D97-AF65-F5344CB8AC3E}">
        <p14:creationId xmlns:p14="http://schemas.microsoft.com/office/powerpoint/2010/main" val="2992573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1D50C431-18F8-4C99-B1EE-591E74BE8E91}" type="slidenum">
              <a:rPr lang="fr-FR" smtClean="0"/>
              <a:t>15</a:t>
            </a:fld>
            <a:endParaRPr lang="fr-FR"/>
          </a:p>
        </p:txBody>
      </p:sp>
    </p:spTree>
    <p:extLst>
      <p:ext uri="{BB962C8B-B14F-4D97-AF65-F5344CB8AC3E}">
        <p14:creationId xmlns:p14="http://schemas.microsoft.com/office/powerpoint/2010/main" val="739928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C63BA-FD1A-4882-8BB0-8C8D1EBA163D}" type="slidenum">
              <a:rPr lang="en-US" smtClean="0"/>
              <a:t>2</a:t>
            </a:fld>
            <a:endParaRPr lang="en-US" dirty="0"/>
          </a:p>
        </p:txBody>
      </p:sp>
    </p:spTree>
    <p:extLst>
      <p:ext uri="{BB962C8B-B14F-4D97-AF65-F5344CB8AC3E}">
        <p14:creationId xmlns:p14="http://schemas.microsoft.com/office/powerpoint/2010/main" val="1459958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A9EFE7C-57AF-45CC-AF53-591D05E6A11B}" type="slidenum">
              <a:rPr lang="en-US" altLang="en-US" smtClean="0"/>
              <a:pPr fontAlgn="base">
                <a:spcBef>
                  <a:spcPct val="0"/>
                </a:spcBef>
                <a:spcAft>
                  <a:spcPct val="0"/>
                </a:spcAft>
              </a:pPr>
              <a:t>4</a:t>
            </a:fld>
            <a:endParaRPr lang="en-US" altLang="en-US"/>
          </a:p>
        </p:txBody>
      </p:sp>
    </p:spTree>
    <p:extLst>
      <p:ext uri="{BB962C8B-B14F-4D97-AF65-F5344CB8AC3E}">
        <p14:creationId xmlns:p14="http://schemas.microsoft.com/office/powerpoint/2010/main" val="56349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1D50C431-18F8-4C99-B1EE-591E74BE8E91}" type="slidenum">
              <a:rPr lang="fr-FR" smtClean="0"/>
              <a:t>6</a:t>
            </a:fld>
            <a:endParaRPr lang="fr-FR"/>
          </a:p>
        </p:txBody>
      </p:sp>
    </p:spTree>
    <p:extLst>
      <p:ext uri="{BB962C8B-B14F-4D97-AF65-F5344CB8AC3E}">
        <p14:creationId xmlns:p14="http://schemas.microsoft.com/office/powerpoint/2010/main" val="3869795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pPr defTabSz="1000125"/>
            <a:fld id="{818D3D58-C6E1-4D0F-9216-AA3C003E577D}" type="slidenum">
              <a:rPr lang="en-US" smtClean="0"/>
              <a:pPr defTabSz="1000125"/>
              <a:t>7</a:t>
            </a:fld>
            <a:endParaRPr lang="en-US"/>
          </a:p>
        </p:txBody>
      </p:sp>
      <p:sp>
        <p:nvSpPr>
          <p:cNvPr id="49155" name="Rectangle 2"/>
          <p:cNvSpPr>
            <a:spLocks noGrp="1" noRot="1" noChangeAspect="1" noChangeArrowheads="1" noTextEdit="1"/>
          </p:cNvSpPr>
          <p:nvPr>
            <p:ph type="sldImg"/>
          </p:nvPr>
        </p:nvSpPr>
        <p:spPr>
          <a:xfrm>
            <a:off x="404813" y="682625"/>
            <a:ext cx="6049962" cy="3403600"/>
          </a:xfrm>
          <a:ln/>
        </p:spPr>
      </p:sp>
      <p:sp>
        <p:nvSpPr>
          <p:cNvPr id="491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768995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KEY MESSAGES</a:t>
            </a:r>
            <a:r>
              <a:rPr lang="en-US" dirty="0"/>
              <a:t>: </a:t>
            </a:r>
          </a:p>
          <a:p>
            <a:r>
              <a:rPr lang="en-US" dirty="0"/>
              <a:t>Accurate measurements fall in the bulls eye. Precise measurements are tightly clustered. Accurate and precise measurements are tightly clustered in the bulls eye!</a:t>
            </a:r>
          </a:p>
          <a:p>
            <a:endParaRPr lang="en-US" b="1" dirty="0"/>
          </a:p>
          <a:p>
            <a:r>
              <a:rPr lang="en-US" b="1" dirty="0"/>
              <a:t>Image source: </a:t>
            </a:r>
            <a:r>
              <a:rPr lang="en-US" b="0" dirty="0"/>
              <a:t>http://www.antarcticglaciers.org/glacial-geology/dating-glacial-sediments-2/precision-and-accuracy-glacial-geology/</a:t>
            </a:r>
          </a:p>
        </p:txBody>
      </p:sp>
      <p:sp>
        <p:nvSpPr>
          <p:cNvPr id="4" name="Slide Number Placeholder 3"/>
          <p:cNvSpPr>
            <a:spLocks noGrp="1"/>
          </p:cNvSpPr>
          <p:nvPr>
            <p:ph type="sldNum" sz="quarter" idx="10"/>
          </p:nvPr>
        </p:nvSpPr>
        <p:spPr/>
        <p:txBody>
          <a:bodyPr/>
          <a:lstStyle/>
          <a:p>
            <a:fld id="{AB855FD3-F77A-4994-B94E-5B9E43D636C5}" type="slidenum">
              <a:rPr lang="th-TH" smtClean="0"/>
              <a:pPr/>
              <a:t>8</a:t>
            </a:fld>
            <a:endParaRPr lang="th-TH"/>
          </a:p>
        </p:txBody>
      </p:sp>
    </p:spTree>
    <p:extLst>
      <p:ext uri="{BB962C8B-B14F-4D97-AF65-F5344CB8AC3E}">
        <p14:creationId xmlns:p14="http://schemas.microsoft.com/office/powerpoint/2010/main" val="3607729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KEY MESSAGES</a:t>
            </a:r>
            <a:r>
              <a:rPr lang="en-US" dirty="0"/>
              <a:t>: </a:t>
            </a:r>
          </a:p>
          <a:p>
            <a:r>
              <a:rPr lang="en-US" dirty="0"/>
              <a:t>Accurate measurements fall in the bulls eye. Precise measurements are tightly clustered. Accurate and precise measurements are tightly clustered in the bulls eye!</a:t>
            </a:r>
          </a:p>
          <a:p>
            <a:endParaRPr lang="en-US" b="1" dirty="0"/>
          </a:p>
          <a:p>
            <a:r>
              <a:rPr lang="en-US" b="1" dirty="0"/>
              <a:t>Image source: </a:t>
            </a:r>
            <a:r>
              <a:rPr lang="en-US" b="0" dirty="0"/>
              <a:t>http://www.antarcticglaciers.org/glacial-geology/dating-glacial-sediments-2/precision-and-accuracy-glacial-geology/</a:t>
            </a:r>
          </a:p>
        </p:txBody>
      </p:sp>
      <p:sp>
        <p:nvSpPr>
          <p:cNvPr id="4" name="Slide Number Placeholder 3"/>
          <p:cNvSpPr>
            <a:spLocks noGrp="1"/>
          </p:cNvSpPr>
          <p:nvPr>
            <p:ph type="sldNum" sz="quarter" idx="10"/>
          </p:nvPr>
        </p:nvSpPr>
        <p:spPr/>
        <p:txBody>
          <a:bodyPr/>
          <a:lstStyle/>
          <a:p>
            <a:fld id="{AB855FD3-F77A-4994-B94E-5B9E43D636C5}" type="slidenum">
              <a:rPr lang="th-TH" smtClean="0"/>
              <a:pPr/>
              <a:t>9</a:t>
            </a:fld>
            <a:endParaRPr lang="th-TH"/>
          </a:p>
        </p:txBody>
      </p:sp>
    </p:spTree>
    <p:extLst>
      <p:ext uri="{BB962C8B-B14F-4D97-AF65-F5344CB8AC3E}">
        <p14:creationId xmlns:p14="http://schemas.microsoft.com/office/powerpoint/2010/main" val="302647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KEY MESSAGES</a:t>
            </a:r>
            <a:r>
              <a:rPr lang="en-US" dirty="0"/>
              <a:t>: </a:t>
            </a:r>
          </a:p>
          <a:p>
            <a:r>
              <a:rPr lang="en-US" dirty="0"/>
              <a:t>Accurate measurements fall in the bulls eye. Precise measurements are tightly clustered. Accurate and precise measurements are tightly clustered in the bulls eye!</a:t>
            </a:r>
          </a:p>
          <a:p>
            <a:endParaRPr lang="en-US" b="1" dirty="0"/>
          </a:p>
          <a:p>
            <a:r>
              <a:rPr lang="en-US" b="1" dirty="0"/>
              <a:t>Image source: </a:t>
            </a:r>
            <a:r>
              <a:rPr lang="en-US" b="0" dirty="0"/>
              <a:t>http://www.antarcticglaciers.org/glacial-geology/dating-glacial-sediments-2/precision-and-accuracy-glacial-geology/</a:t>
            </a:r>
          </a:p>
        </p:txBody>
      </p:sp>
      <p:sp>
        <p:nvSpPr>
          <p:cNvPr id="4" name="Slide Number Placeholder 3"/>
          <p:cNvSpPr>
            <a:spLocks noGrp="1"/>
          </p:cNvSpPr>
          <p:nvPr>
            <p:ph type="sldNum" sz="quarter" idx="10"/>
          </p:nvPr>
        </p:nvSpPr>
        <p:spPr/>
        <p:txBody>
          <a:bodyPr/>
          <a:lstStyle/>
          <a:p>
            <a:fld id="{AB855FD3-F77A-4994-B94E-5B9E43D636C5}" type="slidenum">
              <a:rPr lang="th-TH" smtClean="0"/>
              <a:pPr/>
              <a:t>10</a:t>
            </a:fld>
            <a:endParaRPr lang="th-TH"/>
          </a:p>
        </p:txBody>
      </p:sp>
    </p:spTree>
    <p:extLst>
      <p:ext uri="{BB962C8B-B14F-4D97-AF65-F5344CB8AC3E}">
        <p14:creationId xmlns:p14="http://schemas.microsoft.com/office/powerpoint/2010/main" val="4227446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1D50C431-18F8-4C99-B1EE-591E74BE8E91}" type="slidenum">
              <a:rPr lang="fr-FR" smtClean="0"/>
              <a:t>11</a:t>
            </a:fld>
            <a:endParaRPr lang="fr-FR"/>
          </a:p>
        </p:txBody>
      </p:sp>
    </p:spTree>
    <p:extLst>
      <p:ext uri="{BB962C8B-B14F-4D97-AF65-F5344CB8AC3E}">
        <p14:creationId xmlns:p14="http://schemas.microsoft.com/office/powerpoint/2010/main" val="8055739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185531" y="1263997"/>
            <a:ext cx="11754678" cy="2526125"/>
          </a:xfrm>
        </p:spPr>
        <p:txBody>
          <a:bodyPr anchor="ctr">
            <a:normAutofit/>
          </a:bodyPr>
          <a:lstStyle>
            <a:lvl1pPr marL="0" marR="0" indent="0" algn="ctr" defTabSz="914400" rtl="0" eaLnBrk="1" fontAlgn="auto" latinLnBrk="0" hangingPunct="1">
              <a:lnSpc>
                <a:spcPct val="90000"/>
              </a:lnSpc>
              <a:spcBef>
                <a:spcPct val="0"/>
              </a:spcBef>
              <a:spcAft>
                <a:spcPts val="0"/>
              </a:spcAft>
              <a:buClrTx/>
              <a:buSzTx/>
              <a:buFontTx/>
              <a:buNone/>
              <a:tabLst/>
              <a:defRPr sz="5400" b="1" i="0" baseline="0">
                <a:solidFill>
                  <a:srgbClr val="002A6C"/>
                </a:solidFill>
                <a:effectLst>
                  <a:outerShdw blurRad="38100" dist="38100" dir="2700000" algn="tl">
                    <a:srgbClr val="000000">
                      <a:alpha val="43137"/>
                    </a:srgbClr>
                  </a:outerShdw>
                </a:effectLst>
                <a:latin typeface="+mn-lt"/>
              </a:defRPr>
            </a:lvl1pPr>
          </a:lstStyle>
          <a:p>
            <a:r>
              <a:rPr lang="en-US" dirty="0"/>
              <a:t>Click here to edit Master title style</a:t>
            </a:r>
          </a:p>
        </p:txBody>
      </p:sp>
      <p:sp>
        <p:nvSpPr>
          <p:cNvPr id="3" name="Subtitle 2"/>
          <p:cNvSpPr>
            <a:spLocks noGrp="1"/>
          </p:cNvSpPr>
          <p:nvPr>
            <p:ph type="subTitle" idx="1" hasCustomPrompt="1"/>
          </p:nvPr>
        </p:nvSpPr>
        <p:spPr>
          <a:xfrm>
            <a:off x="185531" y="4055170"/>
            <a:ext cx="11754678" cy="1444484"/>
          </a:xfrm>
        </p:spPr>
        <p:txBody>
          <a:bodyPr anchor="ctr">
            <a:normAutofit/>
          </a:bodyPr>
          <a:lstStyle>
            <a:lvl1pPr marL="0" indent="0" algn="ctr">
              <a:buNone/>
              <a:defRPr sz="4400" b="1" i="0" baseline="0">
                <a:solidFill>
                  <a:srgbClr val="002A6C"/>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Click here to edit Master Subtitle style</a:t>
            </a:r>
            <a:endParaRPr lang="en-US" dirty="0"/>
          </a:p>
        </p:txBody>
      </p:sp>
      <p:sp>
        <p:nvSpPr>
          <p:cNvPr id="4" name="Date Placeholder 3"/>
          <p:cNvSpPr>
            <a:spLocks noGrp="1"/>
          </p:cNvSpPr>
          <p:nvPr>
            <p:ph type="dt" sz="half" idx="10"/>
          </p:nvPr>
        </p:nvSpPr>
        <p:spPr/>
        <p:txBody>
          <a:bodyPr/>
          <a:lstStyle/>
          <a:p>
            <a:fld id="{3E2C93FA-DE33-4246-849E-EABFD580EF31}" type="datetime1">
              <a:rPr lang="en-US" smtClean="0"/>
              <a:t>1/23/2017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Tree>
    <p:extLst>
      <p:ext uri="{BB962C8B-B14F-4D97-AF65-F5344CB8AC3E}">
        <p14:creationId xmlns:p14="http://schemas.microsoft.com/office/powerpoint/2010/main" val="166912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phic &amp; Photo">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Date Placeholder 2"/>
          <p:cNvSpPr>
            <a:spLocks noGrp="1"/>
          </p:cNvSpPr>
          <p:nvPr>
            <p:ph type="dt" sz="half" idx="10"/>
          </p:nvPr>
        </p:nvSpPr>
        <p:spPr/>
        <p:txBody>
          <a:bodyPr/>
          <a:lstStyle/>
          <a:p>
            <a:fld id="{EEC35568-CF12-4578-966F-9F068A8D0951}" type="datetime1">
              <a:rPr lang="en-US" smtClean="0"/>
              <a:t>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5C54D1-FDD9-4227-AB8F-CBC9F09C9B0C}" type="slidenum">
              <a:rPr lang="en-US" smtClean="0"/>
              <a:t>‹#›</a:t>
            </a:fld>
            <a:endParaRPr lang="en-US"/>
          </a:p>
        </p:txBody>
      </p:sp>
      <p:sp>
        <p:nvSpPr>
          <p:cNvPr id="9"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105174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Graphic gray">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Date Placeholder 2"/>
          <p:cNvSpPr>
            <a:spLocks noGrp="1"/>
          </p:cNvSpPr>
          <p:nvPr>
            <p:ph type="dt" sz="half" idx="10"/>
          </p:nvPr>
        </p:nvSpPr>
        <p:spPr/>
        <p:txBody>
          <a:bodyPr/>
          <a:lstStyle/>
          <a:p>
            <a:fld id="{86359B9A-246F-4F46-ADF2-9EA990F595F4}" type="datetime1">
              <a:rPr lang="en-US" smtClean="0"/>
              <a:t>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5C54D1-FDD9-4227-AB8F-CBC9F09C9B0C}" type="slidenum">
              <a:rPr lang="en-US" smtClean="0"/>
              <a:t>‹#›</a:t>
            </a:fld>
            <a:endParaRPr lang="en-US"/>
          </a:p>
        </p:txBody>
      </p:sp>
      <p:sp>
        <p:nvSpPr>
          <p:cNvPr id="9"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3829569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ertical Whit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446662" y="108680"/>
            <a:ext cx="10467041" cy="6726263"/>
          </a:xfrm>
        </p:spPr>
        <p:txBody>
          <a:bodyPr/>
          <a:lstStyle>
            <a:lvl1pPr>
              <a:lnSpc>
                <a:spcPct val="100000"/>
              </a:lnSpc>
              <a:spcBef>
                <a:spcPts val="0"/>
              </a:spcBef>
              <a:spcAft>
                <a:spcPts val="1200"/>
              </a:spcAft>
              <a:defRPr sz="3200"/>
            </a:lvl1pPr>
            <a:lvl2pPr>
              <a:lnSpc>
                <a:spcPct val="100000"/>
              </a:lnSpc>
              <a:spcBef>
                <a:spcPts val="0"/>
              </a:spcBef>
              <a:spcAft>
                <a:spcPts val="1200"/>
              </a:spcAft>
              <a:defRPr sz="2800"/>
            </a:lvl2pPr>
            <a:lvl3pPr>
              <a:lnSpc>
                <a:spcPct val="100000"/>
              </a:lnSpc>
              <a:spcBef>
                <a:spcPts val="0"/>
              </a:spcBef>
              <a:spcAft>
                <a:spcPts val="1200"/>
              </a:spcAft>
              <a:defRPr sz="2400"/>
            </a:lvl3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7E9D36B6-96E9-4D7D-8CBB-6A687C1ECC3F}"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770608" y="2898682"/>
            <a:ext cx="6660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3188138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Vertical White_graphic">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p>
            <a:fld id="{CDB1A9FC-E5D1-4C13-9465-FA7AC203E476}"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770608" y="2898682"/>
            <a:ext cx="6660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853196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ertical Gra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446663" y="108682"/>
            <a:ext cx="10493546" cy="6726262"/>
          </a:xfrm>
        </p:spPr>
        <p:txBody>
          <a:bodyPr/>
          <a:lstStyle>
            <a:lvl1pPr>
              <a:lnSpc>
                <a:spcPct val="100000"/>
              </a:lnSpc>
              <a:spcBef>
                <a:spcPts val="0"/>
              </a:spcBef>
              <a:spcAft>
                <a:spcPts val="1200"/>
              </a:spcAft>
              <a:defRPr sz="3200"/>
            </a:lvl1pPr>
            <a:lvl2pPr>
              <a:lnSpc>
                <a:spcPct val="100000"/>
              </a:lnSpc>
              <a:spcBef>
                <a:spcPts val="0"/>
              </a:spcBef>
              <a:spcAft>
                <a:spcPts val="1200"/>
              </a:spcAft>
              <a:defRPr sz="2800"/>
            </a:lvl2pPr>
            <a:lvl3pPr>
              <a:lnSpc>
                <a:spcPct val="100000"/>
              </a:lnSpc>
              <a:spcBef>
                <a:spcPts val="0"/>
              </a:spcBef>
              <a:spcAft>
                <a:spcPts val="1200"/>
              </a:spcAft>
              <a:defRPr sz="2400"/>
            </a:lvl3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655F37B9-2713-4CF3-857B-401AA50E4678}"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770608" y="2898682"/>
            <a:ext cx="6660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371913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xercis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3534F2F7-125A-47FD-93FC-B3107FBC42B3}"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3454222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Exercise_graphic">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p>
            <a:fld id="{AA0C008D-2F82-4072-B12F-E19950034879}"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0301820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xercise_2fields">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sz="half" idx="1"/>
          </p:nvPr>
        </p:nvSpPr>
        <p:spPr>
          <a:xfrm>
            <a:off x="838200" y="1825625"/>
            <a:ext cx="5181600" cy="4351338"/>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825625"/>
            <a:ext cx="5181600" cy="4351338"/>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5" name="Date Placeholder 4"/>
          <p:cNvSpPr>
            <a:spLocks noGrp="1"/>
          </p:cNvSpPr>
          <p:nvPr>
            <p:ph type="dt" sz="half" idx="10"/>
          </p:nvPr>
        </p:nvSpPr>
        <p:spPr/>
        <p:txBody>
          <a:bodyPr/>
          <a:lstStyle/>
          <a:p>
            <a:fld id="{CCA95CB6-A3FD-405B-8B1B-B0EBA1412DC6}" type="datetime1">
              <a:rPr lang="en-US" smtClean="0"/>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54D1-FDD9-4227-AB8F-CBC9F09C9B0C}" type="slidenum">
              <a:rPr lang="en-US" smtClean="0"/>
              <a:t>‹#›</a:t>
            </a:fld>
            <a:endParaRPr lang="en-US"/>
          </a:p>
        </p:txBody>
      </p:sp>
      <p:sp>
        <p:nvSpPr>
          <p:cNvPr id="10"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759112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akehome Messag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1D6477F1-8A9B-42F0-A077-368668061C9C}"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1"/>
            <a:ext cx="11880000" cy="1080000"/>
          </a:xfrm>
        </p:spPr>
        <p:txBody>
          <a:bodyPr/>
          <a:lstStyle>
            <a:lvl1pPr>
              <a:defRPr b="1" i="0" baseline="0">
                <a:solidFill>
                  <a:schemeClr val="bg1"/>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5153694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akehome Message_2fields">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sz="half" idx="1"/>
          </p:nvPr>
        </p:nvSpPr>
        <p:spPr>
          <a:xfrm>
            <a:off x="838200" y="1825625"/>
            <a:ext cx="5181600" cy="4351338"/>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825625"/>
            <a:ext cx="5181600" cy="4351338"/>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5" name="Date Placeholder 4"/>
          <p:cNvSpPr>
            <a:spLocks noGrp="1"/>
          </p:cNvSpPr>
          <p:nvPr>
            <p:ph type="dt" sz="half" idx="10"/>
          </p:nvPr>
        </p:nvSpPr>
        <p:spPr/>
        <p:txBody>
          <a:bodyPr/>
          <a:lstStyle/>
          <a:p>
            <a:fld id="{9AD43A23-A582-454F-B1D0-3CB3E7CECEBD}" type="datetime1">
              <a:rPr lang="en-US" smtClean="0"/>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54D1-FDD9-4227-AB8F-CBC9F09C9B0C}" type="slidenum">
              <a:rPr lang="en-US" smtClean="0"/>
              <a:t>‹#›</a:t>
            </a:fld>
            <a:endParaRPr lang="en-US"/>
          </a:p>
        </p:txBody>
      </p:sp>
      <p:sp>
        <p:nvSpPr>
          <p:cNvPr id="10" name="Title 1"/>
          <p:cNvSpPr>
            <a:spLocks noGrp="1"/>
          </p:cNvSpPr>
          <p:nvPr>
            <p:ph type="title"/>
          </p:nvPr>
        </p:nvSpPr>
        <p:spPr>
          <a:xfrm>
            <a:off x="145775" y="1"/>
            <a:ext cx="11880000" cy="1080000"/>
          </a:xfrm>
        </p:spPr>
        <p:txBody>
          <a:bodyPr/>
          <a:lstStyle>
            <a:lvl1pPr>
              <a:defRPr b="1" i="0" baseline="0">
                <a:solidFill>
                  <a:schemeClr val="bg1"/>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3707323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Module Title &amp; Topic">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106017" y="1741073"/>
            <a:ext cx="11953461" cy="1909903"/>
          </a:xfrm>
        </p:spPr>
        <p:txBody>
          <a:bodyPr anchor="ctr">
            <a:normAutofit/>
          </a:bodyPr>
          <a:lstStyle>
            <a:lvl1pPr marL="0" marR="0" indent="0" algn="ctr" defTabSz="914400" rtl="0" eaLnBrk="1" fontAlgn="auto" latinLnBrk="0" hangingPunct="1">
              <a:lnSpc>
                <a:spcPct val="90000"/>
              </a:lnSpc>
              <a:spcBef>
                <a:spcPct val="0"/>
              </a:spcBef>
              <a:spcAft>
                <a:spcPts val="0"/>
              </a:spcAft>
              <a:buClrTx/>
              <a:buSzTx/>
              <a:buFontTx/>
              <a:buNone/>
              <a:tabLst/>
              <a:defRPr sz="4800" b="1" i="0" baseline="0">
                <a:solidFill>
                  <a:schemeClr val="bg1"/>
                </a:solidFill>
                <a:effectLst>
                  <a:outerShdw blurRad="38100" dist="38100" dir="2700000" algn="tl">
                    <a:srgbClr val="000000">
                      <a:alpha val="43137"/>
                    </a:srgbClr>
                  </a:outerShdw>
                </a:effectLst>
                <a:latin typeface="+mn-lt"/>
              </a:defRPr>
            </a:lvl1pPr>
          </a:lstStyle>
          <a:p>
            <a:r>
              <a:rPr lang="en-US" dirty="0"/>
              <a:t>Click here to edit Master title style</a:t>
            </a:r>
          </a:p>
        </p:txBody>
      </p:sp>
      <p:sp>
        <p:nvSpPr>
          <p:cNvPr id="3" name="Subtitle 2"/>
          <p:cNvSpPr>
            <a:spLocks noGrp="1"/>
          </p:cNvSpPr>
          <p:nvPr>
            <p:ph type="subTitle" idx="1" hasCustomPrompt="1"/>
          </p:nvPr>
        </p:nvSpPr>
        <p:spPr>
          <a:xfrm>
            <a:off x="106017" y="3922643"/>
            <a:ext cx="11953461" cy="2054087"/>
          </a:xfrm>
        </p:spPr>
        <p:txBody>
          <a:bodyPr anchor="ctr">
            <a:normAutofit/>
          </a:bodyPr>
          <a:lstStyle>
            <a:lvl1pPr marL="0" indent="0" algn="ctr">
              <a:lnSpc>
                <a:spcPct val="150000"/>
              </a:lnSpc>
              <a:buNone/>
              <a:defRPr sz="4400" b="1" i="0" baseline="0">
                <a:solidFill>
                  <a:schemeClr val="bg1"/>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Click here to edit Master Subtitle style</a:t>
            </a:r>
          </a:p>
          <a:p>
            <a:r>
              <a:rPr lang="de-DE" dirty="0"/>
              <a:t>Click here to edit Master Subtitle style</a:t>
            </a:r>
            <a:endParaRPr lang="en-US" dirty="0"/>
          </a:p>
        </p:txBody>
      </p:sp>
      <p:sp>
        <p:nvSpPr>
          <p:cNvPr id="4" name="Date Placeholder 3"/>
          <p:cNvSpPr>
            <a:spLocks noGrp="1"/>
          </p:cNvSpPr>
          <p:nvPr>
            <p:ph type="dt" sz="half" idx="10"/>
          </p:nvPr>
        </p:nvSpPr>
        <p:spPr/>
        <p:txBody>
          <a:bodyPr/>
          <a:lstStyle/>
          <a:p>
            <a:fld id="{0176A84D-DCCA-4B35-B6EA-E178FB184593}" type="datetime1">
              <a:rPr lang="en-US" smtClean="0"/>
              <a:t>1/23/2017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Tree>
    <p:extLst>
      <p:ext uri="{BB962C8B-B14F-4D97-AF65-F5344CB8AC3E}">
        <p14:creationId xmlns:p14="http://schemas.microsoft.com/office/powerpoint/2010/main" val="27794428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eferenc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53201178-0995-41BD-A033-831330E75B4F}"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0"/>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11362117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Further Readings">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446662" y="108680"/>
            <a:ext cx="10467041" cy="6726263"/>
          </a:xfrm>
        </p:spPr>
        <p:txBody>
          <a:bodyPr/>
          <a:lstStyle>
            <a:lvl1pPr>
              <a:lnSpc>
                <a:spcPct val="100000"/>
              </a:lnSpc>
              <a:spcBef>
                <a:spcPts val="0"/>
              </a:spcBef>
              <a:spcAft>
                <a:spcPts val="1200"/>
              </a:spcAft>
              <a:defRPr sz="3200"/>
            </a:lvl1pPr>
            <a:lvl2pPr>
              <a:lnSpc>
                <a:spcPct val="100000"/>
              </a:lnSpc>
              <a:spcBef>
                <a:spcPts val="0"/>
              </a:spcBef>
              <a:spcAft>
                <a:spcPts val="1200"/>
              </a:spcAft>
              <a:defRPr sz="2800"/>
            </a:lvl2pPr>
            <a:lvl3pPr>
              <a:lnSpc>
                <a:spcPct val="100000"/>
              </a:lnSpc>
              <a:spcBef>
                <a:spcPts val="0"/>
              </a:spcBef>
              <a:spcAft>
                <a:spcPts val="1200"/>
              </a:spcAft>
              <a:defRPr sz="2400"/>
            </a:lvl3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4E358E3B-A8B8-4D96-97DC-F3E7DB62E68C}"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770608" y="2898682"/>
            <a:ext cx="6660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77780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p>
            <a:fld id="{8B390477-E123-401E-A4FD-930BB9602432}" type="datetime1">
              <a:rPr lang="en-US" smtClean="0"/>
              <a:t>1/23/2017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9" name="Title 1"/>
          <p:cNvSpPr>
            <a:spLocks noGrp="1"/>
          </p:cNvSpPr>
          <p:nvPr>
            <p:ph type="ctrTitle" hasCustomPrompt="1"/>
          </p:nvPr>
        </p:nvSpPr>
        <p:spPr>
          <a:xfrm>
            <a:off x="397565" y="1263997"/>
            <a:ext cx="11396869" cy="2526125"/>
          </a:xfrm>
        </p:spPr>
        <p:txBody>
          <a:bodyPr anchor="ctr">
            <a:normAutofit/>
          </a:bodyPr>
          <a:lstStyle>
            <a:lvl1pPr marL="0" marR="0" indent="0" algn="ctr" defTabSz="914400" rtl="0" eaLnBrk="1" fontAlgn="auto" latinLnBrk="0" hangingPunct="1">
              <a:lnSpc>
                <a:spcPct val="90000"/>
              </a:lnSpc>
              <a:spcBef>
                <a:spcPct val="0"/>
              </a:spcBef>
              <a:spcAft>
                <a:spcPts val="0"/>
              </a:spcAft>
              <a:buClrTx/>
              <a:buSzTx/>
              <a:buFontTx/>
              <a:buNone/>
              <a:tabLst/>
              <a:defRPr sz="5400" b="1" i="0" baseline="0">
                <a:solidFill>
                  <a:srgbClr val="002A6C"/>
                </a:solidFill>
                <a:effectLst>
                  <a:outerShdw blurRad="38100" dist="38100" dir="2700000" algn="tl">
                    <a:srgbClr val="000000">
                      <a:alpha val="43137"/>
                    </a:srgbClr>
                  </a:outerShdw>
                </a:effectLst>
                <a:latin typeface="+mn-lt"/>
              </a:defRPr>
            </a:lvl1pPr>
          </a:lstStyle>
          <a:p>
            <a:r>
              <a:rPr lang="en-US" dirty="0"/>
              <a:t>Click here to edit Master title style</a:t>
            </a:r>
          </a:p>
        </p:txBody>
      </p:sp>
      <p:sp>
        <p:nvSpPr>
          <p:cNvPr id="10" name="Subtitle 2"/>
          <p:cNvSpPr>
            <a:spLocks noGrp="1"/>
          </p:cNvSpPr>
          <p:nvPr>
            <p:ph type="subTitle" idx="1" hasCustomPrompt="1"/>
          </p:nvPr>
        </p:nvSpPr>
        <p:spPr>
          <a:xfrm>
            <a:off x="397565" y="4055170"/>
            <a:ext cx="11396869" cy="1444484"/>
          </a:xfrm>
        </p:spPr>
        <p:txBody>
          <a:bodyPr anchor="ctr">
            <a:normAutofit/>
          </a:bodyPr>
          <a:lstStyle>
            <a:lvl1pPr marL="0" indent="0" algn="ctr">
              <a:buNone/>
              <a:defRPr sz="4400" b="1" i="0" baseline="0">
                <a:solidFill>
                  <a:srgbClr val="002A6C"/>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Click here to edit Master Subtitle style</a:t>
            </a:r>
            <a:endParaRPr lang="en-US" dirty="0"/>
          </a:p>
        </p:txBody>
      </p:sp>
    </p:spTree>
    <p:extLst>
      <p:ext uri="{BB962C8B-B14F-4D97-AF65-F5344CB8AC3E}">
        <p14:creationId xmlns:p14="http://schemas.microsoft.com/office/powerpoint/2010/main" val="422040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odule Outlin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446663" y="108682"/>
            <a:ext cx="10493546" cy="6726262"/>
          </a:xfrm>
        </p:spPr>
        <p:txBody>
          <a:bodyPr/>
          <a:lstStyle>
            <a:lvl1pPr>
              <a:lnSpc>
                <a:spcPct val="100000"/>
              </a:lnSpc>
              <a:spcBef>
                <a:spcPts val="0"/>
              </a:spcBef>
              <a:spcAft>
                <a:spcPts val="1200"/>
              </a:spcAft>
              <a:defRPr sz="3200"/>
            </a:lvl1pPr>
            <a:lvl2pPr>
              <a:lnSpc>
                <a:spcPct val="100000"/>
              </a:lnSpc>
              <a:spcBef>
                <a:spcPts val="0"/>
              </a:spcBef>
              <a:spcAft>
                <a:spcPts val="1200"/>
              </a:spcAft>
              <a:defRPr sz="2800"/>
            </a:lvl2pPr>
            <a:lvl3pPr>
              <a:lnSpc>
                <a:spcPct val="100000"/>
              </a:lnSpc>
              <a:spcBef>
                <a:spcPts val="0"/>
              </a:spcBef>
              <a:spcAft>
                <a:spcPts val="1200"/>
              </a:spcAft>
              <a:defRPr sz="2400"/>
            </a:lvl3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117B3CA3-81C3-4E20-93DE-53F8F9936F57}"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869608" y="2889000"/>
            <a:ext cx="6858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287446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_Regula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3E6448C3-0E4C-40AE-A256-03591A7564C8}"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00641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_Gray">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9C27E607-5288-4B2F-BE18-0FBDA434BA6E}"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0"/>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209496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Gray">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sz="half" idx="1"/>
          </p:nvPr>
        </p:nvSpPr>
        <p:spPr>
          <a:xfrm>
            <a:off x="443948" y="1563756"/>
            <a:ext cx="5436704" cy="4560198"/>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423989" y="1563756"/>
            <a:ext cx="5436704" cy="4560198"/>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5" name="Date Placeholder 4"/>
          <p:cNvSpPr>
            <a:spLocks noGrp="1"/>
          </p:cNvSpPr>
          <p:nvPr>
            <p:ph type="dt" sz="half" idx="10"/>
          </p:nvPr>
        </p:nvSpPr>
        <p:spPr/>
        <p:txBody>
          <a:bodyPr/>
          <a:lstStyle/>
          <a:p>
            <a:fld id="{531F5B4E-7FA1-4624-8223-5AF0570ACA45}" type="datetime1">
              <a:rPr lang="en-US" smtClean="0"/>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54D1-FDD9-4227-AB8F-CBC9F09C9B0C}" type="slidenum">
              <a:rPr lang="en-US" smtClean="0"/>
              <a:t>‹#›</a:t>
            </a:fld>
            <a:endParaRPr lang="en-US"/>
          </a:p>
        </p:txBody>
      </p:sp>
      <p:sp>
        <p:nvSpPr>
          <p:cNvPr id="10"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2517183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omparison_title_box">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13" y="0"/>
            <a:ext cx="12192000" cy="6858000"/>
          </a:xfrm>
          <a:prstGeom prst="rect">
            <a:avLst/>
          </a:prstGeom>
        </p:spPr>
      </p:pic>
      <p:sp>
        <p:nvSpPr>
          <p:cNvPr id="3" name="Text Placeholder 2"/>
          <p:cNvSpPr>
            <a:spLocks noGrp="1"/>
          </p:cNvSpPr>
          <p:nvPr>
            <p:ph type="body" idx="1"/>
          </p:nvPr>
        </p:nvSpPr>
        <p:spPr>
          <a:xfrm>
            <a:off x="463825" y="1535113"/>
            <a:ext cx="5386917" cy="639762"/>
          </a:xfrm>
          <a:solidFill>
            <a:schemeClr val="bg1">
              <a:lumMod val="85000"/>
            </a:schemeClr>
          </a:solidFill>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dirty="0"/>
              <a:t>Click to </a:t>
            </a:r>
            <a:r>
              <a:rPr lang="fr-CH" dirty="0" err="1"/>
              <a:t>edit</a:t>
            </a:r>
            <a:r>
              <a:rPr lang="fr-CH" dirty="0"/>
              <a:t> Master </a:t>
            </a:r>
            <a:r>
              <a:rPr lang="fr-CH" dirty="0" err="1"/>
              <a:t>text</a:t>
            </a:r>
            <a:r>
              <a:rPr lang="fr-CH" dirty="0"/>
              <a:t> styles</a:t>
            </a:r>
          </a:p>
        </p:txBody>
      </p:sp>
      <p:sp>
        <p:nvSpPr>
          <p:cNvPr id="4" name="Content Placeholder 3"/>
          <p:cNvSpPr>
            <a:spLocks noGrp="1"/>
          </p:cNvSpPr>
          <p:nvPr>
            <p:ph sz="half" idx="2"/>
          </p:nvPr>
        </p:nvSpPr>
        <p:spPr>
          <a:xfrm>
            <a:off x="463825" y="2174875"/>
            <a:ext cx="5386917" cy="3951288"/>
          </a:xfrm>
        </p:spPr>
        <p:txBody>
          <a:bodyPr/>
          <a:lstStyle>
            <a:lvl1pPr marL="342900" indent="-342900">
              <a:lnSpc>
                <a:spcPct val="110000"/>
              </a:lnSpc>
              <a:spcBef>
                <a:spcPts val="300"/>
              </a:spcBef>
              <a:spcAft>
                <a:spcPts val="300"/>
              </a:spcAft>
              <a:buFont typeface="Wingdings" charset="2"/>
              <a:buChar char="§"/>
              <a:defRPr sz="2400"/>
            </a:lvl1pPr>
            <a:lvl2pPr marL="742950" indent="-285750">
              <a:lnSpc>
                <a:spcPct val="110000"/>
              </a:lnSpc>
              <a:spcBef>
                <a:spcPts val="300"/>
              </a:spcBef>
              <a:spcAft>
                <a:spcPts val="300"/>
              </a:spcAft>
              <a:buFont typeface="Wingdings" charset="2"/>
              <a:buChar char="§"/>
              <a:defRPr sz="2000"/>
            </a:lvl2pPr>
            <a:lvl3pPr marL="914400" indent="0">
              <a:lnSpc>
                <a:spcPct val="110000"/>
              </a:lnSpc>
              <a:spcBef>
                <a:spcPts val="300"/>
              </a:spcBef>
              <a:spcAft>
                <a:spcPts val="300"/>
              </a:spcAft>
              <a:buFont typeface="Wingdings" charset="2"/>
              <a:buNone/>
              <a:defRPr sz="1800"/>
            </a:lvl3pPr>
            <a:lvl4pPr marL="1371600" indent="0">
              <a:lnSpc>
                <a:spcPct val="110000"/>
              </a:lnSpc>
              <a:spcBef>
                <a:spcPts val="300"/>
              </a:spcBef>
              <a:spcAft>
                <a:spcPts val="300"/>
              </a:spcAft>
              <a:buFont typeface="Wingdings" charset="2"/>
              <a:buNone/>
              <a:defRPr sz="1600"/>
            </a:lvl4pPr>
            <a:lvl5pPr marL="2057400" indent="-228600">
              <a:lnSpc>
                <a:spcPct val="110000"/>
              </a:lnSpc>
              <a:spcBef>
                <a:spcPts val="300"/>
              </a:spcBef>
              <a:spcAft>
                <a:spcPts val="300"/>
              </a:spcAft>
              <a:buFont typeface="Wingdings" charset="2"/>
              <a:buChar char="§"/>
              <a:defRPr sz="1600"/>
            </a:lvl5pPr>
            <a:lvl6pPr>
              <a:defRPr sz="1600"/>
            </a:lvl6pPr>
            <a:lvl7pPr>
              <a:defRPr sz="1600"/>
            </a:lvl7pPr>
            <a:lvl8pPr>
              <a:defRPr sz="1600"/>
            </a:lvl8pPr>
            <a:lvl9pPr>
              <a:defRPr sz="1600"/>
            </a:lvl9pPr>
          </a:lstStyle>
          <a:p>
            <a:pPr lvl="0"/>
            <a:r>
              <a:rPr lang="fr-CH" dirty="0"/>
              <a:t>Click to </a:t>
            </a:r>
            <a:r>
              <a:rPr lang="fr-CH" dirty="0" err="1"/>
              <a:t>edit</a:t>
            </a:r>
            <a:r>
              <a:rPr lang="fr-CH" dirty="0"/>
              <a:t> Master </a:t>
            </a:r>
            <a:r>
              <a:rPr lang="fr-CH" dirty="0" err="1"/>
              <a:t>text</a:t>
            </a:r>
            <a:r>
              <a:rPr lang="fr-CH" dirty="0"/>
              <a:t> styles</a:t>
            </a:r>
          </a:p>
          <a:p>
            <a:pPr lvl="1"/>
            <a:r>
              <a:rPr lang="fr-CH" dirty="0"/>
              <a:t>Second </a:t>
            </a:r>
            <a:r>
              <a:rPr lang="fr-CH" dirty="0" err="1"/>
              <a:t>level</a:t>
            </a:r>
            <a:endParaRPr lang="fr-CH" dirty="0"/>
          </a:p>
        </p:txBody>
      </p:sp>
      <p:sp>
        <p:nvSpPr>
          <p:cNvPr id="5" name="Text Placeholder 4"/>
          <p:cNvSpPr>
            <a:spLocks noGrp="1"/>
          </p:cNvSpPr>
          <p:nvPr>
            <p:ph type="body" sz="quarter" idx="3"/>
          </p:nvPr>
        </p:nvSpPr>
        <p:spPr>
          <a:xfrm>
            <a:off x="6445160" y="1535113"/>
            <a:ext cx="5389033" cy="639762"/>
          </a:xfrm>
          <a:solidFill>
            <a:schemeClr val="bg1">
              <a:lumMod val="85000"/>
            </a:schemeClr>
          </a:solidFill>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dirty="0"/>
              <a:t>Click to </a:t>
            </a:r>
            <a:r>
              <a:rPr lang="fr-CH" dirty="0" err="1"/>
              <a:t>edit</a:t>
            </a:r>
            <a:r>
              <a:rPr lang="fr-CH" dirty="0"/>
              <a:t> Master </a:t>
            </a:r>
            <a:r>
              <a:rPr lang="fr-CH" dirty="0" err="1"/>
              <a:t>text</a:t>
            </a:r>
            <a:r>
              <a:rPr lang="fr-CH" dirty="0"/>
              <a:t> styles</a:t>
            </a:r>
          </a:p>
        </p:txBody>
      </p:sp>
      <p:sp>
        <p:nvSpPr>
          <p:cNvPr id="6" name="Content Placeholder 5"/>
          <p:cNvSpPr>
            <a:spLocks noGrp="1"/>
          </p:cNvSpPr>
          <p:nvPr>
            <p:ph sz="quarter" idx="4"/>
          </p:nvPr>
        </p:nvSpPr>
        <p:spPr>
          <a:xfrm>
            <a:off x="6445160" y="2174875"/>
            <a:ext cx="5389033" cy="3951288"/>
          </a:xfrm>
        </p:spPr>
        <p:txBody>
          <a:bodyPr/>
          <a:lstStyle>
            <a:lvl1pPr marL="342900" indent="-342900">
              <a:lnSpc>
                <a:spcPct val="110000"/>
              </a:lnSpc>
              <a:spcBef>
                <a:spcPts val="300"/>
              </a:spcBef>
              <a:spcAft>
                <a:spcPts val="300"/>
              </a:spcAft>
              <a:buFont typeface="Wingdings" charset="2"/>
              <a:buChar char="§"/>
              <a:defRPr sz="2400"/>
            </a:lvl1pPr>
            <a:lvl2pPr marL="742950" indent="-285750">
              <a:lnSpc>
                <a:spcPct val="110000"/>
              </a:lnSpc>
              <a:spcBef>
                <a:spcPts val="300"/>
              </a:spcBef>
              <a:spcAft>
                <a:spcPts val="300"/>
              </a:spcAft>
              <a:buFont typeface="Wingdings" charset="2"/>
              <a:buChar char="§"/>
              <a:defRPr sz="2000"/>
            </a:lvl2pPr>
            <a:lvl3pPr marL="1143000" indent="-228600">
              <a:lnSpc>
                <a:spcPct val="110000"/>
              </a:lnSpc>
              <a:spcBef>
                <a:spcPts val="300"/>
              </a:spcBef>
              <a:spcAft>
                <a:spcPts val="300"/>
              </a:spcAft>
              <a:buFont typeface="Wingdings" charset="2"/>
              <a:buChar char="§"/>
              <a:defRPr sz="1800"/>
            </a:lvl3pPr>
            <a:lvl4pPr marL="1600200" indent="-228600">
              <a:lnSpc>
                <a:spcPct val="110000"/>
              </a:lnSpc>
              <a:spcBef>
                <a:spcPts val="300"/>
              </a:spcBef>
              <a:spcAft>
                <a:spcPts val="300"/>
              </a:spcAft>
              <a:buFont typeface="Wingdings" charset="2"/>
              <a:buChar char="§"/>
              <a:defRPr sz="1600"/>
            </a:lvl4pPr>
            <a:lvl5pPr marL="2057400" indent="-228600">
              <a:lnSpc>
                <a:spcPct val="110000"/>
              </a:lnSpc>
              <a:spcBef>
                <a:spcPts val="300"/>
              </a:spcBef>
              <a:spcAft>
                <a:spcPts val="300"/>
              </a:spcAft>
              <a:buFont typeface="Wingdings" charset="2"/>
              <a:buChar char="§"/>
              <a:defRPr sz="1600"/>
            </a:lvl5pPr>
            <a:lvl6pPr>
              <a:defRPr sz="1600"/>
            </a:lvl6pPr>
            <a:lvl7pPr>
              <a:defRPr sz="1600"/>
            </a:lvl7pPr>
            <a:lvl8pPr>
              <a:defRPr sz="1600"/>
            </a:lvl8pPr>
            <a:lvl9pPr>
              <a:defRPr sz="1600"/>
            </a:lvl9pPr>
          </a:lstStyle>
          <a:p>
            <a:pPr lvl="0"/>
            <a:r>
              <a:rPr lang="fr-CH" dirty="0"/>
              <a:t>Click to </a:t>
            </a:r>
            <a:r>
              <a:rPr lang="fr-CH" dirty="0" err="1"/>
              <a:t>edit</a:t>
            </a:r>
            <a:r>
              <a:rPr lang="fr-CH" dirty="0"/>
              <a:t> Master </a:t>
            </a:r>
            <a:r>
              <a:rPr lang="fr-CH" dirty="0" err="1"/>
              <a:t>text</a:t>
            </a:r>
            <a:r>
              <a:rPr lang="fr-CH" dirty="0"/>
              <a:t> styles</a:t>
            </a:r>
          </a:p>
          <a:p>
            <a:pPr lvl="1"/>
            <a:r>
              <a:rPr lang="fr-CH" dirty="0"/>
              <a:t>Second </a:t>
            </a:r>
            <a:r>
              <a:rPr lang="fr-CH" dirty="0" err="1"/>
              <a:t>level</a:t>
            </a:r>
            <a:endParaRPr lang="fr-CH" dirty="0"/>
          </a:p>
        </p:txBody>
      </p:sp>
      <p:sp>
        <p:nvSpPr>
          <p:cNvPr id="7" name="Date Placeholder 6"/>
          <p:cNvSpPr>
            <a:spLocks noGrp="1"/>
          </p:cNvSpPr>
          <p:nvPr>
            <p:ph type="dt" sz="half" idx="10"/>
          </p:nvPr>
        </p:nvSpPr>
        <p:spPr/>
        <p:txBody>
          <a:bodyPr/>
          <a:lstStyle/>
          <a:p>
            <a:fld id="{15F52AFA-19FE-4CF3-BFE1-5A7B0F0F97D2}" type="datetime1">
              <a:rPr lang="en-US" smtClean="0"/>
              <a:t>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B17112-0BBC-CD41-90CF-8B6E80C642C3}" type="slidenum">
              <a:rPr lang="en-US" smtClean="0"/>
              <a:t>‹#›</a:t>
            </a:fld>
            <a:endParaRPr lang="en-US"/>
          </a:p>
        </p:txBody>
      </p:sp>
      <p:sp>
        <p:nvSpPr>
          <p:cNvPr id="12"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97416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sz="half" idx="1"/>
          </p:nvPr>
        </p:nvSpPr>
        <p:spPr>
          <a:xfrm>
            <a:off x="838200" y="1825625"/>
            <a:ext cx="5181600" cy="4351338"/>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825625"/>
            <a:ext cx="5181600" cy="4351338"/>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5" name="Date Placeholder 4"/>
          <p:cNvSpPr>
            <a:spLocks noGrp="1"/>
          </p:cNvSpPr>
          <p:nvPr>
            <p:ph type="dt" sz="half" idx="10"/>
          </p:nvPr>
        </p:nvSpPr>
        <p:spPr/>
        <p:txBody>
          <a:bodyPr/>
          <a:lstStyle/>
          <a:p>
            <a:fld id="{763D8C38-EF64-4945-89F0-631A934F4BCA}" type="datetime1">
              <a:rPr lang="en-US" smtClean="0"/>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54D1-FDD9-4227-AB8F-CBC9F09C9B0C}" type="slidenum">
              <a:rPr lang="en-US" smtClean="0"/>
              <a:t>‹#›</a:t>
            </a:fld>
            <a:endParaRPr lang="en-US"/>
          </a:p>
        </p:txBody>
      </p:sp>
      <p:sp>
        <p:nvSpPr>
          <p:cNvPr id="10"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1283069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wo Content Gra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sz="half" idx="1"/>
          </p:nvPr>
        </p:nvSpPr>
        <p:spPr>
          <a:xfrm>
            <a:off x="443948" y="1563756"/>
            <a:ext cx="5436704" cy="4560198"/>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423989" y="1563756"/>
            <a:ext cx="5436704" cy="4560198"/>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5" name="Date Placeholder 4"/>
          <p:cNvSpPr>
            <a:spLocks noGrp="1"/>
          </p:cNvSpPr>
          <p:nvPr>
            <p:ph type="dt" sz="half" idx="10"/>
          </p:nvPr>
        </p:nvSpPr>
        <p:spPr/>
        <p:txBody>
          <a:bodyPr/>
          <a:lstStyle/>
          <a:p>
            <a:fld id="{E99C37A8-C27E-45C9-B330-F969CD2F3CA9}" type="datetime1">
              <a:rPr lang="en-US" smtClean="0"/>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54D1-FDD9-4227-AB8F-CBC9F09C9B0C}" type="slidenum">
              <a:rPr lang="en-US" smtClean="0"/>
              <a:t>‹#›</a:t>
            </a:fld>
            <a:endParaRPr lang="en-US"/>
          </a:p>
        </p:txBody>
      </p:sp>
      <p:sp>
        <p:nvSpPr>
          <p:cNvPr id="10"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2015676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8EED4B-9ABE-4A15-BC4E-6FA6F52E34C1}" type="datetime1">
              <a:rPr lang="en-US" smtClean="0"/>
              <a:t>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5C54D1-FDD9-4227-AB8F-CBC9F09C9B0C}" type="slidenum">
              <a:rPr lang="en-US" smtClean="0"/>
              <a:t>‹#›</a:t>
            </a:fld>
            <a:endParaRPr lang="en-US"/>
          </a:p>
        </p:txBody>
      </p:sp>
    </p:spTree>
    <p:extLst>
      <p:ext uri="{BB962C8B-B14F-4D97-AF65-F5344CB8AC3E}">
        <p14:creationId xmlns:p14="http://schemas.microsoft.com/office/powerpoint/2010/main" val="1220750515"/>
      </p:ext>
    </p:extLst>
  </p:cSld>
  <p:clrMap bg1="lt1" tx1="dk1" bg2="lt2" tx2="dk2" accent1="accent1" accent2="accent2" accent3="accent3" accent4="accent4" accent5="accent5" accent6="accent6" hlink="hlink" folHlink="folHlink"/>
  <p:sldLayoutIdLst>
    <p:sldLayoutId id="2147483649" r:id="rId1"/>
    <p:sldLayoutId id="2147483670" r:id="rId2"/>
    <p:sldLayoutId id="2147483650" r:id="rId3"/>
    <p:sldLayoutId id="2147483685" r:id="rId4"/>
    <p:sldLayoutId id="2147483725" r:id="rId5"/>
    <p:sldLayoutId id="2147483652" r:id="rId6"/>
    <p:sldLayoutId id="2147483721" r:id="rId7"/>
    <p:sldLayoutId id="2147483695" r:id="rId8"/>
    <p:sldLayoutId id="2147483727" r:id="rId9"/>
    <p:sldLayoutId id="2147483654" r:id="rId10"/>
    <p:sldLayoutId id="2147483696" r:id="rId11"/>
    <p:sldLayoutId id="2147483691" r:id="rId12"/>
    <p:sldLayoutId id="2147483722" r:id="rId13"/>
    <p:sldLayoutId id="2147483697" r:id="rId14"/>
    <p:sldLayoutId id="2147483665" r:id="rId15"/>
    <p:sldLayoutId id="2147483724" r:id="rId16"/>
    <p:sldLayoutId id="2147483708" r:id="rId17"/>
    <p:sldLayoutId id="2147483666" r:id="rId18"/>
    <p:sldLayoutId id="2147483709" r:id="rId19"/>
    <p:sldLayoutId id="2147483667" r:id="rId20"/>
    <p:sldLayoutId id="2147483692" r:id="rId21"/>
    <p:sldLayoutId id="2147483663" r:id="rId2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th/url?sa=i&amp;rct=j&amp;q=&amp;esrc=s&amp;source=images&amp;cd=&amp;cad=rja&amp;uact=8&amp;docid=DP3vEoGBlFj3NM&amp;tbnid=d92uiG4-wAF2aM:&amp;ved=0CAUQjRw&amp;url=http://www.antarcticglaciers.org/glacial-geology/dating-glacial-sediments-2/precision-and-accuracy-glacial-geology/&amp;ei=cUrbU4OCNI7IuAT-0oGADg&amp;bvm=bv.72197243,d.c2E&amp;psig=AFQjCNHXAtAGWMBn5cnQbitoxhmCmbAe2g&amp;ust=1406966732250120" TargetMode="External"/><Relationship Id="rId2" Type="http://schemas.openxmlformats.org/officeDocument/2006/relationships/notesSlide" Target="../notesSlides/notesSlide8.xml"/><Relationship Id="rId1" Type="http://schemas.openxmlformats.org/officeDocument/2006/relationships/slideLayout" Target="../slideLayouts/slideLayout16.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11.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12.w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hyperlink" Target="http://www.winrock.org/" TargetMode="Externa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hyperlink" Target="http://www.google.co.th/url?sa=i&amp;rct=j&amp;q=&amp;esrc=s&amp;source=images&amp;cd=&amp;cad=rja&amp;uact=8&amp;docid=DP3vEoGBlFj3NM&amp;tbnid=d92uiG4-wAF2aM:&amp;ved=0CAUQjRw&amp;url=http://www.antarcticglaciers.org/glacial-geology/dating-glacial-sediments-2/precision-and-accuracy-glacial-geology/&amp;ei=cUrbU4OCNI7IuAT-0oGADg&amp;bvm=bv.72197243,d.c2E&amp;psig=AFQjCNHXAtAGWMBn5cnQbitoxhmCmbAe2g&amp;ust=1406966732250120" TargetMode="External"/><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hyperlink" Target="http://www.google.co.th/url?sa=i&amp;rct=j&amp;q=&amp;esrc=s&amp;source=images&amp;cd=&amp;cad=rja&amp;uact=8&amp;docid=DP3vEoGBlFj3NM&amp;tbnid=d92uiG4-wAF2aM:&amp;ved=0CAUQjRw&amp;url=http://www.antarcticglaciers.org/glacial-geology/dating-glacial-sediments-2/precision-and-accuracy-glacial-geology/&amp;ei=cUrbU4OCNI7IuAT-0oGADg&amp;bvm=bv.72197243,d.c2E&amp;psig=AFQjCNHXAtAGWMBn5cnQbitoxhmCmbAe2g&amp;ust=1406966732250120" TargetMode="External"/><Relationship Id="rId2" Type="http://schemas.openxmlformats.org/officeDocument/2006/relationships/notesSlide" Target="../notesSlides/notesSlide7.xml"/><Relationship Id="rId1" Type="http://schemas.openxmlformats.org/officeDocument/2006/relationships/slideLayout" Target="../slideLayouts/slideLayout16.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DE" dirty="0"/>
              <a:t>Bangladesh Climate-Resilient Ecosystem Curriculum (BACUM)</a:t>
            </a:r>
            <a:endParaRPr lang="en-US" dirty="0"/>
          </a:p>
        </p:txBody>
      </p:sp>
      <p:sp>
        <p:nvSpPr>
          <p:cNvPr id="3" name="Subtitle 2"/>
          <p:cNvSpPr>
            <a:spLocks noGrp="1"/>
          </p:cNvSpPr>
          <p:nvPr>
            <p:ph type="subTitle" idx="1"/>
          </p:nvPr>
        </p:nvSpPr>
        <p:spPr>
          <a:xfrm>
            <a:off x="185530" y="3790122"/>
            <a:ext cx="12006470" cy="1444484"/>
          </a:xfrm>
        </p:spPr>
        <p:txBody>
          <a:bodyPr>
            <a:normAutofit/>
          </a:bodyPr>
          <a:lstStyle/>
          <a:p>
            <a:r>
              <a:rPr lang="de-DE" sz="4000" dirty="0"/>
              <a:t>Module 3: Forest Carbon Measurement and Monitoring</a:t>
            </a:r>
            <a:endParaRPr lang="en-US" sz="4000" dirty="0"/>
          </a:p>
        </p:txBody>
      </p:sp>
    </p:spTree>
    <p:extLst>
      <p:ext uri="{BB962C8B-B14F-4D97-AF65-F5344CB8AC3E}">
        <p14:creationId xmlns:p14="http://schemas.microsoft.com/office/powerpoint/2010/main" val="3731113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Exercise: Answers</a:t>
            </a:r>
            <a:endParaRPr lang="en-US" dirty="0"/>
          </a:p>
        </p:txBody>
      </p:sp>
      <p:pic>
        <p:nvPicPr>
          <p:cNvPr id="4098" name="Picture 2" descr="http://cdn.antarcticglaciers.org/wp-content/uploads/2013/11/precision_accuracy.png">
            <a:hlinkClick r:id="rId3"/>
          </p:cNvPr>
          <p:cNvPicPr>
            <a:picLocks noChangeAspect="1" noChangeArrowheads="1"/>
          </p:cNvPicPr>
          <p:nvPr/>
        </p:nvPicPr>
        <p:blipFill>
          <a:blip r:embed="rId4"/>
          <a:srcRect/>
          <a:stretch>
            <a:fillRect/>
          </a:stretch>
        </p:blipFill>
        <p:spPr bwMode="auto">
          <a:xfrm>
            <a:off x="1928250" y="1201003"/>
            <a:ext cx="8163440" cy="5456171"/>
          </a:xfrm>
          <a:prstGeom prst="rect">
            <a:avLst/>
          </a:prstGeom>
          <a:noFill/>
        </p:spPr>
      </p:pic>
    </p:spTree>
    <p:extLst>
      <p:ext uri="{BB962C8B-B14F-4D97-AF65-F5344CB8AC3E}">
        <p14:creationId xmlns:p14="http://schemas.microsoft.com/office/powerpoint/2010/main" val="1747153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lnSpcReduction="10000"/>
          </a:bodyPr>
          <a:lstStyle/>
          <a:p>
            <a:r>
              <a:rPr lang="en-US" sz="2800" dirty="0"/>
              <a:t>Standard Operating Procedures should be created</a:t>
            </a:r>
          </a:p>
          <a:p>
            <a:pPr lvl="1"/>
            <a:r>
              <a:rPr lang="en-US" sz="2400" dirty="0"/>
              <a:t>Ensure Accuracy of measurements (consistency of methods)</a:t>
            </a:r>
          </a:p>
          <a:p>
            <a:r>
              <a:rPr lang="en-US" sz="2800" dirty="0"/>
              <a:t>Thorough training of all field crews in procedures</a:t>
            </a:r>
          </a:p>
          <a:p>
            <a:r>
              <a:rPr lang="en-US" sz="2800" dirty="0"/>
              <a:t>Followed by:</a:t>
            </a:r>
          </a:p>
          <a:p>
            <a:pPr lvl="1"/>
            <a:r>
              <a:rPr lang="en-US" sz="2400" b="1" dirty="0"/>
              <a:t>Hot Checks </a:t>
            </a:r>
            <a:r>
              <a:rPr lang="en-US" sz="2400" dirty="0"/>
              <a:t>- supervisor visits crew in field and verifies measurements</a:t>
            </a:r>
          </a:p>
          <a:p>
            <a:pPr lvl="1"/>
            <a:r>
              <a:rPr lang="en-US" sz="2400" b="1" dirty="0"/>
              <a:t>Cold Checks </a:t>
            </a:r>
            <a:r>
              <a:rPr lang="en-US" sz="2400" dirty="0"/>
              <a:t>- supervisor revisits plots after the departure of crew and reviews recorded measurements</a:t>
            </a:r>
          </a:p>
          <a:p>
            <a:pPr lvl="1"/>
            <a:r>
              <a:rPr lang="en-US" sz="2400" b="1" dirty="0"/>
              <a:t>Blind Checks </a:t>
            </a:r>
            <a:r>
              <a:rPr lang="en-US" sz="2400" dirty="0"/>
              <a:t>- supervisor re-measures a proportion of plots with no knowledge of data recorded by crew</a:t>
            </a:r>
          </a:p>
        </p:txBody>
      </p:sp>
      <p:sp>
        <p:nvSpPr>
          <p:cNvPr id="2" name="Title 1"/>
          <p:cNvSpPr>
            <a:spLocks noGrp="1"/>
          </p:cNvSpPr>
          <p:nvPr>
            <p:ph type="title"/>
          </p:nvPr>
        </p:nvSpPr>
        <p:spPr/>
        <p:txBody>
          <a:bodyPr/>
          <a:lstStyle/>
          <a:p>
            <a:r>
              <a:rPr lang="en-US" dirty="0"/>
              <a:t>QA/QC for Field Measurements</a:t>
            </a:r>
            <a:endParaRPr lang="fr-FR" dirty="0"/>
          </a:p>
        </p:txBody>
      </p:sp>
    </p:spTree>
    <p:extLst>
      <p:ext uri="{BB962C8B-B14F-4D97-AF65-F5344CB8AC3E}">
        <p14:creationId xmlns:p14="http://schemas.microsoft.com/office/powerpoint/2010/main" val="345146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sz="3600" b="1" dirty="0"/>
              <a:t>Blind Checks</a:t>
            </a:r>
          </a:p>
          <a:p>
            <a:pPr lvl="1"/>
            <a:r>
              <a:rPr lang="en-US" sz="3000" dirty="0"/>
              <a:t>Used to access the amount of error</a:t>
            </a:r>
          </a:p>
          <a:p>
            <a:pPr lvl="1"/>
            <a:r>
              <a:rPr lang="en-US" sz="3000" dirty="0"/>
              <a:t>Re-measure 10-20% of plots</a:t>
            </a:r>
          </a:p>
          <a:p>
            <a:pPr lvl="1"/>
            <a:endParaRPr lang="en-US" sz="3000" dirty="0"/>
          </a:p>
          <a:p>
            <a:pPr lvl="1"/>
            <a:endParaRPr lang="en-US" sz="3000" dirty="0"/>
          </a:p>
          <a:p>
            <a:pPr lvl="1"/>
            <a:r>
              <a:rPr lang="en-US" sz="3000" dirty="0"/>
              <a:t>This error level should be reported</a:t>
            </a:r>
            <a:endParaRPr lang="en-US" sz="3500" dirty="0"/>
          </a:p>
          <a:p>
            <a:endParaRPr lang="en-US" dirty="0"/>
          </a:p>
        </p:txBody>
      </p:sp>
      <p:sp>
        <p:nvSpPr>
          <p:cNvPr id="2" name="Title 1"/>
          <p:cNvSpPr>
            <a:spLocks noGrp="1"/>
          </p:cNvSpPr>
          <p:nvPr>
            <p:ph type="title"/>
          </p:nvPr>
        </p:nvSpPr>
        <p:spPr/>
        <p:txBody>
          <a:bodyPr/>
          <a:lstStyle/>
          <a:p>
            <a:r>
              <a:rPr lang="en-US" dirty="0"/>
              <a:t>QA/QC for Field Measurements</a:t>
            </a:r>
            <a:endParaRPr lang="fr-FR" dirty="0"/>
          </a:p>
        </p:txBody>
      </p:sp>
      <p:graphicFrame>
        <p:nvGraphicFramePr>
          <p:cNvPr id="5" name="Object 4"/>
          <p:cNvGraphicFramePr>
            <a:graphicFrameLocks noChangeAspect="1"/>
          </p:cNvGraphicFramePr>
          <p:nvPr>
            <p:extLst>
              <p:ext uri="{D42A27DB-BD31-4B8C-83A1-F6EECF244321}">
                <p14:modId xmlns:p14="http://schemas.microsoft.com/office/powerpoint/2010/main" val="4285585516"/>
              </p:ext>
            </p:extLst>
          </p:nvPr>
        </p:nvGraphicFramePr>
        <p:xfrm>
          <a:off x="1856675" y="4221126"/>
          <a:ext cx="8458200" cy="622300"/>
        </p:xfrm>
        <a:graphic>
          <a:graphicData uri="http://schemas.openxmlformats.org/presentationml/2006/ole">
            <mc:AlternateContent xmlns:mc="http://schemas.openxmlformats.org/markup-compatibility/2006">
              <mc:Choice xmlns:v="urn:schemas-microsoft-com:vml" Requires="v">
                <p:oleObj spid="_x0000_s2069" name="Equation" r:id="rId4" imgW="5384800" imgH="393700" progId="Equation.3">
                  <p:embed/>
                </p:oleObj>
              </mc:Choice>
              <mc:Fallback>
                <p:oleObj name="Equation" r:id="rId4" imgW="5384800" imgH="3937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56675" y="4221126"/>
                        <a:ext cx="8458200" cy="622300"/>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27685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sz="2800" dirty="0"/>
              <a:t>Standard Operating Procedures should be formed for laboratory analysis</a:t>
            </a:r>
          </a:p>
          <a:p>
            <a:r>
              <a:rPr lang="en-US" sz="2800" b="1" dirty="0"/>
              <a:t>Blind Checks</a:t>
            </a:r>
            <a:r>
              <a:rPr lang="en-US" sz="2800" dirty="0"/>
              <a:t>:</a:t>
            </a:r>
          </a:p>
          <a:p>
            <a:pPr lvl="1"/>
            <a:r>
              <a:rPr lang="en-US" sz="3000" dirty="0"/>
              <a:t>Used to access the amount of error</a:t>
            </a:r>
          </a:p>
          <a:p>
            <a:pPr lvl="1"/>
            <a:r>
              <a:rPr lang="en-US" sz="3000" dirty="0"/>
              <a:t>Re-measure 10-20% of samples</a:t>
            </a:r>
          </a:p>
          <a:p>
            <a:pPr lvl="1"/>
            <a:r>
              <a:rPr lang="en-US" sz="3000" dirty="0"/>
              <a:t>This error level should be reported</a:t>
            </a:r>
          </a:p>
          <a:p>
            <a:endParaRPr lang="en-US" dirty="0"/>
          </a:p>
        </p:txBody>
      </p:sp>
      <p:sp>
        <p:nvSpPr>
          <p:cNvPr id="2" name="Title 1"/>
          <p:cNvSpPr>
            <a:spLocks noGrp="1"/>
          </p:cNvSpPr>
          <p:nvPr>
            <p:ph type="title"/>
          </p:nvPr>
        </p:nvSpPr>
        <p:spPr/>
        <p:txBody>
          <a:bodyPr/>
          <a:lstStyle/>
          <a:p>
            <a:r>
              <a:rPr lang="en-US" dirty="0"/>
              <a:t>QA/QC for Laboratory Measurements</a:t>
            </a:r>
          </a:p>
        </p:txBody>
      </p:sp>
      <p:graphicFrame>
        <p:nvGraphicFramePr>
          <p:cNvPr id="5" name="Object 4"/>
          <p:cNvGraphicFramePr>
            <a:graphicFrameLocks noChangeAspect="1"/>
          </p:cNvGraphicFramePr>
          <p:nvPr>
            <p:extLst>
              <p:ext uri="{D42A27DB-BD31-4B8C-83A1-F6EECF244321}">
                <p14:modId xmlns:p14="http://schemas.microsoft.com/office/powerpoint/2010/main" val="303345712"/>
              </p:ext>
            </p:extLst>
          </p:nvPr>
        </p:nvGraphicFramePr>
        <p:xfrm>
          <a:off x="4511748" y="5776913"/>
          <a:ext cx="7016750" cy="800100"/>
        </p:xfrm>
        <a:graphic>
          <a:graphicData uri="http://schemas.openxmlformats.org/presentationml/2006/ole">
            <mc:AlternateContent xmlns:mc="http://schemas.openxmlformats.org/markup-compatibility/2006">
              <mc:Choice xmlns:v="urn:schemas-microsoft-com:vml" Requires="v">
                <p:oleObj spid="_x0000_s3094" name="Equation" r:id="rId4" imgW="3479800" imgH="393700" progId="Equation.3">
                  <p:embed/>
                </p:oleObj>
              </mc:Choice>
              <mc:Fallback>
                <p:oleObj name="Equation" r:id="rId4" imgW="3479800" imgH="3937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1748" y="5776913"/>
                        <a:ext cx="7016750" cy="800100"/>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02997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Standard Operating Procedures should be formed</a:t>
            </a:r>
          </a:p>
          <a:p>
            <a:r>
              <a:rPr lang="en-US" dirty="0"/>
              <a:t>Data should be examined for numbers that are outside range of most numbers as this may be caused by data entry mistakes</a:t>
            </a:r>
          </a:p>
          <a:p>
            <a:r>
              <a:rPr lang="en-US" dirty="0"/>
              <a:t>If problems exist in data entry that cannot be resolved, this plot should be removed</a:t>
            </a:r>
          </a:p>
        </p:txBody>
      </p:sp>
      <p:sp>
        <p:nvSpPr>
          <p:cNvPr id="2" name="Title 1"/>
          <p:cNvSpPr>
            <a:spLocks noGrp="1"/>
          </p:cNvSpPr>
          <p:nvPr>
            <p:ph type="title"/>
          </p:nvPr>
        </p:nvSpPr>
        <p:spPr/>
        <p:txBody>
          <a:bodyPr/>
          <a:lstStyle/>
          <a:p>
            <a:r>
              <a:rPr lang="en-US" dirty="0"/>
              <a:t>QA/QC for Data Entry</a:t>
            </a:r>
            <a:endParaRPr lang="fr-FR" dirty="0"/>
          </a:p>
        </p:txBody>
      </p:sp>
    </p:spTree>
    <p:extLst>
      <p:ext uri="{BB962C8B-B14F-4D97-AF65-F5344CB8AC3E}">
        <p14:creationId xmlns:p14="http://schemas.microsoft.com/office/powerpoint/2010/main" val="1077401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Standard Operating Procedures should be formed to update and backup all data</a:t>
            </a:r>
          </a:p>
          <a:p>
            <a:r>
              <a:rPr lang="en-US" dirty="0"/>
              <a:t>Copies of all data should be stored in a secure location separate from location of original data</a:t>
            </a:r>
          </a:p>
          <a:p>
            <a:r>
              <a:rPr lang="en-US" dirty="0"/>
              <a:t>Update all electronic data to new types of data storage as technology changes</a:t>
            </a:r>
          </a:p>
        </p:txBody>
      </p:sp>
      <p:sp>
        <p:nvSpPr>
          <p:cNvPr id="2" name="Title 1"/>
          <p:cNvSpPr>
            <a:spLocks noGrp="1"/>
          </p:cNvSpPr>
          <p:nvPr>
            <p:ph type="title"/>
          </p:nvPr>
        </p:nvSpPr>
        <p:spPr/>
        <p:txBody>
          <a:bodyPr/>
          <a:lstStyle/>
          <a:p>
            <a:r>
              <a:rPr lang="en-US" dirty="0"/>
              <a:t>QA/QC for Data Storage</a:t>
            </a:r>
            <a:endParaRPr lang="fr-FR" dirty="0"/>
          </a:p>
        </p:txBody>
      </p:sp>
    </p:spTree>
    <p:extLst>
      <p:ext uri="{BB962C8B-B14F-4D97-AF65-F5344CB8AC3E}">
        <p14:creationId xmlns:p14="http://schemas.microsoft.com/office/powerpoint/2010/main" val="2174027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A QA/QC plan provides confidence to all stakeholders that the reported carbon credits are reliable and meet minimum measurement standards. </a:t>
            </a:r>
          </a:p>
          <a:p>
            <a:r>
              <a:rPr lang="en-US" dirty="0"/>
              <a:t>The plan should become part of project documentation and cover procedures for: </a:t>
            </a:r>
          </a:p>
          <a:p>
            <a:pPr marL="971550" lvl="1" indent="-514350">
              <a:buAutoNum type="arabicPeriod"/>
            </a:pPr>
            <a:r>
              <a:rPr lang="en-US" dirty="0"/>
              <a:t>Collecting reliable field measurements</a:t>
            </a:r>
          </a:p>
          <a:p>
            <a:pPr marL="971550" lvl="1" indent="-514350">
              <a:buAutoNum type="arabicPeriod"/>
            </a:pPr>
            <a:r>
              <a:rPr lang="en-US" dirty="0"/>
              <a:t>Verifying laboratory procedures</a:t>
            </a:r>
          </a:p>
          <a:p>
            <a:pPr marL="971550" lvl="1" indent="-514350">
              <a:buAutoNum type="arabicPeriod"/>
            </a:pPr>
            <a:r>
              <a:rPr lang="en-US" dirty="0"/>
              <a:t>Verifying data entry and analysis techniques</a:t>
            </a:r>
          </a:p>
          <a:p>
            <a:pPr marL="971550" lvl="1" indent="-514350">
              <a:buAutoNum type="arabicPeriod"/>
            </a:pPr>
            <a:r>
              <a:rPr lang="en-US" dirty="0"/>
              <a:t>Data maintenance and archiving</a:t>
            </a:r>
          </a:p>
          <a:p>
            <a:r>
              <a:rPr lang="en-US" dirty="0"/>
              <a:t>To ensure these procedures are carried out in a repeatable manner, a set of Standard Operating Procedures should be prepared for each step.</a:t>
            </a:r>
          </a:p>
        </p:txBody>
      </p:sp>
      <p:sp>
        <p:nvSpPr>
          <p:cNvPr id="3" name="Title 2"/>
          <p:cNvSpPr>
            <a:spLocks noGrp="1"/>
          </p:cNvSpPr>
          <p:nvPr>
            <p:ph type="title"/>
          </p:nvPr>
        </p:nvSpPr>
        <p:spPr/>
        <p:txBody>
          <a:bodyPr/>
          <a:lstStyle/>
          <a:p>
            <a:r>
              <a:rPr lang="de-DE" dirty="0"/>
              <a:t>Take Home Message</a:t>
            </a:r>
            <a:endParaRPr lang="en-US" dirty="0"/>
          </a:p>
        </p:txBody>
      </p:sp>
    </p:spTree>
    <p:extLst>
      <p:ext uri="{BB962C8B-B14F-4D97-AF65-F5344CB8AC3E}">
        <p14:creationId xmlns:p14="http://schemas.microsoft.com/office/powerpoint/2010/main" val="474217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US" sz="2000" dirty="0"/>
              <a:t>Walker, S.M., Pearson, TRH, </a:t>
            </a:r>
            <a:r>
              <a:rPr lang="en-US" sz="2000" dirty="0" err="1"/>
              <a:t>Casarim</a:t>
            </a:r>
            <a:r>
              <a:rPr lang="en-US" sz="2000" dirty="0"/>
              <a:t>, N, Harris, N, </a:t>
            </a:r>
            <a:r>
              <a:rPr lang="en-US" sz="2000" dirty="0" err="1"/>
              <a:t>Petrova,S</a:t>
            </a:r>
            <a:r>
              <a:rPr lang="en-US" sz="2000" dirty="0"/>
              <a:t>, </a:t>
            </a:r>
            <a:r>
              <a:rPr lang="en-US" sz="2000" dirty="0" err="1"/>
              <a:t>Grais</a:t>
            </a:r>
            <a:r>
              <a:rPr lang="en-US" sz="2000" dirty="0"/>
              <a:t>, A, </a:t>
            </a:r>
            <a:r>
              <a:rPr lang="en-US" sz="2000" dirty="0" err="1"/>
              <a:t>Swails</a:t>
            </a:r>
            <a:r>
              <a:rPr lang="en-US" sz="2000" dirty="0"/>
              <a:t>, E, </a:t>
            </a:r>
            <a:r>
              <a:rPr lang="en-US" sz="2000" dirty="0" err="1"/>
              <a:t>Netzer</a:t>
            </a:r>
            <a:r>
              <a:rPr lang="en-US" sz="2000" dirty="0"/>
              <a:t>, M, </a:t>
            </a:r>
            <a:r>
              <a:rPr lang="en-US" sz="2000" dirty="0" err="1"/>
              <a:t>Goslee</a:t>
            </a:r>
            <a:r>
              <a:rPr lang="en-US" sz="2000" dirty="0"/>
              <a:t>, KM and Brown, S. 2014. Standard Operating Procedures for Terrestrial Carbon Measurement: Version 2014. </a:t>
            </a:r>
            <a:r>
              <a:rPr lang="en-US" sz="2000" dirty="0" err="1"/>
              <a:t>Winrock</a:t>
            </a:r>
            <a:r>
              <a:rPr lang="en-US" sz="2000" dirty="0"/>
              <a:t> International.</a:t>
            </a:r>
          </a:p>
        </p:txBody>
      </p:sp>
      <p:sp>
        <p:nvSpPr>
          <p:cNvPr id="4" name="Title 3"/>
          <p:cNvSpPr>
            <a:spLocks noGrp="1"/>
          </p:cNvSpPr>
          <p:nvPr>
            <p:ph type="title"/>
          </p:nvPr>
        </p:nvSpPr>
        <p:spPr/>
        <p:txBody>
          <a:bodyPr/>
          <a:lstStyle/>
          <a:p>
            <a:r>
              <a:rPr lang="en-US" dirty="0"/>
              <a:t>References and Resources</a:t>
            </a:r>
          </a:p>
        </p:txBody>
      </p:sp>
    </p:spTree>
    <p:extLst>
      <p:ext uri="{BB962C8B-B14F-4D97-AF65-F5344CB8AC3E}">
        <p14:creationId xmlns:p14="http://schemas.microsoft.com/office/powerpoint/2010/main" val="127716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5737" y="1567542"/>
            <a:ext cx="10846319" cy="4949371"/>
          </a:xfrm>
        </p:spPr>
        <p:txBody>
          <a:bodyPr>
            <a:noAutofit/>
          </a:bodyPr>
          <a:lstStyle/>
          <a:p>
            <a:pPr marL="0" indent="0">
              <a:buNone/>
            </a:pPr>
            <a:r>
              <a:rPr lang="en-US" sz="2000" dirty="0"/>
              <a:t>The curriculum of USAID’s Climate-Resilient Ecosystems and Livelihoods (CREL) in Bangladesh is a free resource of teaching materials for university professors, teachers and climate change training experts.</a:t>
            </a:r>
          </a:p>
          <a:p>
            <a:pPr marL="0" indent="0">
              <a:buNone/>
            </a:pPr>
            <a:r>
              <a:rPr lang="en-US" sz="2000" dirty="0"/>
              <a:t>Reproduction of CREL’s curriculum </a:t>
            </a:r>
            <a:r>
              <a:rPr lang="de-DE" sz="2000" dirty="0"/>
              <a:t>materials </a:t>
            </a:r>
            <a:r>
              <a:rPr lang="en-US" sz="2000" dirty="0"/>
              <a:t>for educational or other non-commercial purposes is authorized without prior written permission from the copyright holder, provided the source is fully acknowledged.</a:t>
            </a:r>
          </a:p>
          <a:p>
            <a:pPr marL="0" indent="0">
              <a:buNone/>
            </a:pPr>
            <a:endParaRPr lang="de-DE" sz="2000" dirty="0"/>
          </a:p>
          <a:p>
            <a:pPr marL="0" indent="0">
              <a:buNone/>
            </a:pPr>
            <a:r>
              <a:rPr lang="de-DE" sz="2000" b="1" dirty="0"/>
              <a:t>Suggested citation</a:t>
            </a:r>
            <a:r>
              <a:rPr lang="de-DE" sz="2000" dirty="0"/>
              <a:t>: Winrock International. 2016. </a:t>
            </a:r>
            <a:r>
              <a:rPr lang="de-DE" sz="2000" i="1" dirty="0"/>
              <a:t>USAID‘s Climate-Resilient </a:t>
            </a:r>
            <a:r>
              <a:rPr lang="en-US" sz="2000" i="1" dirty="0"/>
              <a:t>Ecosystems and Livelihoods (CREL)</a:t>
            </a:r>
            <a:r>
              <a:rPr lang="en-US" sz="2000" dirty="0"/>
              <a:t>. </a:t>
            </a:r>
            <a:r>
              <a:rPr lang="en-US" sz="2000" dirty="0" err="1"/>
              <a:t>Winrock</a:t>
            </a:r>
            <a:r>
              <a:rPr lang="en-US" sz="2000" dirty="0"/>
              <a:t> International. Dhaka, Bangladesh. </a:t>
            </a:r>
          </a:p>
          <a:p>
            <a:pPr marL="0" indent="0">
              <a:buNone/>
            </a:pPr>
            <a:endParaRPr lang="de-DE" sz="2000" dirty="0"/>
          </a:p>
          <a:p>
            <a:pPr marL="0" indent="0">
              <a:buNone/>
            </a:pPr>
            <a:r>
              <a:rPr lang="en-US" sz="2000" b="1" dirty="0"/>
              <a:t>Disclaimer:</a:t>
            </a:r>
            <a:r>
              <a:rPr lang="en-US" sz="2000" dirty="0"/>
              <a:t> The CREL’s curriculum is made possible by the support of the American People through the United States Agency for International Development (USAID). The contents of the curriculum do not necessarily reflect the views of USAID or the US Government.</a:t>
            </a:r>
            <a:endParaRPr lang="en-US" sz="2000" b="1" dirty="0"/>
          </a:p>
        </p:txBody>
      </p:sp>
      <p:sp>
        <p:nvSpPr>
          <p:cNvPr id="3" name="Title 2"/>
          <p:cNvSpPr>
            <a:spLocks noGrp="1"/>
          </p:cNvSpPr>
          <p:nvPr>
            <p:ph type="title"/>
          </p:nvPr>
        </p:nvSpPr>
        <p:spPr/>
        <p:txBody>
          <a:bodyPr/>
          <a:lstStyle/>
          <a:p>
            <a:r>
              <a:rPr lang="en-US"/>
              <a:t>References and Resources</a:t>
            </a:r>
            <a:endParaRPr lang="en-US" dirty="0"/>
          </a:p>
        </p:txBody>
      </p:sp>
    </p:spTree>
    <p:extLst>
      <p:ext uri="{BB962C8B-B14F-4D97-AF65-F5344CB8AC3E}">
        <p14:creationId xmlns:p14="http://schemas.microsoft.com/office/powerpoint/2010/main" val="3073819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481711"/>
            <a:ext cx="9013371" cy="3641832"/>
          </a:xfrm>
        </p:spPr>
        <p:txBody>
          <a:bodyPr>
            <a:noAutofit/>
          </a:bodyPr>
          <a:lstStyle/>
          <a:p>
            <a:pPr algn="l"/>
            <a:r>
              <a:rPr lang="de-DE" sz="2400" dirty="0">
                <a:effectLst/>
              </a:rPr>
              <a:t>USAID</a:t>
            </a:r>
            <a:r>
              <a:rPr lang="de-DE" sz="2400" dirty="0">
                <a:effectLst/>
                <a:latin typeface="Calibri" panose="020F0502020204030204" pitchFamily="34" charset="0"/>
              </a:rPr>
              <a:t>'s Climate-Resilient Ecosystems and Livelihoods (CREL) Project</a:t>
            </a:r>
            <a:br>
              <a:rPr lang="de-DE" sz="2400" dirty="0">
                <a:effectLst/>
                <a:latin typeface="Calibri" panose="020F0502020204030204" pitchFamily="34" charset="0"/>
              </a:rPr>
            </a:br>
            <a:r>
              <a:rPr lang="de-DE" sz="2400" dirty="0">
                <a:effectLst/>
                <a:latin typeface="Calibri" panose="020F0502020204030204" pitchFamily="34" charset="0"/>
              </a:rPr>
              <a:t/>
            </a:r>
            <a:br>
              <a:rPr lang="de-DE" sz="2400" dirty="0">
                <a:effectLst/>
                <a:latin typeface="Calibri" panose="020F0502020204030204" pitchFamily="34" charset="0"/>
              </a:rPr>
            </a:br>
            <a:r>
              <a:rPr lang="de-DE" sz="2400" dirty="0">
                <a:effectLst/>
                <a:latin typeface="Calibri" panose="020F0502020204030204" pitchFamily="34" charset="0"/>
              </a:rPr>
              <a:t/>
            </a:r>
            <a:br>
              <a:rPr lang="de-DE" sz="2400" dirty="0">
                <a:effectLst/>
                <a:latin typeface="Calibri" panose="020F0502020204030204" pitchFamily="34" charset="0"/>
              </a:rPr>
            </a:br>
            <a:r>
              <a:rPr lang="de-DE" sz="2400" dirty="0">
                <a:effectLst/>
                <a:latin typeface="Calibri" panose="020F0502020204030204" pitchFamily="34" charset="0"/>
              </a:rPr>
              <a:t>Winrock International Headquarters</a:t>
            </a:r>
            <a:br>
              <a:rPr lang="de-DE" sz="2400" dirty="0">
                <a:effectLst/>
                <a:latin typeface="Calibri" panose="020F0502020204030204" pitchFamily="34" charset="0"/>
              </a:rPr>
            </a:br>
            <a:r>
              <a:rPr lang="de-DE" sz="2400" b="0" dirty="0">
                <a:effectLst/>
                <a:latin typeface="Calibri" panose="020F0502020204030204" pitchFamily="34" charset="0"/>
              </a:rPr>
              <a:t>2101 Riverfront Drive, Little Rock</a:t>
            </a:r>
            <a:br>
              <a:rPr lang="de-DE" sz="2400" b="0" dirty="0">
                <a:effectLst/>
                <a:latin typeface="Calibri" panose="020F0502020204030204" pitchFamily="34" charset="0"/>
              </a:rPr>
            </a:br>
            <a:r>
              <a:rPr lang="de-DE" sz="2400" b="0" dirty="0">
                <a:effectLst/>
                <a:latin typeface="Calibri" panose="020F0502020204030204" pitchFamily="34" charset="0"/>
              </a:rPr>
              <a:t>Arkansas 72202-1748 USA</a:t>
            </a:r>
            <a:br>
              <a:rPr lang="de-DE" sz="2400" b="0" dirty="0">
                <a:effectLst/>
                <a:latin typeface="Calibri" panose="020F0502020204030204" pitchFamily="34" charset="0"/>
              </a:rPr>
            </a:br>
            <a:r>
              <a:rPr lang="de-DE" sz="2400" b="0" dirty="0">
                <a:effectLst/>
                <a:latin typeface="Calibri" panose="020F0502020204030204" pitchFamily="34" charset="0"/>
              </a:rPr>
              <a:t>Tel: </a:t>
            </a:r>
            <a:r>
              <a:rPr lang="en-US" sz="2400" b="0" dirty="0">
                <a:effectLst/>
              </a:rPr>
              <a:t>1-501-280-3000</a:t>
            </a:r>
            <a:br>
              <a:rPr lang="en-US" sz="2400" b="0" dirty="0">
                <a:effectLst/>
              </a:rPr>
            </a:br>
            <a:r>
              <a:rPr lang="en-US" sz="2400" b="0" dirty="0">
                <a:effectLst/>
              </a:rPr>
              <a:t>Web: </a:t>
            </a:r>
            <a:r>
              <a:rPr lang="en-US" sz="2400" b="0" dirty="0">
                <a:effectLst/>
                <a:hlinkClick r:id="rId2"/>
              </a:rPr>
              <a:t>www.winrock.org</a:t>
            </a:r>
            <a:endParaRPr lang="en-US" sz="2400" dirty="0"/>
          </a:p>
        </p:txBody>
      </p:sp>
    </p:spTree>
    <p:extLst>
      <p:ext uri="{BB962C8B-B14F-4D97-AF65-F5344CB8AC3E}">
        <p14:creationId xmlns:p14="http://schemas.microsoft.com/office/powerpoint/2010/main" val="104408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41073"/>
            <a:ext cx="12191999" cy="1909903"/>
          </a:xfrm>
        </p:spPr>
        <p:txBody>
          <a:bodyPr>
            <a:normAutofit/>
          </a:bodyPr>
          <a:lstStyle/>
          <a:p>
            <a:r>
              <a:rPr lang="de-DE" sz="4000" dirty="0"/>
              <a:t>Module </a:t>
            </a:r>
            <a:r>
              <a:rPr lang="en-US" sz="4000" dirty="0"/>
              <a:t>3: Forest Carbon Measurement and Monitoring </a:t>
            </a:r>
          </a:p>
        </p:txBody>
      </p:sp>
      <p:sp>
        <p:nvSpPr>
          <p:cNvPr id="3" name="Subtitle 2"/>
          <p:cNvSpPr>
            <a:spLocks noGrp="1"/>
          </p:cNvSpPr>
          <p:nvPr>
            <p:ph type="subTitle" idx="1"/>
          </p:nvPr>
        </p:nvSpPr>
        <p:spPr>
          <a:xfrm>
            <a:off x="-1" y="3951671"/>
            <a:ext cx="12191999" cy="2334829"/>
          </a:xfrm>
        </p:spPr>
        <p:txBody>
          <a:bodyPr>
            <a:noAutofit/>
          </a:bodyPr>
          <a:lstStyle/>
          <a:p>
            <a:r>
              <a:rPr lang="de-DE" sz="2800" dirty="0"/>
              <a:t>SECTION III: </a:t>
            </a:r>
            <a:r>
              <a:rPr lang="en-US" sz="2800" dirty="0"/>
              <a:t>FOREST CARBON MEASUREMENT AND MONITORING METHODS</a:t>
            </a:r>
          </a:p>
          <a:p>
            <a:pPr>
              <a:lnSpc>
                <a:spcPct val="150000"/>
              </a:lnSpc>
            </a:pPr>
            <a:r>
              <a:rPr lang="en-US" sz="3000" dirty="0">
                <a:solidFill>
                  <a:srgbClr val="FFC000"/>
                </a:solidFill>
              </a:rPr>
              <a:t>3.2. Quality Assurance and Quality Control (QA/QC)</a:t>
            </a:r>
          </a:p>
        </p:txBody>
      </p:sp>
    </p:spTree>
    <p:extLst>
      <p:ext uri="{BB962C8B-B14F-4D97-AF65-F5344CB8AC3E}">
        <p14:creationId xmlns:p14="http://schemas.microsoft.com/office/powerpoint/2010/main" val="4201113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rot="16200000">
            <a:off x="-2807871" y="2754690"/>
            <a:ext cx="6834947" cy="1325563"/>
          </a:xfrm>
        </p:spPr>
        <p:txBody>
          <a:bodyPr>
            <a:normAutofit/>
          </a:bodyPr>
          <a:lstStyle/>
          <a:p>
            <a:pPr algn="ctr"/>
            <a:r>
              <a:rPr lang="en-US" sz="2800" dirty="0"/>
              <a:t>Forest Carbon Measurement and Monitoring </a:t>
            </a:r>
            <a:r>
              <a:rPr lang="en-US" dirty="0"/>
              <a:t>(</a:t>
            </a:r>
            <a:r>
              <a:rPr lang="en-US" dirty="0" err="1"/>
              <a:t>FCMM</a:t>
            </a:r>
            <a:r>
              <a:rPr lang="en-US" dirty="0"/>
              <a:t>) </a:t>
            </a:r>
          </a:p>
        </p:txBody>
      </p:sp>
      <p:sp>
        <p:nvSpPr>
          <p:cNvPr id="4" name="Rectangle 3"/>
          <p:cNvSpPr/>
          <p:nvPr/>
        </p:nvSpPr>
        <p:spPr>
          <a:xfrm>
            <a:off x="1761564" y="350331"/>
            <a:ext cx="10082093" cy="6241709"/>
          </a:xfrm>
          <a:prstGeom prst="rect">
            <a:avLst/>
          </a:prstGeom>
        </p:spPr>
        <p:txBody>
          <a:bodyPr wrap="square">
            <a:spAutoFit/>
          </a:bodyPr>
          <a:lstStyle/>
          <a:p>
            <a:pPr marL="400050" lvl="0" indent="-400050">
              <a:lnSpc>
                <a:spcPct val="105000"/>
              </a:lnSpc>
              <a:spcBef>
                <a:spcPts val="1800"/>
              </a:spcBef>
              <a:buFont typeface="+mj-lt"/>
              <a:buAutoNum type="romanUcPeriod"/>
            </a:pPr>
            <a:r>
              <a:rPr lang="en-US" sz="2400" b="1" dirty="0">
                <a:solidFill>
                  <a:schemeClr val="bg2">
                    <a:lumMod val="10000"/>
                  </a:schemeClr>
                </a:solidFill>
              </a:rPr>
              <a:t>FUNDAMENTALS OF FOREST CARBON IN REDD+ CONTEXT</a:t>
            </a:r>
            <a:endParaRPr lang="en-US" sz="2400" dirty="0">
              <a:solidFill>
                <a:schemeClr val="bg2">
                  <a:lumMod val="10000"/>
                </a:schemeClr>
              </a:solidFill>
            </a:endParaRPr>
          </a:p>
          <a:p>
            <a:pPr lvl="1">
              <a:lnSpc>
                <a:spcPct val="105000"/>
              </a:lnSpc>
            </a:pPr>
            <a:r>
              <a:rPr lang="en-US" sz="2000" dirty="0"/>
              <a:t>1.1.	Forests, the Global Carbon Cycle and Climate Change</a:t>
            </a:r>
          </a:p>
          <a:p>
            <a:pPr lvl="1">
              <a:lnSpc>
                <a:spcPct val="105000"/>
              </a:lnSpc>
            </a:pPr>
            <a:r>
              <a:rPr lang="en-US" sz="2000" dirty="0"/>
              <a:t>1.2.	The Roles of Forests and Forest Carbon in Global Climate Negotiations</a:t>
            </a:r>
          </a:p>
          <a:p>
            <a:pPr lvl="1">
              <a:lnSpc>
                <a:spcPct val="105000"/>
              </a:lnSpc>
            </a:pPr>
            <a:r>
              <a:rPr lang="en-US" sz="2000" dirty="0"/>
              <a:t>1.3.	Challenges for Forest-based Climate Change Mitigation</a:t>
            </a:r>
          </a:p>
          <a:p>
            <a:pPr marL="400050" lvl="0" indent="-400050">
              <a:lnSpc>
                <a:spcPct val="105000"/>
              </a:lnSpc>
              <a:spcBef>
                <a:spcPts val="1800"/>
              </a:spcBef>
              <a:buFont typeface="+mj-lt"/>
              <a:buAutoNum type="romanUcPeriod"/>
            </a:pPr>
            <a:r>
              <a:rPr lang="en-US" sz="2400" b="1" dirty="0">
                <a:solidFill>
                  <a:schemeClr val="bg2">
                    <a:lumMod val="10000"/>
                  </a:schemeClr>
                </a:solidFill>
              </a:rPr>
              <a:t>FOREST CARBON STOCKS AND IPCC GUIDELINES</a:t>
            </a:r>
            <a:endParaRPr lang="en-US" sz="2400" dirty="0">
              <a:solidFill>
                <a:schemeClr val="bg2">
                  <a:lumMod val="10000"/>
                </a:schemeClr>
              </a:solidFill>
            </a:endParaRPr>
          </a:p>
          <a:p>
            <a:pPr lvl="1">
              <a:lnSpc>
                <a:spcPct val="105000"/>
              </a:lnSpc>
            </a:pPr>
            <a:r>
              <a:rPr lang="en-US" sz="2000" dirty="0"/>
              <a:t>2.1.	Overview of Forest Carbon Pools (Stocks)</a:t>
            </a:r>
          </a:p>
          <a:p>
            <a:pPr lvl="1">
              <a:lnSpc>
                <a:spcPct val="105000"/>
              </a:lnSpc>
            </a:pPr>
            <a:r>
              <a:rPr lang="en-US" sz="2000" dirty="0"/>
              <a:t>2.2.	Land Use, Land Use Change, and Forestry (</a:t>
            </a:r>
            <a:r>
              <a:rPr lang="en-US" sz="2000" dirty="0" err="1"/>
              <a:t>LULUCF</a:t>
            </a:r>
            <a:r>
              <a:rPr lang="en-US" sz="2000" dirty="0"/>
              <a:t>)</a:t>
            </a:r>
          </a:p>
          <a:p>
            <a:pPr lvl="1">
              <a:lnSpc>
                <a:spcPct val="105000"/>
              </a:lnSpc>
            </a:pPr>
            <a:r>
              <a:rPr lang="en-US" sz="2000" dirty="0"/>
              <a:t>2.3.	IPCC Guidelines for Forest Carbon Measurement and Monitoring</a:t>
            </a:r>
          </a:p>
          <a:p>
            <a:pPr lvl="1">
              <a:lnSpc>
                <a:spcPct val="105000"/>
              </a:lnSpc>
            </a:pPr>
            <a:r>
              <a:rPr lang="en-US" sz="2000" dirty="0"/>
              <a:t>2.4.	Reference Levels – Monitoring against a Baseline</a:t>
            </a:r>
          </a:p>
          <a:p>
            <a:pPr marL="400050" lvl="0" indent="-400050">
              <a:lnSpc>
                <a:spcPct val="105000"/>
              </a:lnSpc>
              <a:spcBef>
                <a:spcPts val="1800"/>
              </a:spcBef>
              <a:buFont typeface="+mj-lt"/>
              <a:buAutoNum type="romanUcPeriod"/>
            </a:pPr>
            <a:r>
              <a:rPr lang="en-US" sz="2400" b="1" dirty="0">
                <a:solidFill>
                  <a:schemeClr val="bg2">
                    <a:lumMod val="10000"/>
                  </a:schemeClr>
                </a:solidFill>
              </a:rPr>
              <a:t>FOREST CARBON MEASUREMENT AND MONITORING METHODS</a:t>
            </a:r>
            <a:endParaRPr lang="en-US" sz="2400" dirty="0">
              <a:solidFill>
                <a:schemeClr val="bg2">
                  <a:lumMod val="10000"/>
                </a:schemeClr>
              </a:solidFill>
            </a:endParaRPr>
          </a:p>
          <a:p>
            <a:pPr lvl="1">
              <a:lnSpc>
                <a:spcPct val="105000"/>
              </a:lnSpc>
            </a:pPr>
            <a:r>
              <a:rPr lang="en-US" sz="2000" dirty="0"/>
              <a:t>3.1.	Overview of Forest Carbon Measurement and Monitoring</a:t>
            </a:r>
          </a:p>
          <a:p>
            <a:pPr lvl="1">
              <a:lnSpc>
                <a:spcPct val="105000"/>
              </a:lnSpc>
            </a:pPr>
            <a:r>
              <a:rPr lang="en-US" sz="2000" b="1" dirty="0">
                <a:solidFill>
                  <a:srgbClr val="FF0000"/>
                </a:solidFill>
              </a:rPr>
              <a:t>3.2.	Quality Assurance and Quality Control (QA/QC)</a:t>
            </a:r>
          </a:p>
          <a:p>
            <a:pPr lvl="1">
              <a:lnSpc>
                <a:spcPct val="105000"/>
              </a:lnSpc>
            </a:pPr>
            <a:r>
              <a:rPr lang="en-US" sz="2000" dirty="0">
                <a:solidFill>
                  <a:schemeClr val="bg2">
                    <a:lumMod val="10000"/>
                  </a:schemeClr>
                </a:solidFill>
              </a:rPr>
              <a:t>3.3.	Field Sampling Design Methods</a:t>
            </a:r>
          </a:p>
          <a:p>
            <a:pPr lvl="1">
              <a:lnSpc>
                <a:spcPct val="105000"/>
              </a:lnSpc>
            </a:pPr>
            <a:r>
              <a:rPr lang="en-US" sz="2000" dirty="0">
                <a:solidFill>
                  <a:schemeClr val="bg2">
                    <a:lumMod val="10000"/>
                  </a:schemeClr>
                </a:solidFill>
              </a:rPr>
              <a:t>3.4.	Forest Carbon Field Measurement Methods</a:t>
            </a:r>
          </a:p>
          <a:p>
            <a:pPr lvl="1">
              <a:lnSpc>
                <a:spcPct val="105000"/>
              </a:lnSpc>
            </a:pPr>
            <a:r>
              <a:rPr lang="en-US" sz="2000" dirty="0">
                <a:solidFill>
                  <a:schemeClr val="bg2">
                    <a:lumMod val="10000"/>
                  </a:schemeClr>
                </a:solidFill>
              </a:rPr>
              <a:t>3.5.	Carbon Stock Calculation and Available Tools</a:t>
            </a:r>
          </a:p>
          <a:p>
            <a:pPr lvl="1">
              <a:lnSpc>
                <a:spcPct val="105000"/>
              </a:lnSpc>
            </a:pPr>
            <a:r>
              <a:rPr lang="en-US" sz="2000" dirty="0">
                <a:solidFill>
                  <a:schemeClr val="bg2">
                    <a:lumMod val="10000"/>
                  </a:schemeClr>
                </a:solidFill>
              </a:rPr>
              <a:t>3.6.	Creating Activity Data and Emissions Factors</a:t>
            </a:r>
          </a:p>
          <a:p>
            <a:pPr lvl="1">
              <a:lnSpc>
                <a:spcPct val="105000"/>
              </a:lnSpc>
            </a:pPr>
            <a:r>
              <a:rPr lang="en-US" sz="2000" dirty="0">
                <a:solidFill>
                  <a:schemeClr val="bg2">
                    <a:lumMod val="10000"/>
                  </a:schemeClr>
                </a:solidFill>
              </a:rPr>
              <a:t>3.7. Considerations in Developing a Monitoring System</a:t>
            </a:r>
            <a:endParaRPr lang="en-US" sz="2000" dirty="0"/>
          </a:p>
        </p:txBody>
      </p:sp>
      <p:sp>
        <p:nvSpPr>
          <p:cNvPr id="5" name="Right Arrow 4"/>
          <p:cNvSpPr>
            <a:spLocks noChangeArrowheads="1"/>
          </p:cNvSpPr>
          <p:nvPr/>
        </p:nvSpPr>
        <p:spPr bwMode="auto">
          <a:xfrm>
            <a:off x="1761564" y="4621368"/>
            <a:ext cx="385763" cy="242888"/>
          </a:xfrm>
          <a:prstGeom prst="rightArrow">
            <a:avLst>
              <a:gd name="adj1" fmla="val 50000"/>
              <a:gd name="adj2" fmla="val 49993"/>
            </a:avLst>
          </a:prstGeom>
          <a:solidFill>
            <a:srgbClr val="FF0000"/>
          </a:solidFill>
          <a:ln w="9525">
            <a:solidFill>
              <a:srgbClr val="FF0000"/>
            </a:solidFill>
            <a:miter lim="800000"/>
            <a:headEnd/>
            <a:tailEnd/>
          </a:ln>
          <a:effectLst>
            <a:outerShdw blurRad="40000" dist="23000" dir="5400000" rotWithShape="0">
              <a:srgbClr val="000000">
                <a:alpha val="34998"/>
              </a:srgbClr>
            </a:outerShdw>
          </a:effectLst>
        </p:spPr>
        <p:txBody>
          <a:bodyPr anchor="ctr"/>
          <a:lstStyle/>
          <a:p>
            <a:pPr algn="ctr">
              <a:defRPr/>
            </a:pPr>
            <a:endParaRPr lang="en-US">
              <a:solidFill>
                <a:schemeClr val="lt1"/>
              </a:solidFill>
              <a:latin typeface="+mn-lt"/>
              <a:ea typeface="+mn-ea"/>
              <a:cs typeface="+mn-cs"/>
            </a:endParaRPr>
          </a:p>
        </p:txBody>
      </p:sp>
    </p:spTree>
    <p:extLst>
      <p:ext uri="{BB962C8B-B14F-4D97-AF65-F5344CB8AC3E}">
        <p14:creationId xmlns:p14="http://schemas.microsoft.com/office/powerpoint/2010/main" val="1830623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6050" y="0"/>
            <a:ext cx="11879263" cy="1079500"/>
          </a:xfrm>
        </p:spPr>
        <p:txBody>
          <a:bodyPr rtlCol="0">
            <a:normAutofit/>
          </a:bodyPr>
          <a:lstStyle/>
          <a:p>
            <a:pPr eaLnBrk="1" fontAlgn="auto" hangingPunct="1">
              <a:spcAft>
                <a:spcPts val="0"/>
              </a:spcAft>
              <a:defRPr/>
            </a:pPr>
            <a:r>
              <a:rPr lang="en-US" dirty="0"/>
              <a:t>Acknowledgements</a:t>
            </a:r>
          </a:p>
        </p:txBody>
      </p:sp>
      <p:graphicFrame>
        <p:nvGraphicFramePr>
          <p:cNvPr id="4" name="Table 3"/>
          <p:cNvGraphicFramePr>
            <a:graphicFrameLocks noGrp="1"/>
          </p:cNvGraphicFramePr>
          <p:nvPr>
            <p:extLst/>
          </p:nvPr>
        </p:nvGraphicFramePr>
        <p:xfrm>
          <a:off x="238540" y="1855322"/>
          <a:ext cx="4861494" cy="3657600"/>
        </p:xfrm>
        <a:graphic>
          <a:graphicData uri="http://schemas.openxmlformats.org/drawingml/2006/table">
            <a:tbl>
              <a:tblPr firstRow="1" bandRow="1">
                <a:tableStyleId>{5C22544A-7EE6-4342-B048-85BDC9FD1C3A}</a:tableStyleId>
              </a:tblPr>
              <a:tblGrid>
                <a:gridCol w="4861494">
                  <a:extLst>
                    <a:ext uri="{9D8B030D-6E8A-4147-A177-3AD203B41FA5}">
                      <a16:colId xmlns="" xmlns:a16="http://schemas.microsoft.com/office/drawing/2014/main" val="2152013341"/>
                    </a:ext>
                  </a:extLst>
                </a:gridCol>
              </a:tblGrid>
              <a:tr h="339242">
                <a:tc>
                  <a:txBody>
                    <a:bodyPr/>
                    <a:lstStyle/>
                    <a:p>
                      <a:r>
                        <a:rPr lang="en-US" dirty="0"/>
                        <a:t>UNIVERSITIES</a:t>
                      </a:r>
                      <a:endParaRPr lang="en-SG" dirty="0"/>
                    </a:p>
                  </a:txBody>
                  <a:tcPr>
                    <a:solidFill>
                      <a:schemeClr val="accent2">
                        <a:lumMod val="75000"/>
                      </a:schemeClr>
                    </a:solidFill>
                  </a:tcPr>
                </a:tc>
                <a:extLst>
                  <a:ext uri="{0D108BD9-81ED-4DB2-BD59-A6C34878D82A}">
                    <a16:rowId xmlns="" xmlns:a16="http://schemas.microsoft.com/office/drawing/2014/main" val="3951541938"/>
                  </a:ext>
                </a:extLst>
              </a:tr>
              <a:tr h="339242">
                <a:tc>
                  <a:txBody>
                    <a:bodyPr/>
                    <a:lstStyle/>
                    <a:p>
                      <a:r>
                        <a:rPr lang="en-US" sz="1800" b="1" kern="1200" dirty="0">
                          <a:solidFill>
                            <a:schemeClr val="dk1"/>
                          </a:solidFill>
                          <a:effectLst/>
                          <a:latin typeface="+mn-lt"/>
                          <a:ea typeface="+mn-ea"/>
                          <a:cs typeface="+mn-cs"/>
                        </a:rPr>
                        <a:t>Bangladesh Agricultural University </a:t>
                      </a:r>
                      <a:endParaRPr lang="en-SG" dirty="0"/>
                    </a:p>
                  </a:txBody>
                  <a:tcPr/>
                </a:tc>
                <a:extLst>
                  <a:ext uri="{0D108BD9-81ED-4DB2-BD59-A6C34878D82A}">
                    <a16:rowId xmlns="" xmlns:a16="http://schemas.microsoft.com/office/drawing/2014/main" val="3618431417"/>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University of </a:t>
                      </a:r>
                      <a:r>
                        <a:rPr lang="en-US" b="1" dirty="0"/>
                        <a:t>Chittagong</a:t>
                      </a:r>
                      <a:endParaRPr lang="en-SG" b="1" dirty="0"/>
                    </a:p>
                  </a:txBody>
                  <a:tcPr/>
                </a:tc>
                <a:extLst>
                  <a:ext uri="{0D108BD9-81ED-4DB2-BD59-A6C34878D82A}">
                    <a16:rowId xmlns="" xmlns:a16="http://schemas.microsoft.com/office/drawing/2014/main" val="1565770784"/>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Dhaka University</a:t>
                      </a:r>
                      <a:endParaRPr lang="en-SG" b="1" dirty="0"/>
                    </a:p>
                  </a:txBody>
                  <a:tcPr/>
                </a:tc>
                <a:extLst>
                  <a:ext uri="{0D108BD9-81ED-4DB2-BD59-A6C34878D82A}">
                    <a16:rowId xmlns="" xmlns:a16="http://schemas.microsoft.com/office/drawing/2014/main" val="1217342287"/>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Independent University, Bangladesh</a:t>
                      </a:r>
                      <a:endParaRPr lang="en-SG" b="1" dirty="0"/>
                    </a:p>
                  </a:txBody>
                  <a:tcPr/>
                </a:tc>
                <a:extLst>
                  <a:ext uri="{0D108BD9-81ED-4DB2-BD59-A6C34878D82A}">
                    <a16:rowId xmlns="" xmlns:a16="http://schemas.microsoft.com/office/drawing/2014/main" val="2320381221"/>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Khulna</a:t>
                      </a:r>
                      <a:r>
                        <a:rPr lang="en-US" b="1" baseline="0" dirty="0"/>
                        <a:t> University</a:t>
                      </a:r>
                      <a:endParaRPr lang="en-SG" b="1" dirty="0"/>
                    </a:p>
                  </a:txBody>
                  <a:tcPr/>
                </a:tc>
                <a:extLst>
                  <a:ext uri="{0D108BD9-81ED-4DB2-BD59-A6C34878D82A}">
                    <a16:rowId xmlns="" xmlns:a16="http://schemas.microsoft.com/office/drawing/2014/main" val="3921306441"/>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err="1"/>
                        <a:t>Noakhali</a:t>
                      </a:r>
                      <a:r>
                        <a:rPr lang="en-US" b="1" dirty="0"/>
                        <a:t> University of Science and Technology</a:t>
                      </a:r>
                      <a:endParaRPr lang="en-SG" b="1" dirty="0"/>
                    </a:p>
                  </a:txBody>
                  <a:tcPr/>
                </a:tc>
                <a:extLst>
                  <a:ext uri="{0D108BD9-81ED-4DB2-BD59-A6C34878D82A}">
                    <a16:rowId xmlns="" xmlns:a16="http://schemas.microsoft.com/office/drawing/2014/main" val="1131339479"/>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err="1"/>
                        <a:t>Shahjalal</a:t>
                      </a:r>
                      <a:r>
                        <a:rPr lang="en-US" b="1" baseline="0" dirty="0"/>
                        <a:t> University </a:t>
                      </a:r>
                      <a:r>
                        <a:rPr lang="en-US" b="1" dirty="0"/>
                        <a:t>of Science and Technology</a:t>
                      </a:r>
                      <a:endParaRPr lang="en-SG" b="1" dirty="0"/>
                    </a:p>
                  </a:txBody>
                  <a:tcPr/>
                </a:tc>
                <a:extLst>
                  <a:ext uri="{0D108BD9-81ED-4DB2-BD59-A6C34878D82A}">
                    <a16:rowId xmlns="" xmlns:a16="http://schemas.microsoft.com/office/drawing/2014/main" val="495297682"/>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Sher-e-Bangla</a:t>
                      </a:r>
                      <a:r>
                        <a:rPr lang="en-US" b="1" baseline="0" dirty="0"/>
                        <a:t> Agriculture University</a:t>
                      </a:r>
                      <a:endParaRPr lang="en-SG" b="1" dirty="0"/>
                    </a:p>
                  </a:txBody>
                  <a:tcPr/>
                </a:tc>
                <a:extLst>
                  <a:ext uri="{0D108BD9-81ED-4DB2-BD59-A6C34878D82A}">
                    <a16:rowId xmlns="" xmlns:a16="http://schemas.microsoft.com/office/drawing/2014/main" val="3541905071"/>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b="1" dirty="0"/>
                        <a:t>North South University</a:t>
                      </a:r>
                    </a:p>
                  </a:txBody>
                  <a:tcPr/>
                </a:tc>
                <a:extLst>
                  <a:ext uri="{0D108BD9-81ED-4DB2-BD59-A6C34878D82A}">
                    <a16:rowId xmlns="" xmlns:a16="http://schemas.microsoft.com/office/drawing/2014/main" val="10009"/>
                  </a:ext>
                </a:extLst>
              </a:tr>
            </a:tbl>
          </a:graphicData>
        </a:graphic>
      </p:graphicFrame>
      <p:graphicFrame>
        <p:nvGraphicFramePr>
          <p:cNvPr id="7" name="Table 6"/>
          <p:cNvGraphicFramePr>
            <a:graphicFrameLocks noGrp="1"/>
          </p:cNvGraphicFramePr>
          <p:nvPr>
            <p:extLst/>
          </p:nvPr>
        </p:nvGraphicFramePr>
        <p:xfrm>
          <a:off x="5370490" y="1198785"/>
          <a:ext cx="6556467" cy="2348478"/>
        </p:xfrm>
        <a:graphic>
          <a:graphicData uri="http://schemas.openxmlformats.org/drawingml/2006/table">
            <a:tbl>
              <a:tblPr firstRow="1" bandRow="1">
                <a:tableStyleId>{5C22544A-7EE6-4342-B048-85BDC9FD1C3A}</a:tableStyleId>
              </a:tblPr>
              <a:tblGrid>
                <a:gridCol w="2975020">
                  <a:extLst>
                    <a:ext uri="{9D8B030D-6E8A-4147-A177-3AD203B41FA5}">
                      <a16:colId xmlns="" xmlns:a16="http://schemas.microsoft.com/office/drawing/2014/main" val="4155131984"/>
                    </a:ext>
                  </a:extLst>
                </a:gridCol>
                <a:gridCol w="3581447">
                  <a:extLst>
                    <a:ext uri="{9D8B030D-6E8A-4147-A177-3AD203B41FA5}">
                      <a16:colId xmlns="" xmlns:a16="http://schemas.microsoft.com/office/drawing/2014/main" val="2614824422"/>
                    </a:ext>
                  </a:extLst>
                </a:gridCol>
              </a:tblGrid>
              <a:tr h="319634">
                <a:tc>
                  <a:txBody>
                    <a:bodyPr/>
                    <a:lstStyle/>
                    <a:p>
                      <a:r>
                        <a:rPr lang="en-US" dirty="0"/>
                        <a:t>EXPERT</a:t>
                      </a:r>
                      <a:r>
                        <a:rPr lang="en-US" baseline="0" dirty="0"/>
                        <a:t> CONTRIBUTORS</a:t>
                      </a:r>
                      <a:endParaRPr lang="en-SG" dirty="0"/>
                    </a:p>
                  </a:txBody>
                  <a:tcPr>
                    <a:solidFill>
                      <a:schemeClr val="accent6"/>
                    </a:solidFill>
                  </a:tcPr>
                </a:tc>
                <a:tc>
                  <a:txBody>
                    <a:bodyPr/>
                    <a:lstStyle/>
                    <a:p>
                      <a:r>
                        <a:rPr lang="en-US" dirty="0"/>
                        <a:t>SPECIFIC INPUTS</a:t>
                      </a:r>
                      <a:endParaRPr lang="en-SG" dirty="0"/>
                    </a:p>
                  </a:txBody>
                  <a:tcPr>
                    <a:solidFill>
                      <a:schemeClr val="accent6"/>
                    </a:solidFill>
                  </a:tcPr>
                </a:tc>
                <a:extLst>
                  <a:ext uri="{0D108BD9-81ED-4DB2-BD59-A6C34878D82A}">
                    <a16:rowId xmlns="" xmlns:a16="http://schemas.microsoft.com/office/drawing/2014/main" val="588621041"/>
                  </a:ext>
                </a:extLst>
              </a:tr>
              <a:tr h="319634">
                <a:tc>
                  <a:txBody>
                    <a:bodyPr/>
                    <a:lstStyle/>
                    <a:p>
                      <a:r>
                        <a:rPr lang="en-US" sz="1800" b="0" i="0" kern="1200" dirty="0">
                          <a:solidFill>
                            <a:schemeClr val="dk1"/>
                          </a:solidFill>
                          <a:effectLst/>
                          <a:latin typeface="+mn-lt"/>
                          <a:ea typeface="+mn-ea"/>
                          <a:cs typeface="+mn-cs"/>
                        </a:rPr>
                        <a:t>Prof. (Dr.) </a:t>
                      </a:r>
                      <a:r>
                        <a:rPr lang="en-US" sz="1800" b="0" i="0" kern="1200" dirty="0" err="1">
                          <a:solidFill>
                            <a:schemeClr val="dk1"/>
                          </a:solidFill>
                          <a:effectLst/>
                          <a:latin typeface="+mn-lt"/>
                          <a:ea typeface="+mn-ea"/>
                          <a:cs typeface="+mn-cs"/>
                        </a:rPr>
                        <a:t>Manzoor</a:t>
                      </a:r>
                      <a:r>
                        <a:rPr lang="en-US" sz="1800" b="0" i="0" kern="1200" dirty="0">
                          <a:solidFill>
                            <a:schemeClr val="dk1"/>
                          </a:solidFill>
                          <a:effectLst/>
                          <a:latin typeface="+mn-lt"/>
                          <a:ea typeface="+mn-ea"/>
                          <a:cs typeface="+mn-cs"/>
                        </a:rPr>
                        <a:t> Rashid</a:t>
                      </a:r>
                      <a:endParaRPr lang="en-SG" dirty="0"/>
                    </a:p>
                  </a:txBody>
                  <a:tcPr/>
                </a:tc>
                <a:tc>
                  <a:txBody>
                    <a:bodyPr/>
                    <a:lstStyle/>
                    <a:p>
                      <a:r>
                        <a:rPr lang="en-US" sz="1800" b="0" i="0" kern="1200" dirty="0">
                          <a:solidFill>
                            <a:schemeClr val="dk1"/>
                          </a:solidFill>
                          <a:effectLst/>
                          <a:latin typeface="+mn-lt"/>
                          <a:ea typeface="+mn-ea"/>
                          <a:cs typeface="+mn-cs"/>
                        </a:rPr>
                        <a:t>Curriculum</a:t>
                      </a:r>
                      <a:r>
                        <a:rPr lang="en-US" sz="1800" b="0" i="0" kern="1200" baseline="0" dirty="0">
                          <a:solidFill>
                            <a:schemeClr val="dk1"/>
                          </a:solidFill>
                          <a:effectLst/>
                          <a:latin typeface="+mn-lt"/>
                          <a:ea typeface="+mn-ea"/>
                          <a:cs typeface="+mn-cs"/>
                        </a:rPr>
                        <a:t> Development for all topics</a:t>
                      </a:r>
                      <a:endParaRPr lang="en-SG" b="0" dirty="0"/>
                    </a:p>
                  </a:txBody>
                  <a:tcPr/>
                </a:tc>
                <a:extLst>
                  <a:ext uri="{0D108BD9-81ED-4DB2-BD59-A6C34878D82A}">
                    <a16:rowId xmlns="" xmlns:a16="http://schemas.microsoft.com/office/drawing/2014/main" val="126233955"/>
                  </a:ext>
                </a:extLst>
              </a:tr>
              <a:tr h="428238">
                <a:tc>
                  <a:txBody>
                    <a:bodyPr/>
                    <a:lstStyle/>
                    <a:p>
                      <a:r>
                        <a:rPr lang="en-US" dirty="0"/>
                        <a:t>Prof. (Dr.) Md. </a:t>
                      </a:r>
                      <a:r>
                        <a:rPr lang="en-US" dirty="0" err="1"/>
                        <a:t>Danesh</a:t>
                      </a:r>
                      <a:r>
                        <a:rPr lang="en-US" dirty="0"/>
                        <a:t> Miah</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REDD+, Forest</a:t>
                      </a:r>
                      <a:r>
                        <a:rPr lang="en-US" sz="1800" b="0" i="0" kern="1200" baseline="0" dirty="0">
                          <a:solidFill>
                            <a:schemeClr val="dk1"/>
                          </a:solidFill>
                          <a:effectLst/>
                          <a:latin typeface="+mn-lt"/>
                          <a:ea typeface="+mn-ea"/>
                          <a:cs typeface="+mn-cs"/>
                        </a:rPr>
                        <a:t> Carbon</a:t>
                      </a:r>
                      <a:endParaRPr lang="en-SG" b="0" dirty="0"/>
                    </a:p>
                  </a:txBody>
                  <a:tcPr/>
                </a:tc>
                <a:extLst>
                  <a:ext uri="{0D108BD9-81ED-4DB2-BD59-A6C34878D82A}">
                    <a16:rowId xmlns="" xmlns:a16="http://schemas.microsoft.com/office/drawing/2014/main" val="2857115431"/>
                  </a:ext>
                </a:extLst>
              </a:tr>
              <a:tr h="428238">
                <a:tc>
                  <a:txBody>
                    <a:bodyPr/>
                    <a:lstStyle/>
                    <a:p>
                      <a:r>
                        <a:rPr lang="en-US" sz="1800" b="0" i="0" kern="1200" dirty="0">
                          <a:solidFill>
                            <a:schemeClr val="dk1"/>
                          </a:solidFill>
                          <a:effectLst/>
                          <a:latin typeface="+mn-lt"/>
                          <a:ea typeface="+mn-ea"/>
                          <a:cs typeface="+mn-cs"/>
                        </a:rPr>
                        <a:t>Prof. (Dr.) Md. </a:t>
                      </a:r>
                      <a:r>
                        <a:rPr lang="en-US" sz="1800" b="0" i="0" kern="1200" dirty="0" err="1">
                          <a:solidFill>
                            <a:schemeClr val="dk1"/>
                          </a:solidFill>
                          <a:effectLst/>
                          <a:latin typeface="+mn-lt"/>
                          <a:ea typeface="+mn-ea"/>
                          <a:cs typeface="+mn-cs"/>
                        </a:rPr>
                        <a:t>Jakariya</a:t>
                      </a:r>
                      <a:r>
                        <a:rPr lang="en-US" sz="1800" b="0" i="0" kern="1200" dirty="0">
                          <a:solidFill>
                            <a:schemeClr val="dk1"/>
                          </a:solidFill>
                          <a:effectLst/>
                          <a:latin typeface="+mn-lt"/>
                          <a:ea typeface="+mn-ea"/>
                          <a:cs typeface="+mn-cs"/>
                        </a:rPr>
                        <a:t> </a:t>
                      </a:r>
                      <a:endParaRPr lang="en-SG" dirty="0"/>
                    </a:p>
                  </a:txBody>
                  <a:tcPr/>
                </a:tc>
                <a:tc>
                  <a:txBody>
                    <a:bodyPr/>
                    <a:lstStyle/>
                    <a:p>
                      <a:r>
                        <a:rPr lang="en-US" dirty="0"/>
                        <a:t>Community NR</a:t>
                      </a:r>
                      <a:r>
                        <a:rPr lang="en-US" baseline="0" dirty="0"/>
                        <a:t> Management, Climate Change, Natural Resources Management</a:t>
                      </a:r>
                      <a:endParaRPr lang="en-US" dirty="0"/>
                    </a:p>
                  </a:txBody>
                  <a:tcPr/>
                </a:tc>
                <a:extLst>
                  <a:ext uri="{0D108BD9-81ED-4DB2-BD59-A6C34878D82A}">
                    <a16:rowId xmlns="" xmlns:a16="http://schemas.microsoft.com/office/drawing/2014/main" val="10003"/>
                  </a:ext>
                </a:extLst>
              </a:tr>
            </a:tbl>
          </a:graphicData>
        </a:graphic>
      </p:graphicFrame>
      <p:sp>
        <p:nvSpPr>
          <p:cNvPr id="9" name="TextBox 8"/>
          <p:cNvSpPr txBox="1"/>
          <p:nvPr/>
        </p:nvSpPr>
        <p:spPr>
          <a:xfrm>
            <a:off x="238540" y="6288744"/>
            <a:ext cx="11509113" cy="369332"/>
          </a:xfrm>
          <a:prstGeom prst="rect">
            <a:avLst/>
          </a:prstGeom>
          <a:solidFill>
            <a:schemeClr val="bg1">
              <a:lumMod val="65000"/>
            </a:schemeClr>
          </a:solidFill>
        </p:spPr>
        <p:txBody>
          <a:bodyPr wrap="none" rtlCol="0">
            <a:spAutoFit/>
          </a:bodyPr>
          <a:lstStyle/>
          <a:p>
            <a:r>
              <a:rPr lang="en-US" b="1" dirty="0"/>
              <a:t>DESIGN, LAYOUT AND CONTENT DEVELOPMENT:  Ms. Chi Pham, Curriculum Development Expert, Bangkok, Thailand</a:t>
            </a:r>
            <a:endParaRPr lang="en-SG" b="1" dirty="0"/>
          </a:p>
        </p:txBody>
      </p:sp>
      <p:graphicFrame>
        <p:nvGraphicFramePr>
          <p:cNvPr id="2" name="Table 1"/>
          <p:cNvGraphicFramePr>
            <a:graphicFrameLocks noGrp="1"/>
          </p:cNvGraphicFramePr>
          <p:nvPr>
            <p:extLst/>
          </p:nvPr>
        </p:nvGraphicFramePr>
        <p:xfrm>
          <a:off x="5357236" y="3642695"/>
          <a:ext cx="6582973" cy="2590800"/>
        </p:xfrm>
        <a:graphic>
          <a:graphicData uri="http://schemas.openxmlformats.org/drawingml/2006/table">
            <a:tbl>
              <a:tblPr firstRow="1" bandRow="1">
                <a:tableStyleId>{5C22544A-7EE6-4342-B048-85BDC9FD1C3A}</a:tableStyleId>
              </a:tblPr>
              <a:tblGrid>
                <a:gridCol w="2975020">
                  <a:extLst>
                    <a:ext uri="{9D8B030D-6E8A-4147-A177-3AD203B41FA5}">
                      <a16:colId xmlns="" xmlns:a16="http://schemas.microsoft.com/office/drawing/2014/main" val="60904169"/>
                    </a:ext>
                  </a:extLst>
                </a:gridCol>
                <a:gridCol w="3607953">
                  <a:extLst>
                    <a:ext uri="{9D8B030D-6E8A-4147-A177-3AD203B41FA5}">
                      <a16:colId xmlns="" xmlns:a16="http://schemas.microsoft.com/office/drawing/2014/main" val="515064804"/>
                    </a:ext>
                  </a:extLst>
                </a:gridCol>
              </a:tblGrid>
              <a:tr h="370840">
                <a:tc>
                  <a:txBody>
                    <a:bodyPr/>
                    <a:lstStyle/>
                    <a:p>
                      <a:r>
                        <a:rPr lang="en-US" dirty="0"/>
                        <a:t>CREL</a:t>
                      </a:r>
                      <a:r>
                        <a:rPr lang="en-US" baseline="0" dirty="0"/>
                        <a:t> STAFF</a:t>
                      </a:r>
                      <a:endParaRPr lang="en-SG" dirty="0"/>
                    </a:p>
                  </a:txBody>
                  <a:tcPr>
                    <a:solidFill>
                      <a:srgbClr val="7030A0"/>
                    </a:solidFill>
                  </a:tcPr>
                </a:tc>
                <a:tc>
                  <a:txBody>
                    <a:bodyPr/>
                    <a:lstStyle/>
                    <a:p>
                      <a:r>
                        <a:rPr lang="en-US" dirty="0"/>
                        <a:t>CREL STAFF</a:t>
                      </a:r>
                      <a:endParaRPr lang="en-SG" dirty="0"/>
                    </a:p>
                  </a:txBody>
                  <a:tcPr>
                    <a:solidFill>
                      <a:srgbClr val="7030A0"/>
                    </a:solidFill>
                  </a:tcPr>
                </a:tc>
                <a:extLst>
                  <a:ext uri="{0D108BD9-81ED-4DB2-BD59-A6C34878D82A}">
                    <a16:rowId xmlns="" xmlns:a16="http://schemas.microsoft.com/office/drawing/2014/main" val="27335484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t>John A Dorr</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Utpal Dutta</a:t>
                      </a:r>
                      <a:endParaRPr lang="en-SG" dirty="0"/>
                    </a:p>
                  </a:txBody>
                  <a:tcPr/>
                </a:tc>
                <a:extLst>
                  <a:ext uri="{0D108BD9-81ED-4DB2-BD59-A6C34878D82A}">
                    <a16:rowId xmlns="" xmlns:a16="http://schemas.microsoft.com/office/drawing/2014/main" val="23730397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Abu Mostafa Kamal Uddin</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Ruhul Mohaiman Chowdhury</a:t>
                      </a:r>
                      <a:endParaRPr lang="en-US" sz="1800" dirty="0">
                        <a:latin typeface="+mn-lt"/>
                      </a:endParaRPr>
                    </a:p>
                  </a:txBody>
                  <a:tcPr/>
                </a:tc>
                <a:extLst>
                  <a:ext uri="{0D108BD9-81ED-4DB2-BD59-A6C34878D82A}">
                    <a16:rowId xmlns="" xmlns:a16="http://schemas.microsoft.com/office/drawing/2014/main" val="299089047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t>Kevin  T. Kamp</a:t>
                      </a:r>
                      <a:endParaRPr lang="en-US"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Rahima Khatun</a:t>
                      </a:r>
                      <a:endParaRPr lang="en-US" sz="1800" dirty="0">
                        <a:latin typeface="+mn-lt"/>
                      </a:endParaRPr>
                    </a:p>
                  </a:txBody>
                  <a:tcPr/>
                </a:tc>
                <a:extLst>
                  <a:ext uri="{0D108BD9-81ED-4DB2-BD59-A6C34878D82A}">
                    <a16:rowId xmlns="" xmlns:a16="http://schemas.microsoft.com/office/drawing/2014/main" val="2112081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t>Paul Thompson</a:t>
                      </a:r>
                      <a:endParaRPr lang="en-US"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effectLst/>
                          <a:latin typeface="+mn-lt"/>
                          <a:ea typeface="Calibri" panose="020F0502020204030204" pitchFamily="34" charset="0"/>
                          <a:cs typeface="Times New Roman" panose="02020603050405020304" pitchFamily="18" charset="0"/>
                        </a:rPr>
                        <a:t>Sultana Razia Zummi</a:t>
                      </a:r>
                      <a:endParaRPr lang="en-US" sz="1800" dirty="0">
                        <a:effectLst/>
                        <a:latin typeface="+mn-lt"/>
                        <a:ea typeface="Calibri" panose="020F0502020204030204" pitchFamily="34" charset="0"/>
                        <a:cs typeface="Times New Roman" panose="02020603050405020304" pitchFamily="18" charset="0"/>
                      </a:endParaRPr>
                    </a:p>
                  </a:txBody>
                  <a:tcPr/>
                </a:tc>
                <a:extLst>
                  <a:ext uri="{0D108BD9-81ED-4DB2-BD59-A6C34878D82A}">
                    <a16:rowId xmlns="" xmlns:a16="http://schemas.microsoft.com/office/drawing/2014/main" val="896663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t>Abdul</a:t>
                      </a:r>
                      <a:r>
                        <a:rPr lang="de-DE" sz="1800" baseline="0" dirty="0"/>
                        <a:t> Wahab</a:t>
                      </a:r>
                      <a:endParaRPr lang="en-US"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Shams Uddin </a:t>
                      </a:r>
                      <a:endParaRPr lang="en-SG" dirty="0"/>
                    </a:p>
                  </a:txBody>
                  <a:tcPr/>
                </a:tc>
                <a:extLst>
                  <a:ext uri="{0D108BD9-81ED-4DB2-BD59-A6C34878D82A}">
                    <a16:rowId xmlns="" xmlns:a16="http://schemas.microsoft.com/office/drawing/2014/main" val="4130319332"/>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Shahzia </a:t>
                      </a:r>
                      <a:r>
                        <a:rPr lang="en-US" sz="1800" kern="1200" dirty="0" err="1">
                          <a:effectLst/>
                        </a:rPr>
                        <a:t>Mohsin</a:t>
                      </a:r>
                      <a:r>
                        <a:rPr lang="en-US" sz="1800" kern="1200" dirty="0">
                          <a:effectLst/>
                        </a:rPr>
                        <a:t> Khan</a:t>
                      </a:r>
                      <a:endParaRPr lang="en-US" sz="1800" dirty="0"/>
                    </a:p>
                  </a:txBody>
                  <a:tcPr/>
                </a:tc>
                <a:tc>
                  <a:txBody>
                    <a:bodyPr/>
                    <a:lstStyle/>
                    <a:p>
                      <a:endParaRPr lang="en-SG" dirty="0"/>
                    </a:p>
                  </a:txBody>
                  <a:tcPr/>
                </a:tc>
                <a:extLst>
                  <a:ext uri="{0D108BD9-81ED-4DB2-BD59-A6C34878D82A}">
                    <a16:rowId xmlns="" xmlns:a16="http://schemas.microsoft.com/office/drawing/2014/main" val="1770384977"/>
                  </a:ext>
                </a:extLst>
              </a:tr>
            </a:tbl>
          </a:graphicData>
        </a:graphic>
      </p:graphicFrame>
    </p:spTree>
    <p:extLst>
      <p:ext uri="{BB962C8B-B14F-4D97-AF65-F5344CB8AC3E}">
        <p14:creationId xmlns:p14="http://schemas.microsoft.com/office/powerpoint/2010/main" val="3571665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fontAlgn="base">
              <a:buNone/>
            </a:pPr>
            <a:r>
              <a:rPr lang="de-DE" i="1" dirty="0"/>
              <a:t>At the end of the training session, students will be able to:</a:t>
            </a:r>
            <a:endParaRPr lang="en-US" i="1" dirty="0"/>
          </a:p>
          <a:p>
            <a:pPr lvl="0" fontAlgn="base"/>
            <a:r>
              <a:rPr lang="en-US" dirty="0"/>
              <a:t>Explain the value of QA/QC in forest carbon measurement and monitoring </a:t>
            </a:r>
          </a:p>
          <a:p>
            <a:pPr lvl="0" fontAlgn="base"/>
            <a:r>
              <a:rPr lang="en-US" dirty="0"/>
              <a:t>Identify key strategies on QA/QC that could be applied for the field measurement</a:t>
            </a:r>
          </a:p>
          <a:p>
            <a:r>
              <a:rPr lang="en-US" dirty="0"/>
              <a:t>Apply the Standard Operating Procedures in implementing QA/QC plan</a:t>
            </a:r>
          </a:p>
        </p:txBody>
      </p:sp>
      <p:sp>
        <p:nvSpPr>
          <p:cNvPr id="3" name="Title 2"/>
          <p:cNvSpPr>
            <a:spLocks noGrp="1"/>
          </p:cNvSpPr>
          <p:nvPr>
            <p:ph type="title"/>
          </p:nvPr>
        </p:nvSpPr>
        <p:spPr/>
        <p:txBody>
          <a:bodyPr/>
          <a:lstStyle/>
          <a:p>
            <a:r>
              <a:rPr lang="de-DE" dirty="0"/>
              <a:t>Learning Objectives</a:t>
            </a:r>
            <a:endParaRPr lang="en-US" dirty="0"/>
          </a:p>
        </p:txBody>
      </p:sp>
    </p:spTree>
    <p:extLst>
      <p:ext uri="{BB962C8B-B14F-4D97-AF65-F5344CB8AC3E}">
        <p14:creationId xmlns:p14="http://schemas.microsoft.com/office/powerpoint/2010/main" val="1432565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27975" y="1454150"/>
            <a:ext cx="10515600" cy="4351338"/>
          </a:xfrm>
        </p:spPr>
        <p:txBody>
          <a:bodyPr>
            <a:noAutofit/>
          </a:bodyPr>
          <a:lstStyle/>
          <a:p>
            <a:r>
              <a:rPr lang="en-US" sz="2000" dirty="0"/>
              <a:t>Plans need to be made to monitor for:</a:t>
            </a:r>
          </a:p>
          <a:p>
            <a:pPr lvl="1"/>
            <a:r>
              <a:rPr lang="en-US" sz="2000" dirty="0"/>
              <a:t>Quality Assurance (QA) </a:t>
            </a:r>
          </a:p>
          <a:p>
            <a:pPr lvl="1"/>
            <a:r>
              <a:rPr lang="en-US" sz="2000" dirty="0"/>
              <a:t>Quality Control (QC) </a:t>
            </a:r>
          </a:p>
          <a:p>
            <a:r>
              <a:rPr lang="en-US" sz="2000" dirty="0"/>
              <a:t>The QA/QC plan should become part of project documentation and cover the following procedures:</a:t>
            </a:r>
          </a:p>
          <a:p>
            <a:pPr lvl="1"/>
            <a:r>
              <a:rPr lang="en-US" sz="2000" dirty="0"/>
              <a:t>Field measurements </a:t>
            </a:r>
          </a:p>
          <a:p>
            <a:pPr lvl="1"/>
            <a:r>
              <a:rPr lang="en-US" sz="2000" dirty="0"/>
              <a:t>Laboratory measurements</a:t>
            </a:r>
          </a:p>
          <a:p>
            <a:pPr lvl="1"/>
            <a:r>
              <a:rPr lang="en-US" sz="2000" dirty="0"/>
              <a:t>Data entry</a:t>
            </a:r>
          </a:p>
          <a:p>
            <a:pPr lvl="1"/>
            <a:r>
              <a:rPr lang="en-US" sz="2000" dirty="0"/>
              <a:t>Data analysis</a:t>
            </a:r>
          </a:p>
          <a:p>
            <a:pPr lvl="1"/>
            <a:r>
              <a:rPr lang="en-US" sz="2000" dirty="0"/>
              <a:t>Data maintenance and archiving</a:t>
            </a:r>
          </a:p>
        </p:txBody>
      </p:sp>
      <p:sp>
        <p:nvSpPr>
          <p:cNvPr id="2" name="Title 1"/>
          <p:cNvSpPr>
            <a:spLocks noGrp="1"/>
          </p:cNvSpPr>
          <p:nvPr>
            <p:ph type="title"/>
          </p:nvPr>
        </p:nvSpPr>
        <p:spPr/>
        <p:txBody>
          <a:bodyPr>
            <a:normAutofit/>
          </a:bodyPr>
          <a:lstStyle/>
          <a:p>
            <a:r>
              <a:rPr lang="en-US" dirty="0"/>
              <a:t>Quality Assurance/Quality Control plans</a:t>
            </a:r>
            <a:endParaRPr lang="en-US" dirty="0">
              <a:solidFill>
                <a:schemeClr val="bg1"/>
              </a:solidFill>
            </a:endParaRPr>
          </a:p>
        </p:txBody>
      </p:sp>
    </p:spTree>
    <p:extLst>
      <p:ext uri="{BB962C8B-B14F-4D97-AF65-F5344CB8AC3E}">
        <p14:creationId xmlns:p14="http://schemas.microsoft.com/office/powerpoint/2010/main" val="1885630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9" name="Rectangle 3"/>
          <p:cNvSpPr>
            <a:spLocks noGrp="1" noRot="1" noChangeArrowheads="1"/>
          </p:cNvSpPr>
          <p:nvPr>
            <p:ph type="title"/>
          </p:nvPr>
        </p:nvSpPr>
        <p:spPr/>
        <p:txBody>
          <a:bodyPr/>
          <a:lstStyle/>
          <a:p>
            <a:pPr>
              <a:defRPr/>
            </a:pPr>
            <a:r>
              <a:rPr lang="en-US" dirty="0"/>
              <a:t>Accuracy vs Precision</a:t>
            </a:r>
          </a:p>
        </p:txBody>
      </p:sp>
      <p:sp>
        <p:nvSpPr>
          <p:cNvPr id="38917" name="Rectangle 4"/>
          <p:cNvSpPr>
            <a:spLocks noGrp="1" noRot="1" noChangeArrowheads="1"/>
          </p:cNvSpPr>
          <p:nvPr>
            <p:ph type="body" idx="4294967295"/>
          </p:nvPr>
        </p:nvSpPr>
        <p:spPr>
          <a:xfrm>
            <a:off x="1208605" y="1297174"/>
            <a:ext cx="4328299" cy="1711838"/>
          </a:xfrm>
          <a:solidFill>
            <a:srgbClr val="66FFFF"/>
          </a:solidFill>
        </p:spPr>
        <p:txBody>
          <a:bodyPr>
            <a:noAutofit/>
          </a:bodyPr>
          <a:lstStyle/>
          <a:p>
            <a:pPr marL="0" indent="0">
              <a:lnSpc>
                <a:spcPct val="90000"/>
              </a:lnSpc>
              <a:buNone/>
            </a:pPr>
            <a:r>
              <a:rPr lang="en-US" sz="2600" b="1" dirty="0"/>
              <a:t>Accuracy: </a:t>
            </a:r>
          </a:p>
          <a:p>
            <a:pPr marL="0" indent="0">
              <a:lnSpc>
                <a:spcPct val="90000"/>
              </a:lnSpc>
              <a:buNone/>
            </a:pPr>
            <a:r>
              <a:rPr lang="en-US" sz="2600" dirty="0"/>
              <a:t>agreement between the true value and repeated measured observations or estimations</a:t>
            </a:r>
          </a:p>
        </p:txBody>
      </p:sp>
      <p:sp>
        <p:nvSpPr>
          <p:cNvPr id="38918" name="Rectangle 5"/>
          <p:cNvSpPr>
            <a:spLocks noChangeArrowheads="1"/>
          </p:cNvSpPr>
          <p:nvPr/>
        </p:nvSpPr>
        <p:spPr bwMode="auto">
          <a:xfrm>
            <a:off x="6333460" y="1302775"/>
            <a:ext cx="4706680" cy="1721100"/>
          </a:xfrm>
          <a:prstGeom prst="rect">
            <a:avLst/>
          </a:prstGeom>
          <a:solidFill>
            <a:srgbClr val="FFFF66"/>
          </a:solidFill>
          <a:ln w="9525">
            <a:noFill/>
            <a:miter lim="800000"/>
            <a:headEnd/>
            <a:tailEnd/>
          </a:ln>
        </p:spPr>
        <p:txBody>
          <a:bodyPr lIns="92075" tIns="46038" rIns="92075" bIns="46038"/>
          <a:lstStyle/>
          <a:p>
            <a:pPr>
              <a:lnSpc>
                <a:spcPct val="90000"/>
              </a:lnSpc>
              <a:spcBef>
                <a:spcPct val="20000"/>
              </a:spcBef>
              <a:buClr>
                <a:schemeClr val="accent1">
                  <a:lumMod val="75000"/>
                </a:schemeClr>
              </a:buClr>
            </a:pPr>
            <a:r>
              <a:rPr lang="en-US" sz="2600" b="1" dirty="0"/>
              <a:t>Precision:</a:t>
            </a:r>
          </a:p>
          <a:p>
            <a:pPr>
              <a:lnSpc>
                <a:spcPct val="90000"/>
              </a:lnSpc>
              <a:spcBef>
                <a:spcPct val="20000"/>
              </a:spcBef>
              <a:buClr>
                <a:schemeClr val="accent1">
                  <a:lumMod val="75000"/>
                </a:schemeClr>
              </a:buClr>
            </a:pPr>
            <a:r>
              <a:rPr lang="en-US" sz="2600" dirty="0">
                <a:solidFill>
                  <a:srgbClr val="4D4D4D"/>
                </a:solidFill>
              </a:rPr>
              <a:t>illustrates the level of agreement among repeated measurements of the same quantity</a:t>
            </a:r>
          </a:p>
        </p:txBody>
      </p:sp>
      <p:grpSp>
        <p:nvGrpSpPr>
          <p:cNvPr id="3" name="Group 2"/>
          <p:cNvGrpSpPr/>
          <p:nvPr/>
        </p:nvGrpSpPr>
        <p:grpSpPr>
          <a:xfrm>
            <a:off x="2057400" y="3579625"/>
            <a:ext cx="8001000" cy="2895600"/>
            <a:chOff x="2057400" y="3048000"/>
            <a:chExt cx="8001000" cy="2895600"/>
          </a:xfrm>
        </p:grpSpPr>
        <p:pic>
          <p:nvPicPr>
            <p:cNvPr id="38915" name="Picture 2"/>
            <p:cNvPicPr>
              <a:picLocks noChangeAspect="1" noChangeArrowheads="1"/>
            </p:cNvPicPr>
            <p:nvPr/>
          </p:nvPicPr>
          <p:blipFill>
            <a:blip r:embed="rId3" cstate="print"/>
            <a:srcRect/>
            <a:stretch>
              <a:fillRect/>
            </a:stretch>
          </p:blipFill>
          <p:spPr bwMode="auto">
            <a:xfrm>
              <a:off x="2057400" y="3048000"/>
              <a:ext cx="2306638" cy="2324100"/>
            </a:xfrm>
            <a:prstGeom prst="rect">
              <a:avLst/>
            </a:prstGeom>
            <a:noFill/>
            <a:ln w="9525">
              <a:noFill/>
              <a:miter lim="800000"/>
              <a:headEnd/>
              <a:tailEnd/>
            </a:ln>
          </p:spPr>
        </p:pic>
        <p:sp>
          <p:nvSpPr>
            <p:cNvPr id="38919" name="Text Box 6"/>
            <p:cNvSpPr txBox="1">
              <a:spLocks noChangeArrowheads="1"/>
            </p:cNvSpPr>
            <p:nvPr/>
          </p:nvSpPr>
          <p:spPr bwMode="auto">
            <a:xfrm>
              <a:off x="2057400" y="5334000"/>
              <a:ext cx="2133600" cy="609600"/>
            </a:xfrm>
            <a:prstGeom prst="rect">
              <a:avLst/>
            </a:prstGeom>
            <a:noFill/>
            <a:ln w="9525">
              <a:noFill/>
              <a:miter lim="800000"/>
              <a:headEnd/>
              <a:tailEnd/>
            </a:ln>
          </p:spPr>
          <p:txBody>
            <a:bodyPr/>
            <a:lstStyle/>
            <a:p>
              <a:pPr algn="ctr"/>
              <a:r>
                <a:rPr lang="en-US" sz="2000" dirty="0">
                  <a:solidFill>
                    <a:schemeClr val="tx2"/>
                  </a:solidFill>
                  <a:cs typeface="Arial" pitchFamily="34" charset="0"/>
                </a:rPr>
                <a:t>Accurate </a:t>
              </a:r>
            </a:p>
            <a:p>
              <a:pPr algn="ctr"/>
              <a:r>
                <a:rPr lang="en-US" sz="2000" dirty="0">
                  <a:solidFill>
                    <a:schemeClr val="tx2"/>
                  </a:solidFill>
                  <a:cs typeface="Arial" pitchFamily="34" charset="0"/>
                </a:rPr>
                <a:t>but not precise</a:t>
              </a:r>
              <a:endParaRPr lang="en-GB" altLang="zh-CN" sz="2000" dirty="0">
                <a:latin typeface="Times New Roman" pitchFamily="18" charset="0"/>
                <a:ea typeface="SimSun"/>
                <a:cs typeface="SimSun"/>
              </a:endParaRPr>
            </a:p>
          </p:txBody>
        </p:sp>
        <p:sp>
          <p:nvSpPr>
            <p:cNvPr id="38920" name="Rectangle 7"/>
            <p:cNvSpPr>
              <a:spLocks noChangeArrowheads="1"/>
            </p:cNvSpPr>
            <p:nvPr/>
          </p:nvSpPr>
          <p:spPr bwMode="auto">
            <a:xfrm>
              <a:off x="2971800" y="38862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21" name="Rectangle 8"/>
            <p:cNvSpPr>
              <a:spLocks noChangeArrowheads="1"/>
            </p:cNvSpPr>
            <p:nvPr/>
          </p:nvSpPr>
          <p:spPr bwMode="auto">
            <a:xfrm>
              <a:off x="2849564" y="3657600"/>
              <a:ext cx="46037" cy="46038"/>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22" name="Rectangle 9"/>
            <p:cNvSpPr>
              <a:spLocks noChangeArrowheads="1"/>
            </p:cNvSpPr>
            <p:nvPr/>
          </p:nvSpPr>
          <p:spPr bwMode="auto">
            <a:xfrm>
              <a:off x="2570163" y="38100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23" name="Rectangle 10"/>
            <p:cNvSpPr>
              <a:spLocks noChangeArrowheads="1"/>
            </p:cNvSpPr>
            <p:nvPr/>
          </p:nvSpPr>
          <p:spPr bwMode="auto">
            <a:xfrm>
              <a:off x="3962400" y="40386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24" name="Rectangle 11"/>
            <p:cNvSpPr>
              <a:spLocks noChangeArrowheads="1"/>
            </p:cNvSpPr>
            <p:nvPr/>
          </p:nvSpPr>
          <p:spPr bwMode="auto">
            <a:xfrm>
              <a:off x="2951163" y="43434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25" name="Rectangle 12"/>
            <p:cNvSpPr>
              <a:spLocks noChangeArrowheads="1"/>
            </p:cNvSpPr>
            <p:nvPr/>
          </p:nvSpPr>
          <p:spPr bwMode="auto">
            <a:xfrm>
              <a:off x="3657600" y="44958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26" name="Rectangle 13"/>
            <p:cNvSpPr>
              <a:spLocks noChangeArrowheads="1"/>
            </p:cNvSpPr>
            <p:nvPr/>
          </p:nvSpPr>
          <p:spPr bwMode="auto">
            <a:xfrm>
              <a:off x="2646363" y="45720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pic>
          <p:nvPicPr>
            <p:cNvPr id="38927" name="Picture 14"/>
            <p:cNvPicPr>
              <a:picLocks noChangeAspect="1" noChangeArrowheads="1"/>
            </p:cNvPicPr>
            <p:nvPr/>
          </p:nvPicPr>
          <p:blipFill>
            <a:blip r:embed="rId3" cstate="print"/>
            <a:srcRect/>
            <a:stretch>
              <a:fillRect/>
            </a:stretch>
          </p:blipFill>
          <p:spPr bwMode="auto">
            <a:xfrm>
              <a:off x="4876800" y="3048000"/>
              <a:ext cx="2306638" cy="2324100"/>
            </a:xfrm>
            <a:prstGeom prst="rect">
              <a:avLst/>
            </a:prstGeom>
            <a:noFill/>
            <a:ln w="9525">
              <a:noFill/>
              <a:miter lim="800000"/>
              <a:headEnd/>
              <a:tailEnd/>
            </a:ln>
          </p:spPr>
        </p:pic>
        <p:sp>
          <p:nvSpPr>
            <p:cNvPr id="38928" name="Rectangle 15"/>
            <p:cNvSpPr>
              <a:spLocks noChangeArrowheads="1"/>
            </p:cNvSpPr>
            <p:nvPr/>
          </p:nvSpPr>
          <p:spPr bwMode="auto">
            <a:xfrm>
              <a:off x="6019800" y="37338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29" name="Rectangle 16"/>
            <p:cNvSpPr>
              <a:spLocks noChangeArrowheads="1"/>
            </p:cNvSpPr>
            <p:nvPr/>
          </p:nvSpPr>
          <p:spPr bwMode="auto">
            <a:xfrm>
              <a:off x="6096000" y="35814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30" name="Rectangle 17"/>
            <p:cNvSpPr>
              <a:spLocks noChangeArrowheads="1"/>
            </p:cNvSpPr>
            <p:nvPr/>
          </p:nvSpPr>
          <p:spPr bwMode="auto">
            <a:xfrm>
              <a:off x="6172200" y="37338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31" name="Rectangle 18"/>
            <p:cNvSpPr>
              <a:spLocks noChangeArrowheads="1"/>
            </p:cNvSpPr>
            <p:nvPr/>
          </p:nvSpPr>
          <p:spPr bwMode="auto">
            <a:xfrm>
              <a:off x="5943600" y="38862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32" name="Rectangle 19"/>
            <p:cNvSpPr>
              <a:spLocks noChangeArrowheads="1"/>
            </p:cNvSpPr>
            <p:nvPr/>
          </p:nvSpPr>
          <p:spPr bwMode="auto">
            <a:xfrm>
              <a:off x="6172200" y="38862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33" name="Rectangle 20"/>
            <p:cNvSpPr>
              <a:spLocks noChangeArrowheads="1"/>
            </p:cNvSpPr>
            <p:nvPr/>
          </p:nvSpPr>
          <p:spPr bwMode="auto">
            <a:xfrm>
              <a:off x="6019800" y="35052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34" name="Rectangle 21"/>
            <p:cNvSpPr>
              <a:spLocks noChangeArrowheads="1"/>
            </p:cNvSpPr>
            <p:nvPr/>
          </p:nvSpPr>
          <p:spPr bwMode="auto">
            <a:xfrm>
              <a:off x="5943600" y="35814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pic>
          <p:nvPicPr>
            <p:cNvPr id="38935" name="Picture 22"/>
            <p:cNvPicPr>
              <a:picLocks noChangeAspect="1" noChangeArrowheads="1"/>
            </p:cNvPicPr>
            <p:nvPr/>
          </p:nvPicPr>
          <p:blipFill>
            <a:blip r:embed="rId3" cstate="print"/>
            <a:srcRect/>
            <a:stretch>
              <a:fillRect/>
            </a:stretch>
          </p:blipFill>
          <p:spPr bwMode="auto">
            <a:xfrm>
              <a:off x="7467600" y="3048000"/>
              <a:ext cx="2306638" cy="2324100"/>
            </a:xfrm>
            <a:prstGeom prst="rect">
              <a:avLst/>
            </a:prstGeom>
            <a:noFill/>
            <a:ln w="9525">
              <a:noFill/>
              <a:miter lim="800000"/>
              <a:headEnd/>
              <a:tailEnd/>
            </a:ln>
          </p:spPr>
        </p:pic>
        <p:sp>
          <p:nvSpPr>
            <p:cNvPr id="38936" name="Rectangle 23"/>
            <p:cNvSpPr>
              <a:spLocks noChangeArrowheads="1"/>
            </p:cNvSpPr>
            <p:nvPr/>
          </p:nvSpPr>
          <p:spPr bwMode="auto">
            <a:xfrm>
              <a:off x="8610600" y="41148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37" name="Rectangle 24"/>
            <p:cNvSpPr>
              <a:spLocks noChangeArrowheads="1"/>
            </p:cNvSpPr>
            <p:nvPr/>
          </p:nvSpPr>
          <p:spPr bwMode="auto">
            <a:xfrm>
              <a:off x="8382000" y="41910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38" name="Rectangle 25"/>
            <p:cNvSpPr>
              <a:spLocks noChangeArrowheads="1"/>
            </p:cNvSpPr>
            <p:nvPr/>
          </p:nvSpPr>
          <p:spPr bwMode="auto">
            <a:xfrm>
              <a:off x="8437563" y="40386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39" name="Rectangle 26"/>
            <p:cNvSpPr>
              <a:spLocks noChangeArrowheads="1"/>
            </p:cNvSpPr>
            <p:nvPr/>
          </p:nvSpPr>
          <p:spPr bwMode="auto">
            <a:xfrm>
              <a:off x="8229600" y="41148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40" name="Rectangle 27"/>
            <p:cNvSpPr>
              <a:spLocks noChangeArrowheads="1"/>
            </p:cNvSpPr>
            <p:nvPr/>
          </p:nvSpPr>
          <p:spPr bwMode="auto">
            <a:xfrm>
              <a:off x="8610600" y="42672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41" name="Rectangle 28"/>
            <p:cNvSpPr>
              <a:spLocks noChangeArrowheads="1"/>
            </p:cNvSpPr>
            <p:nvPr/>
          </p:nvSpPr>
          <p:spPr bwMode="auto">
            <a:xfrm>
              <a:off x="8305800" y="39624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42" name="Rectangle 29"/>
            <p:cNvSpPr>
              <a:spLocks noChangeArrowheads="1"/>
            </p:cNvSpPr>
            <p:nvPr/>
          </p:nvSpPr>
          <p:spPr bwMode="auto">
            <a:xfrm>
              <a:off x="8513763" y="3962400"/>
              <a:ext cx="76200" cy="76200"/>
            </a:xfrm>
            <a:prstGeom prst="rect">
              <a:avLst/>
            </a:prstGeom>
            <a:solidFill>
              <a:srgbClr val="FF6600"/>
            </a:solidFill>
            <a:ln w="9525">
              <a:noFill/>
              <a:miter lim="800000"/>
              <a:headEnd/>
              <a:tailEnd/>
            </a:ln>
          </p:spPr>
          <p:txBody>
            <a:bodyPr wrap="none" anchor="ctr"/>
            <a:lstStyle/>
            <a:p>
              <a:pPr eaLnBrk="0" hangingPunct="0"/>
              <a:endParaRPr lang="en-US"/>
            </a:p>
          </p:txBody>
        </p:sp>
        <p:sp>
          <p:nvSpPr>
            <p:cNvPr id="38943" name="Text Box 30"/>
            <p:cNvSpPr txBox="1">
              <a:spLocks noChangeArrowheads="1"/>
            </p:cNvSpPr>
            <p:nvPr/>
          </p:nvSpPr>
          <p:spPr bwMode="auto">
            <a:xfrm>
              <a:off x="4876800" y="5334000"/>
              <a:ext cx="2133600" cy="609600"/>
            </a:xfrm>
            <a:prstGeom prst="rect">
              <a:avLst/>
            </a:prstGeom>
            <a:noFill/>
            <a:ln w="9525">
              <a:noFill/>
              <a:miter lim="800000"/>
              <a:headEnd/>
              <a:tailEnd/>
            </a:ln>
          </p:spPr>
          <p:txBody>
            <a:bodyPr/>
            <a:lstStyle/>
            <a:p>
              <a:pPr algn="ctr"/>
              <a:r>
                <a:rPr lang="en-US" sz="2000" dirty="0">
                  <a:solidFill>
                    <a:schemeClr val="tx2"/>
                  </a:solidFill>
                  <a:cs typeface="Arial" pitchFamily="34" charset="0"/>
                </a:rPr>
                <a:t>Precise</a:t>
              </a:r>
            </a:p>
            <a:p>
              <a:pPr algn="ctr"/>
              <a:r>
                <a:rPr lang="en-US" sz="2000" dirty="0">
                  <a:solidFill>
                    <a:schemeClr val="tx2"/>
                  </a:solidFill>
                  <a:cs typeface="Arial" pitchFamily="34" charset="0"/>
                </a:rPr>
                <a:t>but not accurate</a:t>
              </a:r>
              <a:endParaRPr lang="en-GB" altLang="zh-CN" sz="2000" dirty="0">
                <a:latin typeface="Times New Roman" pitchFamily="18" charset="0"/>
                <a:ea typeface="SimSun"/>
                <a:cs typeface="SimSun"/>
              </a:endParaRPr>
            </a:p>
          </p:txBody>
        </p:sp>
        <p:sp>
          <p:nvSpPr>
            <p:cNvPr id="38944" name="Text Box 31"/>
            <p:cNvSpPr txBox="1">
              <a:spLocks noChangeArrowheads="1"/>
            </p:cNvSpPr>
            <p:nvPr/>
          </p:nvSpPr>
          <p:spPr bwMode="auto">
            <a:xfrm>
              <a:off x="7315200" y="5334000"/>
              <a:ext cx="2743200" cy="609600"/>
            </a:xfrm>
            <a:prstGeom prst="rect">
              <a:avLst/>
            </a:prstGeom>
            <a:noFill/>
            <a:ln w="9525">
              <a:noFill/>
              <a:miter lim="800000"/>
              <a:headEnd/>
              <a:tailEnd/>
            </a:ln>
          </p:spPr>
          <p:txBody>
            <a:bodyPr/>
            <a:lstStyle/>
            <a:p>
              <a:pPr algn="ctr"/>
              <a:r>
                <a:rPr lang="en-US" sz="2000" dirty="0">
                  <a:solidFill>
                    <a:schemeClr val="tx2"/>
                  </a:solidFill>
                  <a:cs typeface="Arial" pitchFamily="34" charset="0"/>
                </a:rPr>
                <a:t>Accurate and Precise</a:t>
              </a:r>
              <a:endParaRPr lang="en-GB" altLang="zh-CN" sz="2000" dirty="0">
                <a:latin typeface="Times New Roman" pitchFamily="18" charset="0"/>
                <a:ea typeface="SimSun"/>
                <a:cs typeface="SimSun"/>
              </a:endParaRPr>
            </a:p>
          </p:txBody>
        </p:sp>
      </p:grpSp>
    </p:spTree>
    <p:extLst>
      <p:ext uri="{BB962C8B-B14F-4D97-AF65-F5344CB8AC3E}">
        <p14:creationId xmlns:p14="http://schemas.microsoft.com/office/powerpoint/2010/main" val="2247382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de-DE" dirty="0"/>
              <a:t>Task: Recognize characteristics of the images and label them accoridingly</a:t>
            </a:r>
          </a:p>
          <a:p>
            <a:pPr>
              <a:buFontTx/>
              <a:buChar char="-"/>
            </a:pPr>
            <a:r>
              <a:rPr lang="de-DE" dirty="0"/>
              <a:t>High accuracy</a:t>
            </a:r>
          </a:p>
          <a:p>
            <a:pPr>
              <a:buFontTx/>
              <a:buChar char="-"/>
            </a:pPr>
            <a:r>
              <a:rPr lang="de-DE" dirty="0"/>
              <a:t>High precision</a:t>
            </a:r>
          </a:p>
          <a:p>
            <a:pPr>
              <a:buFontTx/>
              <a:buChar char="-"/>
            </a:pPr>
            <a:r>
              <a:rPr lang="de-DE" dirty="0"/>
              <a:t>Low accuracy</a:t>
            </a:r>
          </a:p>
          <a:p>
            <a:pPr>
              <a:buFontTx/>
              <a:buChar char="-"/>
            </a:pPr>
            <a:r>
              <a:rPr lang="de-DE" dirty="0"/>
              <a:t>Low Precision</a:t>
            </a:r>
          </a:p>
        </p:txBody>
      </p:sp>
      <p:sp>
        <p:nvSpPr>
          <p:cNvPr id="7" name="Title 6"/>
          <p:cNvSpPr>
            <a:spLocks noGrp="1"/>
          </p:cNvSpPr>
          <p:nvPr>
            <p:ph type="title"/>
          </p:nvPr>
        </p:nvSpPr>
        <p:spPr/>
        <p:txBody>
          <a:bodyPr/>
          <a:lstStyle/>
          <a:p>
            <a:r>
              <a:rPr lang="en-US" dirty="0"/>
              <a:t>Exercise</a:t>
            </a:r>
          </a:p>
        </p:txBody>
      </p:sp>
      <p:grpSp>
        <p:nvGrpSpPr>
          <p:cNvPr id="5" name="Group 4"/>
          <p:cNvGrpSpPr/>
          <p:nvPr/>
        </p:nvGrpSpPr>
        <p:grpSpPr>
          <a:xfrm>
            <a:off x="5425440" y="2575560"/>
            <a:ext cx="6397966" cy="4206240"/>
            <a:chOff x="5425440" y="2575560"/>
            <a:chExt cx="6397966" cy="4206240"/>
          </a:xfrm>
        </p:grpSpPr>
        <p:pic>
          <p:nvPicPr>
            <p:cNvPr id="4098" name="Picture 2" descr="http://cdn.antarcticglaciers.org/wp-content/uploads/2013/11/precision_accuracy.png">
              <a:hlinkClick r:id="rId3"/>
            </p:cNvPr>
            <p:cNvPicPr>
              <a:picLocks noChangeAspect="1" noChangeArrowheads="1"/>
            </p:cNvPicPr>
            <p:nvPr/>
          </p:nvPicPr>
          <p:blipFill rotWithShape="1">
            <a:blip r:embed="rId4"/>
            <a:srcRect l="1793" t="2021" r="5026" b="1054"/>
            <a:stretch/>
          </p:blipFill>
          <p:spPr bwMode="auto">
            <a:xfrm>
              <a:off x="5425440" y="2575560"/>
              <a:ext cx="6050280" cy="4206240"/>
            </a:xfrm>
            <a:prstGeom prst="rect">
              <a:avLst/>
            </a:prstGeom>
            <a:noFill/>
          </p:spPr>
        </p:pic>
        <p:sp>
          <p:nvSpPr>
            <p:cNvPr id="4" name="Rounded Rectangle 3"/>
            <p:cNvSpPr/>
            <p:nvPr/>
          </p:nvSpPr>
          <p:spPr>
            <a:xfrm>
              <a:off x="7676708" y="2743202"/>
              <a:ext cx="1084520" cy="37213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10738886" y="2743202"/>
              <a:ext cx="1084520" cy="37213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10738886" y="4958318"/>
              <a:ext cx="1084520" cy="37213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7708607" y="4947685"/>
              <a:ext cx="1084520" cy="37213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91862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Exercise: Answers</a:t>
            </a:r>
            <a:endParaRPr lang="en-US" dirty="0"/>
          </a:p>
        </p:txBody>
      </p:sp>
      <p:grpSp>
        <p:nvGrpSpPr>
          <p:cNvPr id="5" name="Group 4"/>
          <p:cNvGrpSpPr/>
          <p:nvPr/>
        </p:nvGrpSpPr>
        <p:grpSpPr>
          <a:xfrm>
            <a:off x="1928250" y="1177693"/>
            <a:ext cx="8163440" cy="5479482"/>
            <a:chOff x="1928250" y="1177693"/>
            <a:chExt cx="8163440" cy="5479482"/>
          </a:xfrm>
        </p:grpSpPr>
        <p:pic>
          <p:nvPicPr>
            <p:cNvPr id="4098" name="Picture 2" descr="http://cdn.antarcticglaciers.org/wp-content/uploads/2013/11/precision_accuracy.png">
              <a:hlinkClick r:id="rId3"/>
            </p:cNvPr>
            <p:cNvPicPr>
              <a:picLocks noChangeAspect="1" noChangeArrowheads="1"/>
            </p:cNvPicPr>
            <p:nvPr/>
          </p:nvPicPr>
          <p:blipFill>
            <a:blip r:embed="rId4"/>
            <a:srcRect/>
            <a:stretch>
              <a:fillRect/>
            </a:stretch>
          </p:blipFill>
          <p:spPr bwMode="auto">
            <a:xfrm>
              <a:off x="1928250" y="1177693"/>
              <a:ext cx="8163440" cy="5479482"/>
            </a:xfrm>
            <a:prstGeom prst="rect">
              <a:avLst/>
            </a:prstGeom>
            <a:noFill/>
          </p:spPr>
        </p:pic>
        <p:sp>
          <p:nvSpPr>
            <p:cNvPr id="4" name="Rounded Rectangle 3"/>
            <p:cNvSpPr/>
            <p:nvPr/>
          </p:nvSpPr>
          <p:spPr>
            <a:xfrm>
              <a:off x="4421875" y="1403444"/>
              <a:ext cx="1214650" cy="53453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4421875" y="4203510"/>
              <a:ext cx="1214650" cy="53453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8272819" y="4203509"/>
              <a:ext cx="1362500" cy="53453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8272819" y="1403443"/>
              <a:ext cx="1362500" cy="53453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65252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2187</TotalTime>
  <Words>939</Words>
  <Application>Microsoft Office PowerPoint</Application>
  <PresentationFormat>Widescreen</PresentationFormat>
  <Paragraphs>161</Paragraphs>
  <Slides>19</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SimSun</vt:lpstr>
      <vt:lpstr>Arial</vt:lpstr>
      <vt:lpstr>Calibri</vt:lpstr>
      <vt:lpstr>Calibri Light</vt:lpstr>
      <vt:lpstr>Cordia New</vt:lpstr>
      <vt:lpstr>Times New Roman</vt:lpstr>
      <vt:lpstr>Wingdings</vt:lpstr>
      <vt:lpstr>Office Theme</vt:lpstr>
      <vt:lpstr>Equation</vt:lpstr>
      <vt:lpstr>Bangladesh Climate-Resilient Ecosystem Curriculum (BACUM)</vt:lpstr>
      <vt:lpstr>Module 3: Forest Carbon Measurement and Monitoring </vt:lpstr>
      <vt:lpstr>Forest Carbon Measurement and Monitoring (FCMM) </vt:lpstr>
      <vt:lpstr>Acknowledgements</vt:lpstr>
      <vt:lpstr>Learning Objectives</vt:lpstr>
      <vt:lpstr>Quality Assurance/Quality Control plans</vt:lpstr>
      <vt:lpstr>Accuracy vs Precision</vt:lpstr>
      <vt:lpstr>Exercise</vt:lpstr>
      <vt:lpstr>Exercise: Answers</vt:lpstr>
      <vt:lpstr>Exercise: Answers</vt:lpstr>
      <vt:lpstr>QA/QC for Field Measurements</vt:lpstr>
      <vt:lpstr>QA/QC for Field Measurements</vt:lpstr>
      <vt:lpstr>QA/QC for Laboratory Measurements</vt:lpstr>
      <vt:lpstr>QA/QC for Data Entry</vt:lpstr>
      <vt:lpstr>QA/QC for Data Storage</vt:lpstr>
      <vt:lpstr>Take Home Message</vt:lpstr>
      <vt:lpstr>References and Resources</vt:lpstr>
      <vt:lpstr>References and Resources</vt:lpstr>
      <vt:lpstr>USAID's Climate-Resilient Ecosystems and Livelihoods (CREL) Project   Winrock International Headquarters 2101 Riverfront Drive, Little Rock Arkansas 72202-1748 USA Tel: 1-501-280-3000 Web: www.winrock.org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 Pham</dc:creator>
  <cp:lastModifiedBy>jalal</cp:lastModifiedBy>
  <cp:revision>489</cp:revision>
  <dcterms:created xsi:type="dcterms:W3CDTF">2016-05-20T10:07:21Z</dcterms:created>
  <dcterms:modified xsi:type="dcterms:W3CDTF">2017-01-23T08:02:48Z</dcterms:modified>
</cp:coreProperties>
</file>