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932" r:id="rId3"/>
    <p:sldId id="933" r:id="rId4"/>
    <p:sldId id="980" r:id="rId5"/>
    <p:sldId id="934" r:id="rId6"/>
    <p:sldId id="935" r:id="rId7"/>
    <p:sldId id="968" r:id="rId8"/>
    <p:sldId id="972" r:id="rId9"/>
    <p:sldId id="937" r:id="rId10"/>
    <p:sldId id="938" r:id="rId11"/>
    <p:sldId id="939" r:id="rId12"/>
    <p:sldId id="973" r:id="rId13"/>
    <p:sldId id="940" r:id="rId14"/>
    <p:sldId id="941" r:id="rId15"/>
    <p:sldId id="964" r:id="rId16"/>
    <p:sldId id="943" r:id="rId17"/>
    <p:sldId id="944" r:id="rId18"/>
    <p:sldId id="974" r:id="rId19"/>
    <p:sldId id="946" r:id="rId20"/>
    <p:sldId id="947" r:id="rId21"/>
    <p:sldId id="948" r:id="rId22"/>
    <p:sldId id="949" r:id="rId23"/>
    <p:sldId id="975" r:id="rId24"/>
    <p:sldId id="951" r:id="rId25"/>
    <p:sldId id="952" r:id="rId26"/>
    <p:sldId id="953" r:id="rId27"/>
    <p:sldId id="976" r:id="rId28"/>
    <p:sldId id="954" r:id="rId29"/>
    <p:sldId id="977" r:id="rId30"/>
    <p:sldId id="956" r:id="rId31"/>
    <p:sldId id="957" r:id="rId32"/>
    <p:sldId id="958" r:id="rId33"/>
    <p:sldId id="959" r:id="rId34"/>
    <p:sldId id="960" r:id="rId35"/>
    <p:sldId id="961" r:id="rId36"/>
    <p:sldId id="978" r:id="rId37"/>
    <p:sldId id="9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65709" autoAdjust="0"/>
  </p:normalViewPr>
  <p:slideViewPr>
    <p:cSldViewPr snapToGrid="0">
      <p:cViewPr varScale="1">
        <p:scale>
          <a:sx n="49" d="100"/>
          <a:sy n="49" d="100"/>
        </p:scale>
        <p:origin x="1302" y="42"/>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3558566754788E-2"/>
          <c:y val="6.5268743876529672E-3"/>
          <c:w val="0.68194378827646596"/>
          <c:h val="0.76281605424321997"/>
        </c:manualLayout>
      </c:layout>
      <c:scatterChart>
        <c:scatterStyle val="smoothMarker"/>
        <c:varyColors val="0"/>
        <c:ser>
          <c:idx val="0"/>
          <c:order val="0"/>
          <c:tx>
            <c:strRef>
              <c:f>Sheet1!$C$1</c:f>
              <c:strCache>
                <c:ptCount val="1"/>
                <c:pt idx="0">
                  <c:v>Historical</c:v>
                </c:pt>
              </c:strCache>
            </c:strRef>
          </c:tx>
          <c:spPr>
            <a:ln w="38100">
              <a:solidFill>
                <a:srgbClr val="0033CC"/>
              </a:solidFill>
            </a:ln>
          </c:spPr>
          <c:marker>
            <c:spPr>
              <a:ln w="38100">
                <a:solidFill>
                  <a:srgbClr val="0033CC"/>
                </a:solidFill>
              </a:ln>
            </c:spPr>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Sheet1!$C$2:$C$14</c:f>
              <c:numCache>
                <c:formatCode>General</c:formatCode>
                <c:ptCount val="13"/>
                <c:pt idx="0">
                  <c:v>100</c:v>
                </c:pt>
                <c:pt idx="1">
                  <c:v>130</c:v>
                </c:pt>
                <c:pt idx="2">
                  <c:v>120</c:v>
                </c:pt>
                <c:pt idx="3">
                  <c:v>150</c:v>
                </c:pt>
                <c:pt idx="4">
                  <c:v>145</c:v>
                </c:pt>
                <c:pt idx="5">
                  <c:v>165</c:v>
                </c:pt>
                <c:pt idx="6">
                  <c:v>170</c:v>
                </c:pt>
              </c:numCache>
            </c:numRef>
          </c:yVal>
          <c:smooth val="0"/>
          <c:extLst xmlns:c16r2="http://schemas.microsoft.com/office/drawing/2015/06/chart">
            <c:ext xmlns:c16="http://schemas.microsoft.com/office/drawing/2014/chart" uri="{C3380CC4-5D6E-409C-BE32-E72D297353CC}">
              <c16:uniqueId val="{00000000-788D-482E-967D-33C4060B200A}"/>
            </c:ext>
          </c:extLst>
        </c:ser>
        <c:ser>
          <c:idx val="1"/>
          <c:order val="1"/>
          <c:tx>
            <c:strRef>
              <c:f>Sheet1!$D$1</c:f>
              <c:strCache>
                <c:ptCount val="1"/>
                <c:pt idx="0">
                  <c:v>RL</c:v>
                </c:pt>
              </c:strCache>
            </c:strRef>
          </c:tx>
          <c:spPr>
            <a:ln w="38100">
              <a:solidFill>
                <a:srgbClr val="00CC00"/>
              </a:solidFill>
            </a:ln>
          </c:spPr>
          <c:marker>
            <c:symbol val="none"/>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Sheet1!$D$2:$D$14</c:f>
              <c:numCache>
                <c:formatCode>General</c:formatCode>
                <c:ptCount val="13"/>
                <c:pt idx="7">
                  <c:v>168.9664100000002</c:v>
                </c:pt>
                <c:pt idx="8">
                  <c:v>175.38149999999999</c:v>
                </c:pt>
                <c:pt idx="9">
                  <c:v>190.86619999999971</c:v>
                </c:pt>
                <c:pt idx="10">
                  <c:v>204.1387999999998</c:v>
                </c:pt>
                <c:pt idx="11">
                  <c:v>217.41139999999999</c:v>
                </c:pt>
                <c:pt idx="12">
                  <c:v>230.6840000000002</c:v>
                </c:pt>
              </c:numCache>
            </c:numRef>
          </c:yVal>
          <c:smooth val="1"/>
          <c:extLst xmlns:c16r2="http://schemas.microsoft.com/office/drawing/2015/06/chart">
            <c:ext xmlns:c16="http://schemas.microsoft.com/office/drawing/2014/chart" uri="{C3380CC4-5D6E-409C-BE32-E72D297353CC}">
              <c16:uniqueId val="{00000001-788D-482E-967D-33C4060B200A}"/>
            </c:ext>
          </c:extLst>
        </c:ser>
        <c:ser>
          <c:idx val="2"/>
          <c:order val="2"/>
          <c:tx>
            <c:strRef>
              <c:f>Sheet1!$E$1</c:f>
              <c:strCache>
                <c:ptCount val="1"/>
                <c:pt idx="0">
                  <c:v>MRV</c:v>
                </c:pt>
              </c:strCache>
            </c:strRef>
          </c:tx>
          <c:spPr>
            <a:ln w="38100" cap="flat">
              <a:solidFill>
                <a:srgbClr val="990099"/>
              </a:solidFill>
            </a:ln>
          </c:spPr>
          <c:marker>
            <c:spPr>
              <a:solidFill>
                <a:srgbClr val="33CC33"/>
              </a:solidFill>
              <a:ln w="38100">
                <a:solidFill>
                  <a:srgbClr val="990099"/>
                </a:solidFill>
              </a:ln>
            </c:spPr>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Sheet1!$E$2:$E$14</c:f>
              <c:numCache>
                <c:formatCode>General</c:formatCode>
                <c:ptCount val="13"/>
                <c:pt idx="7">
                  <c:v>165</c:v>
                </c:pt>
                <c:pt idx="8">
                  <c:v>155</c:v>
                </c:pt>
                <c:pt idx="9">
                  <c:v>145</c:v>
                </c:pt>
                <c:pt idx="10">
                  <c:v>155</c:v>
                </c:pt>
                <c:pt idx="11">
                  <c:v>170</c:v>
                </c:pt>
                <c:pt idx="12">
                  <c:v>160</c:v>
                </c:pt>
              </c:numCache>
            </c:numRef>
          </c:yVal>
          <c:smooth val="0"/>
          <c:extLst xmlns:c16r2="http://schemas.microsoft.com/office/drawing/2015/06/chart">
            <c:ext xmlns:c16="http://schemas.microsoft.com/office/drawing/2014/chart" uri="{C3380CC4-5D6E-409C-BE32-E72D297353CC}">
              <c16:uniqueId val="{00000002-788D-482E-967D-33C4060B200A}"/>
            </c:ext>
          </c:extLst>
        </c:ser>
        <c:dLbls>
          <c:showLegendKey val="0"/>
          <c:showVal val="0"/>
          <c:showCatName val="0"/>
          <c:showSerName val="0"/>
          <c:showPercent val="0"/>
          <c:showBubbleSize val="0"/>
        </c:dLbls>
        <c:axId val="207719856"/>
        <c:axId val="207720248"/>
      </c:scatterChart>
      <c:valAx>
        <c:axId val="207719856"/>
        <c:scaling>
          <c:orientation val="minMax"/>
          <c:max val="2040"/>
          <c:min val="1985"/>
        </c:scaling>
        <c:delete val="0"/>
        <c:axPos val="b"/>
        <c:numFmt formatCode="General" sourceLinked="1"/>
        <c:majorTickMark val="cross"/>
        <c:minorTickMark val="none"/>
        <c:tickLblPos val="none"/>
        <c:spPr>
          <a:ln w="38100"/>
        </c:spPr>
        <c:crossAx val="207720248"/>
        <c:crosses val="autoZero"/>
        <c:crossBetween val="midCat"/>
      </c:valAx>
      <c:valAx>
        <c:axId val="207720248"/>
        <c:scaling>
          <c:orientation val="minMax"/>
        </c:scaling>
        <c:delete val="0"/>
        <c:axPos val="l"/>
        <c:title>
          <c:tx>
            <c:rich>
              <a:bodyPr/>
              <a:lstStyle/>
              <a:p>
                <a:pPr>
                  <a:defRPr sz="2800"/>
                </a:pPr>
                <a:r>
                  <a:rPr lang="en-US" sz="2800"/>
                  <a:t>Net emissions per year</a:t>
                </a:r>
              </a:p>
            </c:rich>
          </c:tx>
          <c:layout>
            <c:manualLayout>
              <c:xMode val="edge"/>
              <c:yMode val="edge"/>
              <c:x val="2.7643570763381215E-2"/>
              <c:y val="0.10128686405724133"/>
            </c:manualLayout>
          </c:layout>
          <c:overlay val="0"/>
        </c:title>
        <c:numFmt formatCode="General" sourceLinked="1"/>
        <c:majorTickMark val="cross"/>
        <c:minorTickMark val="none"/>
        <c:tickLblPos val="none"/>
        <c:spPr>
          <a:ln w="38100"/>
        </c:spPr>
        <c:crossAx val="207719856"/>
        <c:crosses val="autoZero"/>
        <c:crossBetween val="midCat"/>
      </c:valAx>
    </c:plotArea>
    <c:plotVisOnly val="1"/>
    <c:dispBlanksAs val="gap"/>
    <c:showDLblsOverMax val="0"/>
  </c:chart>
  <c:spPr>
    <a:solidFill>
      <a:sysClr val="window" lastClr="FFFFFF"/>
    </a:solidFill>
    <a:ln cmpd="sng">
      <a:noFill/>
    </a:ln>
  </c:spPr>
  <c:txPr>
    <a:bodyPr/>
    <a:lstStyle/>
    <a:p>
      <a:pPr>
        <a:defRPr sz="2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913558566754788E-2"/>
          <c:y val="6.5268743876529672E-3"/>
          <c:w val="0.68194378827646596"/>
          <c:h val="0.76281605424321997"/>
        </c:manualLayout>
      </c:layout>
      <c:scatterChart>
        <c:scatterStyle val="smoothMarker"/>
        <c:varyColors val="0"/>
        <c:ser>
          <c:idx val="0"/>
          <c:order val="0"/>
          <c:tx>
            <c:strRef>
              <c:f>Sheet1!$C$1</c:f>
              <c:strCache>
                <c:ptCount val="1"/>
                <c:pt idx="0">
                  <c:v>Historical</c:v>
                </c:pt>
              </c:strCache>
            </c:strRef>
          </c:tx>
          <c:spPr>
            <a:ln w="38100">
              <a:solidFill>
                <a:srgbClr val="0033CC"/>
              </a:solidFill>
            </a:ln>
          </c:spPr>
          <c:marker>
            <c:spPr>
              <a:ln w="38100">
                <a:solidFill>
                  <a:srgbClr val="0033CC"/>
                </a:solidFill>
              </a:ln>
            </c:spPr>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Sheet1!$C$2:$C$14</c:f>
              <c:numCache>
                <c:formatCode>General</c:formatCode>
                <c:ptCount val="13"/>
                <c:pt idx="0">
                  <c:v>100</c:v>
                </c:pt>
                <c:pt idx="1">
                  <c:v>130</c:v>
                </c:pt>
                <c:pt idx="2">
                  <c:v>120</c:v>
                </c:pt>
                <c:pt idx="3">
                  <c:v>150</c:v>
                </c:pt>
                <c:pt idx="4">
                  <c:v>145</c:v>
                </c:pt>
                <c:pt idx="5">
                  <c:v>165</c:v>
                </c:pt>
                <c:pt idx="6">
                  <c:v>170</c:v>
                </c:pt>
              </c:numCache>
            </c:numRef>
          </c:yVal>
          <c:smooth val="0"/>
          <c:extLst xmlns:c16r2="http://schemas.microsoft.com/office/drawing/2015/06/chart">
            <c:ext xmlns:c16="http://schemas.microsoft.com/office/drawing/2014/chart" uri="{C3380CC4-5D6E-409C-BE32-E72D297353CC}">
              <c16:uniqueId val="{00000000-00AA-44EA-BD31-2F3007D1FB89}"/>
            </c:ext>
          </c:extLst>
        </c:ser>
        <c:ser>
          <c:idx val="1"/>
          <c:order val="1"/>
          <c:tx>
            <c:strRef>
              <c:f>Sheet1!$D$1</c:f>
              <c:strCache>
                <c:ptCount val="1"/>
                <c:pt idx="0">
                  <c:v>RL</c:v>
                </c:pt>
              </c:strCache>
            </c:strRef>
          </c:tx>
          <c:spPr>
            <a:ln w="38100">
              <a:solidFill>
                <a:srgbClr val="00CC00"/>
              </a:solidFill>
            </a:ln>
          </c:spPr>
          <c:marker>
            <c:symbol val="none"/>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Sheet1!$D$2:$D$14</c:f>
              <c:numCache>
                <c:formatCode>General</c:formatCode>
                <c:ptCount val="13"/>
                <c:pt idx="7">
                  <c:v>168.9664100000002</c:v>
                </c:pt>
                <c:pt idx="8">
                  <c:v>175.38149999999999</c:v>
                </c:pt>
                <c:pt idx="9">
                  <c:v>190.86619999999971</c:v>
                </c:pt>
                <c:pt idx="10">
                  <c:v>204.1387999999998</c:v>
                </c:pt>
                <c:pt idx="11">
                  <c:v>217.41139999999999</c:v>
                </c:pt>
                <c:pt idx="12">
                  <c:v>230.6840000000002</c:v>
                </c:pt>
              </c:numCache>
            </c:numRef>
          </c:yVal>
          <c:smooth val="1"/>
          <c:extLst xmlns:c16r2="http://schemas.microsoft.com/office/drawing/2015/06/chart">
            <c:ext xmlns:c16="http://schemas.microsoft.com/office/drawing/2014/chart" uri="{C3380CC4-5D6E-409C-BE32-E72D297353CC}">
              <c16:uniqueId val="{00000001-00AA-44EA-BD31-2F3007D1FB89}"/>
            </c:ext>
          </c:extLst>
        </c:ser>
        <c:ser>
          <c:idx val="2"/>
          <c:order val="2"/>
          <c:tx>
            <c:strRef>
              <c:f>Sheet1!$E$1</c:f>
              <c:strCache>
                <c:ptCount val="1"/>
                <c:pt idx="0">
                  <c:v>MRV</c:v>
                </c:pt>
              </c:strCache>
            </c:strRef>
          </c:tx>
          <c:spPr>
            <a:ln w="38100" cap="flat">
              <a:solidFill>
                <a:srgbClr val="990099"/>
              </a:solidFill>
            </a:ln>
          </c:spPr>
          <c:marker>
            <c:spPr>
              <a:solidFill>
                <a:srgbClr val="33CC33"/>
              </a:solidFill>
              <a:ln w="38100">
                <a:solidFill>
                  <a:srgbClr val="990099"/>
                </a:solidFill>
              </a:ln>
            </c:spPr>
          </c:marker>
          <c:xVal>
            <c:numRef>
              <c:f>Sheet1!$B$2:$B$14</c:f>
              <c:numCache>
                <c:formatCode>General</c:formatCode>
                <c:ptCount val="13"/>
                <c:pt idx="0">
                  <c:v>1985</c:v>
                </c:pt>
                <c:pt idx="1">
                  <c:v>1990</c:v>
                </c:pt>
                <c:pt idx="2">
                  <c:v>1992</c:v>
                </c:pt>
                <c:pt idx="3">
                  <c:v>1998</c:v>
                </c:pt>
                <c:pt idx="4">
                  <c:v>2007</c:v>
                </c:pt>
                <c:pt idx="5">
                  <c:v>2009</c:v>
                </c:pt>
                <c:pt idx="6">
                  <c:v>2012</c:v>
                </c:pt>
                <c:pt idx="7">
                  <c:v>2012.1</c:v>
                </c:pt>
                <c:pt idx="8">
                  <c:v>2015</c:v>
                </c:pt>
                <c:pt idx="9">
                  <c:v>2022</c:v>
                </c:pt>
                <c:pt idx="10">
                  <c:v>2028</c:v>
                </c:pt>
                <c:pt idx="11">
                  <c:v>2034</c:v>
                </c:pt>
                <c:pt idx="12">
                  <c:v>2040</c:v>
                </c:pt>
              </c:numCache>
            </c:numRef>
          </c:xVal>
          <c:yVal>
            <c:numRef>
              <c:f>Sheet1!$E$2:$E$14</c:f>
              <c:numCache>
                <c:formatCode>General</c:formatCode>
                <c:ptCount val="13"/>
                <c:pt idx="7">
                  <c:v>165</c:v>
                </c:pt>
                <c:pt idx="8">
                  <c:v>155</c:v>
                </c:pt>
                <c:pt idx="9">
                  <c:v>145</c:v>
                </c:pt>
                <c:pt idx="10">
                  <c:v>155</c:v>
                </c:pt>
                <c:pt idx="11">
                  <c:v>170</c:v>
                </c:pt>
                <c:pt idx="12">
                  <c:v>160</c:v>
                </c:pt>
              </c:numCache>
            </c:numRef>
          </c:yVal>
          <c:smooth val="0"/>
          <c:extLst xmlns:c16r2="http://schemas.microsoft.com/office/drawing/2015/06/chart">
            <c:ext xmlns:c16="http://schemas.microsoft.com/office/drawing/2014/chart" uri="{C3380CC4-5D6E-409C-BE32-E72D297353CC}">
              <c16:uniqueId val="{00000002-00AA-44EA-BD31-2F3007D1FB89}"/>
            </c:ext>
          </c:extLst>
        </c:ser>
        <c:dLbls>
          <c:showLegendKey val="0"/>
          <c:showVal val="0"/>
          <c:showCatName val="0"/>
          <c:showSerName val="0"/>
          <c:showPercent val="0"/>
          <c:showBubbleSize val="0"/>
        </c:dLbls>
        <c:axId val="207721032"/>
        <c:axId val="207721424"/>
      </c:scatterChart>
      <c:valAx>
        <c:axId val="207721032"/>
        <c:scaling>
          <c:orientation val="minMax"/>
          <c:max val="2040"/>
          <c:min val="1985"/>
        </c:scaling>
        <c:delete val="0"/>
        <c:axPos val="b"/>
        <c:numFmt formatCode="General" sourceLinked="1"/>
        <c:majorTickMark val="cross"/>
        <c:minorTickMark val="none"/>
        <c:tickLblPos val="none"/>
        <c:spPr>
          <a:ln w="38100"/>
        </c:spPr>
        <c:crossAx val="207721424"/>
        <c:crosses val="autoZero"/>
        <c:crossBetween val="midCat"/>
      </c:valAx>
      <c:valAx>
        <c:axId val="207721424"/>
        <c:scaling>
          <c:orientation val="minMax"/>
        </c:scaling>
        <c:delete val="0"/>
        <c:axPos val="l"/>
        <c:title>
          <c:tx>
            <c:rich>
              <a:bodyPr/>
              <a:lstStyle/>
              <a:p>
                <a:pPr>
                  <a:defRPr sz="2800"/>
                </a:pPr>
                <a:r>
                  <a:rPr lang="en-US" sz="2800"/>
                  <a:t>Net emissions per year</a:t>
                </a:r>
              </a:p>
            </c:rich>
          </c:tx>
          <c:layout>
            <c:manualLayout>
              <c:xMode val="edge"/>
              <c:yMode val="edge"/>
              <c:x val="2.7643570763381215E-2"/>
              <c:y val="0.10128686405724133"/>
            </c:manualLayout>
          </c:layout>
          <c:overlay val="0"/>
        </c:title>
        <c:numFmt formatCode="General" sourceLinked="1"/>
        <c:majorTickMark val="cross"/>
        <c:minorTickMark val="none"/>
        <c:tickLblPos val="none"/>
        <c:spPr>
          <a:ln w="38100"/>
        </c:spPr>
        <c:crossAx val="207721032"/>
        <c:crosses val="autoZero"/>
        <c:crossBetween val="midCat"/>
      </c:valAx>
    </c:plotArea>
    <c:plotVisOnly val="1"/>
    <c:dispBlanksAs val="gap"/>
    <c:showDLblsOverMax val="0"/>
  </c:chart>
  <c:spPr>
    <a:solidFill>
      <a:sysClr val="window" lastClr="FFFFFF"/>
    </a:solidFill>
    <a:ln cmpd="sng">
      <a:noFill/>
    </a:ln>
  </c:spPr>
  <c:txPr>
    <a:bodyPr/>
    <a:lstStyle/>
    <a:p>
      <a:pPr>
        <a:defRPr sz="2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13998250218695E-2"/>
          <c:y val="2.3032589676290498E-2"/>
          <c:w val="0.77186620277116502"/>
          <c:h val="0.76281605424321997"/>
        </c:manualLayout>
      </c:layout>
      <c:scatterChart>
        <c:scatterStyle val="smoothMarker"/>
        <c:varyColors val="0"/>
        <c:ser>
          <c:idx val="0"/>
          <c:order val="0"/>
          <c:tx>
            <c:strRef>
              <c:f>Sheet1!$C$1</c:f>
              <c:strCache>
                <c:ptCount val="1"/>
                <c:pt idx="0">
                  <c:v>Historical</c:v>
                </c:pt>
              </c:strCache>
            </c:strRef>
          </c:tx>
          <c:spPr>
            <a:ln>
              <a:solidFill>
                <a:srgbClr val="0070C0"/>
              </a:solidFill>
            </a:ln>
          </c:spPr>
          <c:marker>
            <c:symbol val="square"/>
            <c:size val="7"/>
            <c:spPr>
              <a:solidFill>
                <a:srgbClr val="0070C0"/>
              </a:solidFill>
              <a:ln>
                <a:solidFill>
                  <a:srgbClr val="0070C0"/>
                </a:solidFill>
              </a:ln>
            </c:spPr>
          </c:marker>
          <c:xVal>
            <c:numRef>
              <c:f>Sheet1!$B$20:$B$32</c:f>
              <c:numCache>
                <c:formatCode>General</c:formatCode>
                <c:ptCount val="13"/>
                <c:pt idx="0">
                  <c:v>1990</c:v>
                </c:pt>
                <c:pt idx="1">
                  <c:v>1992</c:v>
                </c:pt>
                <c:pt idx="2">
                  <c:v>1998</c:v>
                </c:pt>
                <c:pt idx="3">
                  <c:v>2007</c:v>
                </c:pt>
                <c:pt idx="4">
                  <c:v>2009</c:v>
                </c:pt>
                <c:pt idx="5">
                  <c:v>2012</c:v>
                </c:pt>
                <c:pt idx="6">
                  <c:v>2013</c:v>
                </c:pt>
                <c:pt idx="7">
                  <c:v>2015</c:v>
                </c:pt>
                <c:pt idx="8">
                  <c:v>2022</c:v>
                </c:pt>
                <c:pt idx="9">
                  <c:v>2028</c:v>
                </c:pt>
                <c:pt idx="10">
                  <c:v>2034</c:v>
                </c:pt>
                <c:pt idx="11">
                  <c:v>2040</c:v>
                </c:pt>
                <c:pt idx="12">
                  <c:v>2045</c:v>
                </c:pt>
              </c:numCache>
            </c:numRef>
          </c:xVal>
          <c:yVal>
            <c:numRef>
              <c:f>Sheet1!$C$20:$C$32</c:f>
              <c:numCache>
                <c:formatCode>General</c:formatCode>
                <c:ptCount val="13"/>
                <c:pt idx="0">
                  <c:v>80</c:v>
                </c:pt>
                <c:pt idx="1">
                  <c:v>100</c:v>
                </c:pt>
                <c:pt idx="2">
                  <c:v>90</c:v>
                </c:pt>
                <c:pt idx="3">
                  <c:v>150</c:v>
                </c:pt>
                <c:pt idx="4">
                  <c:v>120</c:v>
                </c:pt>
                <c:pt idx="5">
                  <c:v>165</c:v>
                </c:pt>
              </c:numCache>
            </c:numRef>
          </c:yVal>
          <c:smooth val="0"/>
          <c:extLst xmlns:c16r2="http://schemas.microsoft.com/office/drawing/2015/06/chart">
            <c:ext xmlns:c16="http://schemas.microsoft.com/office/drawing/2014/chart" uri="{C3380CC4-5D6E-409C-BE32-E72D297353CC}">
              <c16:uniqueId val="{00000000-EDEA-482C-B06D-53E94EBFE4DC}"/>
            </c:ext>
          </c:extLst>
        </c:ser>
        <c:ser>
          <c:idx val="1"/>
          <c:order val="1"/>
          <c:tx>
            <c:strRef>
              <c:f>Sheet1!$D$1</c:f>
              <c:strCache>
                <c:ptCount val="1"/>
                <c:pt idx="0">
                  <c:v>RL</c:v>
                </c:pt>
              </c:strCache>
            </c:strRef>
          </c:tx>
          <c:spPr>
            <a:ln>
              <a:solidFill>
                <a:srgbClr val="00B050"/>
              </a:solidFill>
            </a:ln>
          </c:spPr>
          <c:marker>
            <c:symbol val="none"/>
          </c:marker>
          <c:xVal>
            <c:numRef>
              <c:f>Sheet1!$B$20:$B$32</c:f>
              <c:numCache>
                <c:formatCode>General</c:formatCode>
                <c:ptCount val="13"/>
                <c:pt idx="0">
                  <c:v>1990</c:v>
                </c:pt>
                <c:pt idx="1">
                  <c:v>1992</c:v>
                </c:pt>
                <c:pt idx="2">
                  <c:v>1998</c:v>
                </c:pt>
                <c:pt idx="3">
                  <c:v>2007</c:v>
                </c:pt>
                <c:pt idx="4">
                  <c:v>2009</c:v>
                </c:pt>
                <c:pt idx="5">
                  <c:v>2012</c:v>
                </c:pt>
                <c:pt idx="6">
                  <c:v>2013</c:v>
                </c:pt>
                <c:pt idx="7">
                  <c:v>2015</c:v>
                </c:pt>
                <c:pt idx="8">
                  <c:v>2022</c:v>
                </c:pt>
                <c:pt idx="9">
                  <c:v>2028</c:v>
                </c:pt>
                <c:pt idx="10">
                  <c:v>2034</c:v>
                </c:pt>
                <c:pt idx="11">
                  <c:v>2040</c:v>
                </c:pt>
                <c:pt idx="12">
                  <c:v>2045</c:v>
                </c:pt>
              </c:numCache>
            </c:numRef>
          </c:xVal>
          <c:yVal>
            <c:numRef>
              <c:f>Sheet1!$D$20:$D$32</c:f>
              <c:numCache>
                <c:formatCode>General</c:formatCode>
                <c:ptCount val="13"/>
                <c:pt idx="6">
                  <c:v>155.19380000000001</c:v>
                </c:pt>
                <c:pt idx="7">
                  <c:v>161.6390000000001</c:v>
                </c:pt>
                <c:pt idx="8">
                  <c:v>184.19720000000049</c:v>
                </c:pt>
                <c:pt idx="9">
                  <c:v>203.53280000000001</c:v>
                </c:pt>
                <c:pt idx="10">
                  <c:v>222.86840000000029</c:v>
                </c:pt>
                <c:pt idx="11">
                  <c:v>242.2039999999997</c:v>
                </c:pt>
                <c:pt idx="12">
                  <c:v>258.31700000000001</c:v>
                </c:pt>
              </c:numCache>
            </c:numRef>
          </c:yVal>
          <c:smooth val="0"/>
          <c:extLst xmlns:c16r2="http://schemas.microsoft.com/office/drawing/2015/06/chart">
            <c:ext xmlns:c16="http://schemas.microsoft.com/office/drawing/2014/chart" uri="{C3380CC4-5D6E-409C-BE32-E72D297353CC}">
              <c16:uniqueId val="{00000001-EDEA-482C-B06D-53E94EBFE4DC}"/>
            </c:ext>
          </c:extLst>
        </c:ser>
        <c:ser>
          <c:idx val="2"/>
          <c:order val="2"/>
          <c:tx>
            <c:strRef>
              <c:f>Sheet1!$E$1</c:f>
              <c:strCache>
                <c:ptCount val="1"/>
                <c:pt idx="0">
                  <c:v>MRV</c:v>
                </c:pt>
              </c:strCache>
            </c:strRef>
          </c:tx>
          <c:spPr>
            <a:ln cap="flat">
              <a:solidFill>
                <a:srgbClr val="FFC000"/>
              </a:solidFill>
            </a:ln>
          </c:spPr>
          <c:marker>
            <c:symbol val="none"/>
          </c:marker>
          <c:xVal>
            <c:numRef>
              <c:f>Sheet1!$B$20:$B$32</c:f>
              <c:numCache>
                <c:formatCode>General</c:formatCode>
                <c:ptCount val="13"/>
                <c:pt idx="0">
                  <c:v>1990</c:v>
                </c:pt>
                <c:pt idx="1">
                  <c:v>1992</c:v>
                </c:pt>
                <c:pt idx="2">
                  <c:v>1998</c:v>
                </c:pt>
                <c:pt idx="3">
                  <c:v>2007</c:v>
                </c:pt>
                <c:pt idx="4">
                  <c:v>2009</c:v>
                </c:pt>
                <c:pt idx="5">
                  <c:v>2012</c:v>
                </c:pt>
                <c:pt idx="6">
                  <c:v>2013</c:v>
                </c:pt>
                <c:pt idx="7">
                  <c:v>2015</c:v>
                </c:pt>
                <c:pt idx="8">
                  <c:v>2022</c:v>
                </c:pt>
                <c:pt idx="9">
                  <c:v>2028</c:v>
                </c:pt>
                <c:pt idx="10">
                  <c:v>2034</c:v>
                </c:pt>
                <c:pt idx="11">
                  <c:v>2040</c:v>
                </c:pt>
                <c:pt idx="12">
                  <c:v>2045</c:v>
                </c:pt>
              </c:numCache>
            </c:numRef>
          </c:xVal>
          <c:yVal>
            <c:numRef>
              <c:f>Sheet1!$E$20:$E$32</c:f>
              <c:numCache>
                <c:formatCode>General</c:formatCode>
                <c:ptCount val="13"/>
                <c:pt idx="6">
                  <c:v>117.5</c:v>
                </c:pt>
                <c:pt idx="7">
                  <c:v>117.5</c:v>
                </c:pt>
                <c:pt idx="8">
                  <c:v>117.5</c:v>
                </c:pt>
                <c:pt idx="9">
                  <c:v>117.5</c:v>
                </c:pt>
                <c:pt idx="10">
                  <c:v>117.5</c:v>
                </c:pt>
                <c:pt idx="11">
                  <c:v>117.5</c:v>
                </c:pt>
                <c:pt idx="12">
                  <c:v>117.5</c:v>
                </c:pt>
              </c:numCache>
            </c:numRef>
          </c:yVal>
          <c:smooth val="0"/>
          <c:extLst xmlns:c16r2="http://schemas.microsoft.com/office/drawing/2015/06/chart">
            <c:ext xmlns:c16="http://schemas.microsoft.com/office/drawing/2014/chart" uri="{C3380CC4-5D6E-409C-BE32-E72D297353CC}">
              <c16:uniqueId val="{00000002-EDEA-482C-B06D-53E94EBFE4DC}"/>
            </c:ext>
          </c:extLst>
        </c:ser>
        <c:dLbls>
          <c:showLegendKey val="0"/>
          <c:showVal val="0"/>
          <c:showCatName val="0"/>
          <c:showSerName val="0"/>
          <c:showPercent val="0"/>
          <c:showBubbleSize val="0"/>
        </c:dLbls>
        <c:axId val="208869288"/>
        <c:axId val="208869680"/>
      </c:scatterChart>
      <c:valAx>
        <c:axId val="208869288"/>
        <c:scaling>
          <c:orientation val="minMax"/>
          <c:max val="2040"/>
          <c:min val="1990"/>
        </c:scaling>
        <c:delete val="0"/>
        <c:axPos val="b"/>
        <c:numFmt formatCode="General" sourceLinked="1"/>
        <c:majorTickMark val="cross"/>
        <c:minorTickMark val="none"/>
        <c:tickLblPos val="nextTo"/>
        <c:crossAx val="208869680"/>
        <c:crosses val="autoZero"/>
        <c:crossBetween val="midCat"/>
      </c:valAx>
      <c:valAx>
        <c:axId val="208869680"/>
        <c:scaling>
          <c:orientation val="minMax"/>
        </c:scaling>
        <c:delete val="0"/>
        <c:axPos val="l"/>
        <c:title>
          <c:tx>
            <c:rich>
              <a:bodyPr/>
              <a:lstStyle/>
              <a:p>
                <a:pPr>
                  <a:defRPr sz="1400"/>
                </a:pPr>
                <a:r>
                  <a:rPr lang="en-US" sz="2200" dirty="0"/>
                  <a:t>Net emissions</a:t>
                </a:r>
                <a:r>
                  <a:rPr lang="en-US" sz="2200" baseline="0" dirty="0"/>
                  <a:t> per year</a:t>
                </a:r>
                <a:endParaRPr lang="en-US" sz="2200" dirty="0"/>
              </a:p>
            </c:rich>
          </c:tx>
          <c:layout>
            <c:manualLayout>
              <c:xMode val="edge"/>
              <c:yMode val="edge"/>
              <c:x val="1.42085022897709E-2"/>
              <c:y val="0.148997766997191"/>
            </c:manualLayout>
          </c:layout>
          <c:overlay val="0"/>
        </c:title>
        <c:numFmt formatCode="General" sourceLinked="1"/>
        <c:majorTickMark val="cross"/>
        <c:minorTickMark val="none"/>
        <c:tickLblPos val="none"/>
        <c:crossAx val="208869288"/>
        <c:crosses val="autoZero"/>
        <c:crossBetween val="midCat"/>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13998250218695E-2"/>
          <c:y val="2.3032589676290498E-2"/>
          <c:w val="0.77186620277116502"/>
          <c:h val="0.76281605424321997"/>
        </c:manualLayout>
      </c:layout>
      <c:scatterChart>
        <c:scatterStyle val="smoothMarker"/>
        <c:varyColors val="0"/>
        <c:ser>
          <c:idx val="0"/>
          <c:order val="0"/>
          <c:tx>
            <c:strRef>
              <c:f>Sheet1!$C$1</c:f>
              <c:strCache>
                <c:ptCount val="1"/>
                <c:pt idx="0">
                  <c:v>Historical</c:v>
                </c:pt>
              </c:strCache>
            </c:strRef>
          </c:tx>
          <c:spPr>
            <a:ln>
              <a:solidFill>
                <a:srgbClr val="0070C0"/>
              </a:solidFill>
            </a:ln>
          </c:spPr>
          <c:marker>
            <c:symbol val="square"/>
            <c:size val="7"/>
            <c:spPr>
              <a:solidFill>
                <a:srgbClr val="0070C0"/>
              </a:solidFill>
              <a:ln>
                <a:solidFill>
                  <a:srgbClr val="0070C0"/>
                </a:solidFill>
              </a:ln>
            </c:spPr>
          </c:marker>
          <c:xVal>
            <c:numRef>
              <c:f>Sheet1!$B$20:$B$32</c:f>
              <c:numCache>
                <c:formatCode>General</c:formatCode>
                <c:ptCount val="13"/>
                <c:pt idx="0">
                  <c:v>1990</c:v>
                </c:pt>
                <c:pt idx="1">
                  <c:v>1992</c:v>
                </c:pt>
                <c:pt idx="2">
                  <c:v>1998</c:v>
                </c:pt>
                <c:pt idx="3">
                  <c:v>2007</c:v>
                </c:pt>
                <c:pt idx="4">
                  <c:v>2009</c:v>
                </c:pt>
                <c:pt idx="5">
                  <c:v>2012</c:v>
                </c:pt>
                <c:pt idx="6">
                  <c:v>2013</c:v>
                </c:pt>
                <c:pt idx="7">
                  <c:v>2015</c:v>
                </c:pt>
                <c:pt idx="8">
                  <c:v>2022</c:v>
                </c:pt>
                <c:pt idx="9">
                  <c:v>2028</c:v>
                </c:pt>
                <c:pt idx="10">
                  <c:v>2034</c:v>
                </c:pt>
                <c:pt idx="11">
                  <c:v>2040</c:v>
                </c:pt>
                <c:pt idx="12">
                  <c:v>2045</c:v>
                </c:pt>
              </c:numCache>
            </c:numRef>
          </c:xVal>
          <c:yVal>
            <c:numRef>
              <c:f>Sheet1!$C$20:$C$32</c:f>
              <c:numCache>
                <c:formatCode>General</c:formatCode>
                <c:ptCount val="13"/>
                <c:pt idx="0">
                  <c:v>80</c:v>
                </c:pt>
                <c:pt idx="1">
                  <c:v>100</c:v>
                </c:pt>
                <c:pt idx="2">
                  <c:v>90</c:v>
                </c:pt>
                <c:pt idx="3">
                  <c:v>150</c:v>
                </c:pt>
                <c:pt idx="4">
                  <c:v>120</c:v>
                </c:pt>
                <c:pt idx="5">
                  <c:v>165</c:v>
                </c:pt>
              </c:numCache>
            </c:numRef>
          </c:yVal>
          <c:smooth val="0"/>
          <c:extLst xmlns:c16r2="http://schemas.microsoft.com/office/drawing/2015/06/chart">
            <c:ext xmlns:c16="http://schemas.microsoft.com/office/drawing/2014/chart" uri="{C3380CC4-5D6E-409C-BE32-E72D297353CC}">
              <c16:uniqueId val="{00000000-214F-4E60-8565-52EB1383708A}"/>
            </c:ext>
          </c:extLst>
        </c:ser>
        <c:ser>
          <c:idx val="1"/>
          <c:order val="1"/>
          <c:tx>
            <c:strRef>
              <c:f>Sheet1!$D$1</c:f>
              <c:strCache>
                <c:ptCount val="1"/>
                <c:pt idx="0">
                  <c:v>RL</c:v>
                </c:pt>
              </c:strCache>
            </c:strRef>
          </c:tx>
          <c:spPr>
            <a:ln>
              <a:solidFill>
                <a:sysClr val="window" lastClr="FFFFFF"/>
              </a:solidFill>
            </a:ln>
          </c:spPr>
          <c:marker>
            <c:symbol val="none"/>
          </c:marker>
          <c:xVal>
            <c:numRef>
              <c:f>Sheet1!$B$20:$B$32</c:f>
              <c:numCache>
                <c:formatCode>General</c:formatCode>
                <c:ptCount val="13"/>
                <c:pt idx="0">
                  <c:v>1990</c:v>
                </c:pt>
                <c:pt idx="1">
                  <c:v>1992</c:v>
                </c:pt>
                <c:pt idx="2">
                  <c:v>1998</c:v>
                </c:pt>
                <c:pt idx="3">
                  <c:v>2007</c:v>
                </c:pt>
                <c:pt idx="4">
                  <c:v>2009</c:v>
                </c:pt>
                <c:pt idx="5">
                  <c:v>2012</c:v>
                </c:pt>
                <c:pt idx="6">
                  <c:v>2013</c:v>
                </c:pt>
                <c:pt idx="7">
                  <c:v>2015</c:v>
                </c:pt>
                <c:pt idx="8">
                  <c:v>2022</c:v>
                </c:pt>
                <c:pt idx="9">
                  <c:v>2028</c:v>
                </c:pt>
                <c:pt idx="10">
                  <c:v>2034</c:v>
                </c:pt>
                <c:pt idx="11">
                  <c:v>2040</c:v>
                </c:pt>
                <c:pt idx="12">
                  <c:v>2045</c:v>
                </c:pt>
              </c:numCache>
            </c:numRef>
          </c:xVal>
          <c:yVal>
            <c:numRef>
              <c:f>Sheet1!$D$20:$D$32</c:f>
              <c:numCache>
                <c:formatCode>General</c:formatCode>
                <c:ptCount val="13"/>
                <c:pt idx="6">
                  <c:v>155.19380000000001</c:v>
                </c:pt>
                <c:pt idx="7">
                  <c:v>161.6390000000001</c:v>
                </c:pt>
                <c:pt idx="8">
                  <c:v>184.19720000000049</c:v>
                </c:pt>
                <c:pt idx="9">
                  <c:v>203.53280000000001</c:v>
                </c:pt>
                <c:pt idx="10">
                  <c:v>222.86840000000029</c:v>
                </c:pt>
                <c:pt idx="11">
                  <c:v>242.2039999999997</c:v>
                </c:pt>
                <c:pt idx="12">
                  <c:v>258.31700000000001</c:v>
                </c:pt>
              </c:numCache>
            </c:numRef>
          </c:yVal>
          <c:smooth val="0"/>
          <c:extLst xmlns:c16r2="http://schemas.microsoft.com/office/drawing/2015/06/chart">
            <c:ext xmlns:c16="http://schemas.microsoft.com/office/drawing/2014/chart" uri="{C3380CC4-5D6E-409C-BE32-E72D297353CC}">
              <c16:uniqueId val="{00000001-214F-4E60-8565-52EB1383708A}"/>
            </c:ext>
          </c:extLst>
        </c:ser>
        <c:dLbls>
          <c:showLegendKey val="0"/>
          <c:showVal val="0"/>
          <c:showCatName val="0"/>
          <c:showSerName val="0"/>
          <c:showPercent val="0"/>
          <c:showBubbleSize val="0"/>
        </c:dLbls>
        <c:axId val="242588344"/>
        <c:axId val="242587952"/>
      </c:scatterChart>
      <c:valAx>
        <c:axId val="242588344"/>
        <c:scaling>
          <c:orientation val="minMax"/>
          <c:max val="2040"/>
          <c:min val="1990"/>
        </c:scaling>
        <c:delete val="0"/>
        <c:axPos val="b"/>
        <c:numFmt formatCode="General" sourceLinked="1"/>
        <c:majorTickMark val="cross"/>
        <c:minorTickMark val="none"/>
        <c:tickLblPos val="nextTo"/>
        <c:crossAx val="242587952"/>
        <c:crosses val="autoZero"/>
        <c:crossBetween val="midCat"/>
      </c:valAx>
      <c:valAx>
        <c:axId val="242587952"/>
        <c:scaling>
          <c:orientation val="minMax"/>
        </c:scaling>
        <c:delete val="0"/>
        <c:axPos val="l"/>
        <c:title>
          <c:tx>
            <c:rich>
              <a:bodyPr/>
              <a:lstStyle/>
              <a:p>
                <a:pPr>
                  <a:defRPr sz="1400"/>
                </a:pPr>
                <a:r>
                  <a:rPr lang="en-US" sz="2400" dirty="0"/>
                  <a:t>Net emissions</a:t>
                </a:r>
                <a:r>
                  <a:rPr lang="en-US" sz="2400" baseline="0" dirty="0"/>
                  <a:t> per year</a:t>
                </a:r>
                <a:endParaRPr lang="en-US" sz="2400" dirty="0"/>
              </a:p>
            </c:rich>
          </c:tx>
          <c:layout>
            <c:manualLayout>
              <c:xMode val="edge"/>
              <c:yMode val="edge"/>
              <c:x val="1.42084426946632E-2"/>
              <c:y val="0.110995552639253"/>
            </c:manualLayout>
          </c:layout>
          <c:overlay val="0"/>
        </c:title>
        <c:numFmt formatCode="General" sourceLinked="1"/>
        <c:majorTickMark val="cross"/>
        <c:minorTickMark val="none"/>
        <c:tickLblPos val="none"/>
        <c:crossAx val="242588344"/>
        <c:crosses val="autoZero"/>
        <c:crossBetween val="midCat"/>
      </c:valAx>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10127-6EB3-49CF-BCA2-8696DA75A3D0}"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FA9ED64A-4173-4E56-A5F3-0F891E3069C3}">
      <dgm:prSet phldrT="[Text]" custT="1"/>
      <dgm:spPr/>
      <dgm:t>
        <a:bodyPr/>
        <a:lstStyle/>
        <a:p>
          <a:r>
            <a:rPr lang="en-US" sz="2200" baseline="0">
              <a:latin typeface="Calibri"/>
              <a:ea typeface="Calibri"/>
              <a:cs typeface="Times New Roman"/>
            </a:rPr>
            <a:t>1. Determine </a:t>
          </a:r>
          <a:r>
            <a:rPr lang="en-US" sz="2200" b="1" baseline="0">
              <a:latin typeface="Calibri"/>
              <a:ea typeface="Calibri"/>
              <a:cs typeface="Times New Roman"/>
            </a:rPr>
            <a:t>Scope</a:t>
          </a:r>
          <a:r>
            <a:rPr lang="en-US" sz="2200" baseline="0">
              <a:latin typeface="Calibri"/>
              <a:ea typeface="Calibri"/>
              <a:cs typeface="Times New Roman"/>
            </a:rPr>
            <a:t> of Activities</a:t>
          </a:r>
          <a:endParaRPr lang="en-US" sz="2200" baseline="0" dirty="0"/>
        </a:p>
      </dgm:t>
    </dgm:pt>
    <dgm:pt modelId="{EA8B1B40-5005-4A60-9924-D0E9F8B8260E}" type="parTrans" cxnId="{4EA7BCB6-B5A4-4DA9-9836-A3F322FCCD75}">
      <dgm:prSet/>
      <dgm:spPr/>
      <dgm:t>
        <a:bodyPr/>
        <a:lstStyle/>
        <a:p>
          <a:endParaRPr lang="en-US" sz="2200" baseline="0">
            <a:solidFill>
              <a:schemeClr val="tx1"/>
            </a:solidFill>
          </a:endParaRPr>
        </a:p>
      </dgm:t>
    </dgm:pt>
    <dgm:pt modelId="{E88E0203-9633-4B16-9E1E-8C5C3349881C}" type="sibTrans" cxnId="{4EA7BCB6-B5A4-4DA9-9836-A3F322FCCD75}">
      <dgm:prSet custT="1"/>
      <dgm:spPr/>
      <dgm:t>
        <a:bodyPr/>
        <a:lstStyle/>
        <a:p>
          <a:endParaRPr lang="en-US" sz="2200" baseline="0">
            <a:solidFill>
              <a:schemeClr val="tx1"/>
            </a:solidFill>
          </a:endParaRPr>
        </a:p>
      </dgm:t>
    </dgm:pt>
    <dgm:pt modelId="{276259EE-5CB0-4E3E-BB49-D03322B8900B}">
      <dgm:prSet phldrT="[Text]" custT="1"/>
      <dgm:spPr/>
      <dgm:t>
        <a:bodyPr/>
        <a:lstStyle/>
        <a:p>
          <a:r>
            <a:rPr lang="en-US" sz="2200" baseline="0">
              <a:latin typeface="Calibri"/>
              <a:ea typeface="Calibri"/>
              <a:cs typeface="Times New Roman"/>
            </a:rPr>
            <a:t>2. Finalize </a:t>
          </a:r>
          <a:r>
            <a:rPr lang="en-US" sz="2200" b="1" baseline="0">
              <a:latin typeface="Calibri"/>
              <a:ea typeface="Calibri"/>
              <a:cs typeface="Times New Roman"/>
            </a:rPr>
            <a:t>Forest Definition</a:t>
          </a:r>
          <a:endParaRPr lang="en-US" sz="2200" baseline="0" dirty="0"/>
        </a:p>
      </dgm:t>
    </dgm:pt>
    <dgm:pt modelId="{E6C051CD-8BA2-46FC-A02E-D291CB3849C4}" type="parTrans" cxnId="{2A49B664-D235-44DC-804F-DB48856B54D5}">
      <dgm:prSet/>
      <dgm:spPr/>
      <dgm:t>
        <a:bodyPr/>
        <a:lstStyle/>
        <a:p>
          <a:endParaRPr lang="en-US" sz="2200" baseline="0">
            <a:solidFill>
              <a:schemeClr val="tx1"/>
            </a:solidFill>
          </a:endParaRPr>
        </a:p>
      </dgm:t>
    </dgm:pt>
    <dgm:pt modelId="{D7F6BDC7-D4D3-46AC-942D-9903277D17BE}" type="sibTrans" cxnId="{2A49B664-D235-44DC-804F-DB48856B54D5}">
      <dgm:prSet custT="1"/>
      <dgm:spPr/>
      <dgm:t>
        <a:bodyPr/>
        <a:lstStyle/>
        <a:p>
          <a:endParaRPr lang="en-US" sz="2200" baseline="0">
            <a:solidFill>
              <a:schemeClr val="tx1"/>
            </a:solidFill>
          </a:endParaRPr>
        </a:p>
      </dgm:t>
    </dgm:pt>
    <dgm:pt modelId="{4D8024CE-6950-477B-BFC1-41B9054E0D77}">
      <dgm:prSet phldrT="[Text]" custT="1"/>
      <dgm:spPr/>
      <dgm:t>
        <a:bodyPr/>
        <a:lstStyle/>
        <a:p>
          <a:r>
            <a:rPr lang="en-US" sz="2200" baseline="0">
              <a:latin typeface="Calibri"/>
              <a:ea typeface="Calibri"/>
              <a:cs typeface="Times New Roman"/>
            </a:rPr>
            <a:t>3. Determine </a:t>
          </a:r>
          <a:r>
            <a:rPr lang="en-US" sz="2200" b="1" baseline="0">
              <a:latin typeface="Calibri"/>
              <a:ea typeface="Calibri"/>
              <a:cs typeface="Times New Roman"/>
            </a:rPr>
            <a:t>Scale</a:t>
          </a:r>
          <a:r>
            <a:rPr lang="en-US" sz="2200" baseline="0">
              <a:latin typeface="Calibri"/>
              <a:ea typeface="Calibri"/>
              <a:cs typeface="Times New Roman"/>
            </a:rPr>
            <a:t> (National or Summed Subnational)</a:t>
          </a:r>
          <a:endParaRPr lang="en-US" sz="2200" baseline="0" dirty="0"/>
        </a:p>
      </dgm:t>
    </dgm:pt>
    <dgm:pt modelId="{0E18A2A7-349F-4B98-9D9C-EE5907170D18}" type="parTrans" cxnId="{A7B798F9-B67D-4D7C-9E0C-7E3759415582}">
      <dgm:prSet/>
      <dgm:spPr/>
      <dgm:t>
        <a:bodyPr/>
        <a:lstStyle/>
        <a:p>
          <a:endParaRPr lang="en-US" sz="2200" baseline="0">
            <a:solidFill>
              <a:schemeClr val="tx1"/>
            </a:solidFill>
          </a:endParaRPr>
        </a:p>
      </dgm:t>
    </dgm:pt>
    <dgm:pt modelId="{8723B4FF-41F4-450E-B0BF-638FA0A78124}" type="sibTrans" cxnId="{A7B798F9-B67D-4D7C-9E0C-7E3759415582}">
      <dgm:prSet custT="1"/>
      <dgm:spPr/>
      <dgm:t>
        <a:bodyPr/>
        <a:lstStyle/>
        <a:p>
          <a:endParaRPr lang="en-US" sz="2200" baseline="0">
            <a:solidFill>
              <a:schemeClr val="tx1"/>
            </a:solidFill>
          </a:endParaRPr>
        </a:p>
      </dgm:t>
    </dgm:pt>
    <dgm:pt modelId="{C0D6F2AF-19D8-40E9-A5DD-779DF3BD39B3}">
      <dgm:prSet phldrT="[Text]" custT="1"/>
      <dgm:spPr/>
      <dgm:t>
        <a:bodyPr/>
        <a:lstStyle/>
        <a:p>
          <a:r>
            <a:rPr lang="en-US" sz="2200" baseline="0">
              <a:latin typeface="Calibri"/>
              <a:ea typeface="Calibri"/>
              <a:cs typeface="Times New Roman"/>
            </a:rPr>
            <a:t>4. Determine Which </a:t>
          </a:r>
          <a:r>
            <a:rPr lang="en-US" sz="2200" b="1" baseline="0">
              <a:latin typeface="Calibri"/>
              <a:ea typeface="Calibri"/>
              <a:cs typeface="Times New Roman"/>
            </a:rPr>
            <a:t>Pools/Gases</a:t>
          </a:r>
          <a:r>
            <a:rPr lang="en-US" sz="2200" baseline="0">
              <a:latin typeface="Calibri"/>
              <a:ea typeface="Calibri"/>
              <a:cs typeface="Times New Roman"/>
            </a:rPr>
            <a:t> to Include</a:t>
          </a:r>
          <a:endParaRPr lang="en-US" sz="2200" baseline="0" dirty="0"/>
        </a:p>
      </dgm:t>
    </dgm:pt>
    <dgm:pt modelId="{E2F3BA67-D9D1-4A8F-989C-7E79580752FC}" type="parTrans" cxnId="{92FA14CC-297B-4ABA-9A3E-D4D9DC4F13E1}">
      <dgm:prSet/>
      <dgm:spPr/>
      <dgm:t>
        <a:bodyPr/>
        <a:lstStyle/>
        <a:p>
          <a:endParaRPr lang="en-US" sz="2200" baseline="0">
            <a:solidFill>
              <a:schemeClr val="tx1"/>
            </a:solidFill>
          </a:endParaRPr>
        </a:p>
      </dgm:t>
    </dgm:pt>
    <dgm:pt modelId="{8B9C8CAA-AE1E-4262-9D90-84B84CD8228D}" type="sibTrans" cxnId="{92FA14CC-297B-4ABA-9A3E-D4D9DC4F13E1}">
      <dgm:prSet custT="1"/>
      <dgm:spPr/>
      <dgm:t>
        <a:bodyPr/>
        <a:lstStyle/>
        <a:p>
          <a:endParaRPr lang="en-US" sz="2200" baseline="0">
            <a:solidFill>
              <a:schemeClr val="tx1"/>
            </a:solidFill>
          </a:endParaRPr>
        </a:p>
      </dgm:t>
    </dgm:pt>
    <dgm:pt modelId="{461A3882-C61C-47CF-B4A1-EF3BBE9E6EF8}">
      <dgm:prSet phldrT="[Text]" custT="1"/>
      <dgm:spPr/>
      <dgm:t>
        <a:bodyPr/>
        <a:lstStyle/>
        <a:p>
          <a:r>
            <a:rPr lang="en-US" sz="2200" baseline="0">
              <a:latin typeface="Calibri"/>
              <a:ea typeface="Calibri"/>
              <a:cs typeface="Times New Roman"/>
            </a:rPr>
            <a:t>5. Link REDD+ to a  </a:t>
          </a:r>
          <a:r>
            <a:rPr lang="en-US" sz="2200" b="1" baseline="0">
              <a:latin typeface="Calibri"/>
              <a:ea typeface="Calibri"/>
              <a:cs typeface="Times New Roman"/>
            </a:rPr>
            <a:t>National Forest Inventory?</a:t>
          </a:r>
          <a:endParaRPr lang="en-US" sz="2200" baseline="0" dirty="0"/>
        </a:p>
      </dgm:t>
    </dgm:pt>
    <dgm:pt modelId="{15191566-A4AE-4D76-8C1B-F506B0E98B9E}" type="parTrans" cxnId="{B0C5F64B-D77D-4057-AA62-E585BDC340BD}">
      <dgm:prSet/>
      <dgm:spPr/>
      <dgm:t>
        <a:bodyPr/>
        <a:lstStyle/>
        <a:p>
          <a:endParaRPr lang="en-US" sz="2200" baseline="0">
            <a:solidFill>
              <a:schemeClr val="tx1"/>
            </a:solidFill>
          </a:endParaRPr>
        </a:p>
      </dgm:t>
    </dgm:pt>
    <dgm:pt modelId="{5B936F7E-3CE9-48F6-BE9B-C47081023274}" type="sibTrans" cxnId="{B0C5F64B-D77D-4057-AA62-E585BDC340BD}">
      <dgm:prSet custT="1"/>
      <dgm:spPr/>
      <dgm:t>
        <a:bodyPr/>
        <a:lstStyle/>
        <a:p>
          <a:endParaRPr lang="en-US" sz="2200" baseline="0">
            <a:solidFill>
              <a:schemeClr val="tx1"/>
            </a:solidFill>
          </a:endParaRPr>
        </a:p>
      </dgm:t>
    </dgm:pt>
    <dgm:pt modelId="{4D885F1F-78A8-4742-B111-E2FE540BA9C4}">
      <dgm:prSet phldrT="[Text]" custT="1"/>
      <dgm:spPr/>
      <dgm:t>
        <a:bodyPr/>
        <a:lstStyle/>
        <a:p>
          <a:r>
            <a:rPr lang="en-US" sz="2200" baseline="0">
              <a:latin typeface="Calibri"/>
              <a:ea typeface="Calibri"/>
              <a:cs typeface="Times New Roman"/>
            </a:rPr>
            <a:t>7. Should a </a:t>
          </a:r>
          <a:r>
            <a:rPr lang="en-US" sz="2200" b="1" baseline="0">
              <a:latin typeface="Calibri"/>
              <a:ea typeface="Calibri"/>
              <a:cs typeface="Times New Roman"/>
            </a:rPr>
            <a:t>Location Analysis</a:t>
          </a:r>
          <a:r>
            <a:rPr lang="en-US" sz="2200" baseline="0">
              <a:latin typeface="Calibri"/>
              <a:ea typeface="Calibri"/>
              <a:cs typeface="Times New Roman"/>
            </a:rPr>
            <a:t> Be Included?</a:t>
          </a:r>
          <a:endParaRPr lang="en-US" sz="2200" baseline="0" dirty="0"/>
        </a:p>
      </dgm:t>
    </dgm:pt>
    <dgm:pt modelId="{264E4A20-BA82-4D9A-8A3E-74F6DB553A26}" type="parTrans" cxnId="{CA43F3CF-71ED-4E23-B974-12E52C9FE2D0}">
      <dgm:prSet/>
      <dgm:spPr/>
      <dgm:t>
        <a:bodyPr/>
        <a:lstStyle/>
        <a:p>
          <a:endParaRPr lang="en-US" sz="2200" baseline="0">
            <a:solidFill>
              <a:schemeClr val="tx1"/>
            </a:solidFill>
          </a:endParaRPr>
        </a:p>
      </dgm:t>
    </dgm:pt>
    <dgm:pt modelId="{E9DF8977-E071-47DC-927F-2750E485B398}" type="sibTrans" cxnId="{CA43F3CF-71ED-4E23-B974-12E52C9FE2D0}">
      <dgm:prSet/>
      <dgm:spPr/>
      <dgm:t>
        <a:bodyPr/>
        <a:lstStyle/>
        <a:p>
          <a:endParaRPr lang="en-US" sz="2200" baseline="0">
            <a:solidFill>
              <a:schemeClr val="tx1"/>
            </a:solidFill>
          </a:endParaRPr>
        </a:p>
      </dgm:t>
    </dgm:pt>
    <dgm:pt modelId="{38612AC6-9976-4F33-AC8F-74F304CD5B18}">
      <dgm:prSet phldrT="[Text]" custT="1"/>
      <dgm:spPr/>
      <dgm:t>
        <a:bodyPr/>
        <a:lstStyle/>
        <a:p>
          <a:r>
            <a:rPr lang="en-US" sz="2200" baseline="0">
              <a:latin typeface="Calibri"/>
              <a:ea typeface="Calibri"/>
              <a:cs typeface="Times New Roman"/>
            </a:rPr>
            <a:t>6. Adjust for </a:t>
          </a:r>
          <a:r>
            <a:rPr lang="en-US" sz="2200" b="1" baseline="0">
              <a:latin typeface="Calibri"/>
              <a:ea typeface="Calibri"/>
              <a:cs typeface="Times New Roman"/>
            </a:rPr>
            <a:t>National Circumstances</a:t>
          </a:r>
          <a:r>
            <a:rPr lang="en-US" sz="2200" baseline="0">
              <a:latin typeface="Calibri"/>
              <a:ea typeface="Calibri"/>
              <a:cs typeface="Times New Roman"/>
            </a:rPr>
            <a:t>?</a:t>
          </a:r>
          <a:endParaRPr lang="en-US" sz="2200" baseline="0" dirty="0"/>
        </a:p>
      </dgm:t>
    </dgm:pt>
    <dgm:pt modelId="{6889F083-0183-4FB2-BC38-49C6792118E9}" type="parTrans" cxnId="{527944CF-3F40-4136-928D-F5EE9C050D1D}">
      <dgm:prSet/>
      <dgm:spPr/>
      <dgm:t>
        <a:bodyPr/>
        <a:lstStyle/>
        <a:p>
          <a:endParaRPr lang="en-US" sz="2200" baseline="0">
            <a:solidFill>
              <a:schemeClr val="tx1"/>
            </a:solidFill>
          </a:endParaRPr>
        </a:p>
      </dgm:t>
    </dgm:pt>
    <dgm:pt modelId="{1C98B98D-8CD1-4DB4-93B1-DEA33E3CEA4D}" type="sibTrans" cxnId="{527944CF-3F40-4136-928D-F5EE9C050D1D}">
      <dgm:prSet custT="1"/>
      <dgm:spPr/>
      <dgm:t>
        <a:bodyPr/>
        <a:lstStyle/>
        <a:p>
          <a:endParaRPr lang="en-US" sz="2200" baseline="0">
            <a:solidFill>
              <a:schemeClr val="tx1"/>
            </a:solidFill>
          </a:endParaRPr>
        </a:p>
      </dgm:t>
    </dgm:pt>
    <dgm:pt modelId="{C9AA80B6-64AD-4881-85BD-C46F370C729A}" type="pres">
      <dgm:prSet presAssocID="{C1410127-6EB3-49CF-BCA2-8696DA75A3D0}" presName="Name0" presStyleCnt="0">
        <dgm:presLayoutVars>
          <dgm:dir/>
          <dgm:resizeHandles val="exact"/>
        </dgm:presLayoutVars>
      </dgm:prSet>
      <dgm:spPr/>
      <dgm:t>
        <a:bodyPr/>
        <a:lstStyle/>
        <a:p>
          <a:endParaRPr lang="en-US"/>
        </a:p>
      </dgm:t>
    </dgm:pt>
    <dgm:pt modelId="{23522A9A-17C4-41C7-A13B-A73128FA231E}" type="pres">
      <dgm:prSet presAssocID="{FA9ED64A-4173-4E56-A5F3-0F891E3069C3}" presName="node" presStyleLbl="node1" presStyleIdx="0" presStyleCnt="7">
        <dgm:presLayoutVars>
          <dgm:bulletEnabled val="1"/>
        </dgm:presLayoutVars>
      </dgm:prSet>
      <dgm:spPr/>
      <dgm:t>
        <a:bodyPr/>
        <a:lstStyle/>
        <a:p>
          <a:endParaRPr lang="en-US"/>
        </a:p>
      </dgm:t>
    </dgm:pt>
    <dgm:pt modelId="{195AC814-E14F-48BA-B2F1-AB5C0CD8E352}" type="pres">
      <dgm:prSet presAssocID="{E88E0203-9633-4B16-9E1E-8C5C3349881C}" presName="sibTrans" presStyleLbl="sibTrans1D1" presStyleIdx="0" presStyleCnt="6"/>
      <dgm:spPr/>
      <dgm:t>
        <a:bodyPr/>
        <a:lstStyle/>
        <a:p>
          <a:endParaRPr lang="en-US"/>
        </a:p>
      </dgm:t>
    </dgm:pt>
    <dgm:pt modelId="{55E998F4-F230-4BCB-B3F6-093364DAF2F3}" type="pres">
      <dgm:prSet presAssocID="{E88E0203-9633-4B16-9E1E-8C5C3349881C}" presName="connectorText" presStyleLbl="sibTrans1D1" presStyleIdx="0" presStyleCnt="6"/>
      <dgm:spPr/>
      <dgm:t>
        <a:bodyPr/>
        <a:lstStyle/>
        <a:p>
          <a:endParaRPr lang="en-US"/>
        </a:p>
      </dgm:t>
    </dgm:pt>
    <dgm:pt modelId="{AC8FAA2C-AAE1-4623-BEC8-955BAEBC0BE3}" type="pres">
      <dgm:prSet presAssocID="{276259EE-5CB0-4E3E-BB49-D03322B8900B}" presName="node" presStyleLbl="node1" presStyleIdx="1" presStyleCnt="7">
        <dgm:presLayoutVars>
          <dgm:bulletEnabled val="1"/>
        </dgm:presLayoutVars>
      </dgm:prSet>
      <dgm:spPr/>
      <dgm:t>
        <a:bodyPr/>
        <a:lstStyle/>
        <a:p>
          <a:endParaRPr lang="en-US"/>
        </a:p>
      </dgm:t>
    </dgm:pt>
    <dgm:pt modelId="{B38A6D06-4524-4277-9F5C-E93FD8C5E0F3}" type="pres">
      <dgm:prSet presAssocID="{D7F6BDC7-D4D3-46AC-942D-9903277D17BE}" presName="sibTrans" presStyleLbl="sibTrans1D1" presStyleIdx="1" presStyleCnt="6"/>
      <dgm:spPr/>
      <dgm:t>
        <a:bodyPr/>
        <a:lstStyle/>
        <a:p>
          <a:endParaRPr lang="en-US"/>
        </a:p>
      </dgm:t>
    </dgm:pt>
    <dgm:pt modelId="{CCD6AD20-AEB0-49C5-95E7-53C21325079A}" type="pres">
      <dgm:prSet presAssocID="{D7F6BDC7-D4D3-46AC-942D-9903277D17BE}" presName="connectorText" presStyleLbl="sibTrans1D1" presStyleIdx="1" presStyleCnt="6"/>
      <dgm:spPr/>
      <dgm:t>
        <a:bodyPr/>
        <a:lstStyle/>
        <a:p>
          <a:endParaRPr lang="en-US"/>
        </a:p>
      </dgm:t>
    </dgm:pt>
    <dgm:pt modelId="{5812B051-9B85-4698-93CD-8C19BFD450CA}" type="pres">
      <dgm:prSet presAssocID="{4D8024CE-6950-477B-BFC1-41B9054E0D77}" presName="node" presStyleLbl="node1" presStyleIdx="2" presStyleCnt="7">
        <dgm:presLayoutVars>
          <dgm:bulletEnabled val="1"/>
        </dgm:presLayoutVars>
      </dgm:prSet>
      <dgm:spPr/>
      <dgm:t>
        <a:bodyPr/>
        <a:lstStyle/>
        <a:p>
          <a:endParaRPr lang="en-US"/>
        </a:p>
      </dgm:t>
    </dgm:pt>
    <dgm:pt modelId="{414339DC-2BB2-4B1E-9AEA-35EAD81DD666}" type="pres">
      <dgm:prSet presAssocID="{8723B4FF-41F4-450E-B0BF-638FA0A78124}" presName="sibTrans" presStyleLbl="sibTrans1D1" presStyleIdx="2" presStyleCnt="6"/>
      <dgm:spPr/>
      <dgm:t>
        <a:bodyPr/>
        <a:lstStyle/>
        <a:p>
          <a:endParaRPr lang="en-US"/>
        </a:p>
      </dgm:t>
    </dgm:pt>
    <dgm:pt modelId="{6FBF9FEB-0F9F-40DF-B9E8-070833DB8D9D}" type="pres">
      <dgm:prSet presAssocID="{8723B4FF-41F4-450E-B0BF-638FA0A78124}" presName="connectorText" presStyleLbl="sibTrans1D1" presStyleIdx="2" presStyleCnt="6"/>
      <dgm:spPr/>
      <dgm:t>
        <a:bodyPr/>
        <a:lstStyle/>
        <a:p>
          <a:endParaRPr lang="en-US"/>
        </a:p>
      </dgm:t>
    </dgm:pt>
    <dgm:pt modelId="{95911D09-A33D-49FA-98D2-8ED8809D0E05}" type="pres">
      <dgm:prSet presAssocID="{C0D6F2AF-19D8-40E9-A5DD-779DF3BD39B3}" presName="node" presStyleLbl="node1" presStyleIdx="3" presStyleCnt="7">
        <dgm:presLayoutVars>
          <dgm:bulletEnabled val="1"/>
        </dgm:presLayoutVars>
      </dgm:prSet>
      <dgm:spPr/>
      <dgm:t>
        <a:bodyPr/>
        <a:lstStyle/>
        <a:p>
          <a:endParaRPr lang="en-US"/>
        </a:p>
      </dgm:t>
    </dgm:pt>
    <dgm:pt modelId="{29F32455-BC34-4D37-9C48-360D9E977211}" type="pres">
      <dgm:prSet presAssocID="{8B9C8CAA-AE1E-4262-9D90-84B84CD8228D}" presName="sibTrans" presStyleLbl="sibTrans1D1" presStyleIdx="3" presStyleCnt="6"/>
      <dgm:spPr/>
      <dgm:t>
        <a:bodyPr/>
        <a:lstStyle/>
        <a:p>
          <a:endParaRPr lang="en-US"/>
        </a:p>
      </dgm:t>
    </dgm:pt>
    <dgm:pt modelId="{7A4FE172-6A98-4A4F-A8B3-AEE4B85D869A}" type="pres">
      <dgm:prSet presAssocID="{8B9C8CAA-AE1E-4262-9D90-84B84CD8228D}" presName="connectorText" presStyleLbl="sibTrans1D1" presStyleIdx="3" presStyleCnt="6"/>
      <dgm:spPr/>
      <dgm:t>
        <a:bodyPr/>
        <a:lstStyle/>
        <a:p>
          <a:endParaRPr lang="en-US"/>
        </a:p>
      </dgm:t>
    </dgm:pt>
    <dgm:pt modelId="{3905344E-B287-4497-9CD4-8A7709A7615B}" type="pres">
      <dgm:prSet presAssocID="{461A3882-C61C-47CF-B4A1-EF3BBE9E6EF8}" presName="node" presStyleLbl="node1" presStyleIdx="4" presStyleCnt="7">
        <dgm:presLayoutVars>
          <dgm:bulletEnabled val="1"/>
        </dgm:presLayoutVars>
      </dgm:prSet>
      <dgm:spPr/>
      <dgm:t>
        <a:bodyPr/>
        <a:lstStyle/>
        <a:p>
          <a:endParaRPr lang="en-US"/>
        </a:p>
      </dgm:t>
    </dgm:pt>
    <dgm:pt modelId="{EFB95A39-AF01-4DC3-B249-7EBAAB6BA45D}" type="pres">
      <dgm:prSet presAssocID="{5B936F7E-3CE9-48F6-BE9B-C47081023274}" presName="sibTrans" presStyleLbl="sibTrans1D1" presStyleIdx="4" presStyleCnt="6"/>
      <dgm:spPr/>
      <dgm:t>
        <a:bodyPr/>
        <a:lstStyle/>
        <a:p>
          <a:endParaRPr lang="en-US"/>
        </a:p>
      </dgm:t>
    </dgm:pt>
    <dgm:pt modelId="{82578EB6-7091-479F-B1BA-431AC04F3689}" type="pres">
      <dgm:prSet presAssocID="{5B936F7E-3CE9-48F6-BE9B-C47081023274}" presName="connectorText" presStyleLbl="sibTrans1D1" presStyleIdx="4" presStyleCnt="6"/>
      <dgm:spPr/>
      <dgm:t>
        <a:bodyPr/>
        <a:lstStyle/>
        <a:p>
          <a:endParaRPr lang="en-US"/>
        </a:p>
      </dgm:t>
    </dgm:pt>
    <dgm:pt modelId="{6A1F0CF5-4819-4B86-BEE4-67357834D6AE}" type="pres">
      <dgm:prSet presAssocID="{38612AC6-9976-4F33-AC8F-74F304CD5B18}" presName="node" presStyleLbl="node1" presStyleIdx="5" presStyleCnt="7">
        <dgm:presLayoutVars>
          <dgm:bulletEnabled val="1"/>
        </dgm:presLayoutVars>
      </dgm:prSet>
      <dgm:spPr/>
      <dgm:t>
        <a:bodyPr/>
        <a:lstStyle/>
        <a:p>
          <a:endParaRPr lang="en-US"/>
        </a:p>
      </dgm:t>
    </dgm:pt>
    <dgm:pt modelId="{6D4C3F65-C659-4369-98F3-4B81814216C5}" type="pres">
      <dgm:prSet presAssocID="{1C98B98D-8CD1-4DB4-93B1-DEA33E3CEA4D}" presName="sibTrans" presStyleLbl="sibTrans1D1" presStyleIdx="5" presStyleCnt="6"/>
      <dgm:spPr/>
      <dgm:t>
        <a:bodyPr/>
        <a:lstStyle/>
        <a:p>
          <a:endParaRPr lang="en-US"/>
        </a:p>
      </dgm:t>
    </dgm:pt>
    <dgm:pt modelId="{E942F77B-15E0-4E17-93DB-8DA2D59CEF3A}" type="pres">
      <dgm:prSet presAssocID="{1C98B98D-8CD1-4DB4-93B1-DEA33E3CEA4D}" presName="connectorText" presStyleLbl="sibTrans1D1" presStyleIdx="5" presStyleCnt="6"/>
      <dgm:spPr/>
      <dgm:t>
        <a:bodyPr/>
        <a:lstStyle/>
        <a:p>
          <a:endParaRPr lang="en-US"/>
        </a:p>
      </dgm:t>
    </dgm:pt>
    <dgm:pt modelId="{55723AE1-9F1F-484E-BCC2-BB8BC89F83B1}" type="pres">
      <dgm:prSet presAssocID="{4D885F1F-78A8-4742-B111-E2FE540BA9C4}" presName="node" presStyleLbl="node1" presStyleIdx="6" presStyleCnt="7">
        <dgm:presLayoutVars>
          <dgm:bulletEnabled val="1"/>
        </dgm:presLayoutVars>
      </dgm:prSet>
      <dgm:spPr/>
      <dgm:t>
        <a:bodyPr/>
        <a:lstStyle/>
        <a:p>
          <a:endParaRPr lang="en-US"/>
        </a:p>
      </dgm:t>
    </dgm:pt>
  </dgm:ptLst>
  <dgm:cxnLst>
    <dgm:cxn modelId="{B220E753-1A19-43AC-957E-D73B4731A6CB}" type="presOf" srcId="{1C98B98D-8CD1-4DB4-93B1-DEA33E3CEA4D}" destId="{E942F77B-15E0-4E17-93DB-8DA2D59CEF3A}" srcOrd="1" destOrd="0" presId="urn:microsoft.com/office/officeart/2005/8/layout/bProcess3"/>
    <dgm:cxn modelId="{99A2FADB-DE1F-4D97-B85E-796899377882}" type="presOf" srcId="{E88E0203-9633-4B16-9E1E-8C5C3349881C}" destId="{55E998F4-F230-4BCB-B3F6-093364DAF2F3}" srcOrd="1" destOrd="0" presId="urn:microsoft.com/office/officeart/2005/8/layout/bProcess3"/>
    <dgm:cxn modelId="{B1256BEF-7E0F-4FA5-BF0E-E91D5C87C518}" type="presOf" srcId="{8723B4FF-41F4-450E-B0BF-638FA0A78124}" destId="{414339DC-2BB2-4B1E-9AEA-35EAD81DD666}" srcOrd="0" destOrd="0" presId="urn:microsoft.com/office/officeart/2005/8/layout/bProcess3"/>
    <dgm:cxn modelId="{4E04D405-DC4B-4F99-A94B-F244B2F751EE}" type="presOf" srcId="{276259EE-5CB0-4E3E-BB49-D03322B8900B}" destId="{AC8FAA2C-AAE1-4623-BEC8-955BAEBC0BE3}" srcOrd="0" destOrd="0" presId="urn:microsoft.com/office/officeart/2005/8/layout/bProcess3"/>
    <dgm:cxn modelId="{CA43F3CF-71ED-4E23-B974-12E52C9FE2D0}" srcId="{C1410127-6EB3-49CF-BCA2-8696DA75A3D0}" destId="{4D885F1F-78A8-4742-B111-E2FE540BA9C4}" srcOrd="6" destOrd="0" parTransId="{264E4A20-BA82-4D9A-8A3E-74F6DB553A26}" sibTransId="{E9DF8977-E071-47DC-927F-2750E485B398}"/>
    <dgm:cxn modelId="{0C954271-23F9-4751-B72A-4AF2B8396773}" type="presOf" srcId="{C1410127-6EB3-49CF-BCA2-8696DA75A3D0}" destId="{C9AA80B6-64AD-4881-85BD-C46F370C729A}" srcOrd="0" destOrd="0" presId="urn:microsoft.com/office/officeart/2005/8/layout/bProcess3"/>
    <dgm:cxn modelId="{65B4A14C-A32C-4713-B5E8-8E33ED755109}" type="presOf" srcId="{461A3882-C61C-47CF-B4A1-EF3BBE9E6EF8}" destId="{3905344E-B287-4497-9CD4-8A7709A7615B}" srcOrd="0" destOrd="0" presId="urn:microsoft.com/office/officeart/2005/8/layout/bProcess3"/>
    <dgm:cxn modelId="{BA92960C-A58C-4D79-A878-DB18FF9A25DE}" type="presOf" srcId="{1C98B98D-8CD1-4DB4-93B1-DEA33E3CEA4D}" destId="{6D4C3F65-C659-4369-98F3-4B81814216C5}" srcOrd="0" destOrd="0" presId="urn:microsoft.com/office/officeart/2005/8/layout/bProcess3"/>
    <dgm:cxn modelId="{1D0FDC6E-50DC-47EF-A163-072154C4FB6F}" type="presOf" srcId="{D7F6BDC7-D4D3-46AC-942D-9903277D17BE}" destId="{CCD6AD20-AEB0-49C5-95E7-53C21325079A}" srcOrd="1" destOrd="0" presId="urn:microsoft.com/office/officeart/2005/8/layout/bProcess3"/>
    <dgm:cxn modelId="{4C09D873-6135-40BE-A26A-F5C3019491CE}" type="presOf" srcId="{4D885F1F-78A8-4742-B111-E2FE540BA9C4}" destId="{55723AE1-9F1F-484E-BCC2-BB8BC89F83B1}" srcOrd="0" destOrd="0" presId="urn:microsoft.com/office/officeart/2005/8/layout/bProcess3"/>
    <dgm:cxn modelId="{EDA544B8-F9E0-41F7-83F7-E0D7BFF4423C}" type="presOf" srcId="{FA9ED64A-4173-4E56-A5F3-0F891E3069C3}" destId="{23522A9A-17C4-41C7-A13B-A73128FA231E}" srcOrd="0" destOrd="0" presId="urn:microsoft.com/office/officeart/2005/8/layout/bProcess3"/>
    <dgm:cxn modelId="{BF63E0E1-BEC5-4BFB-8815-0B511771AFA8}" type="presOf" srcId="{8B9C8CAA-AE1E-4262-9D90-84B84CD8228D}" destId="{29F32455-BC34-4D37-9C48-360D9E977211}" srcOrd="0" destOrd="0" presId="urn:microsoft.com/office/officeart/2005/8/layout/bProcess3"/>
    <dgm:cxn modelId="{A0B15270-210E-4583-8A57-D1D3D8E0B6A5}" type="presOf" srcId="{8B9C8CAA-AE1E-4262-9D90-84B84CD8228D}" destId="{7A4FE172-6A98-4A4F-A8B3-AEE4B85D869A}" srcOrd="1" destOrd="0" presId="urn:microsoft.com/office/officeart/2005/8/layout/bProcess3"/>
    <dgm:cxn modelId="{01AB34B4-69A4-4EB1-924D-5A3322830CF3}" type="presOf" srcId="{C0D6F2AF-19D8-40E9-A5DD-779DF3BD39B3}" destId="{95911D09-A33D-49FA-98D2-8ED8809D0E05}" srcOrd="0" destOrd="0" presId="urn:microsoft.com/office/officeart/2005/8/layout/bProcess3"/>
    <dgm:cxn modelId="{4EA7BCB6-B5A4-4DA9-9836-A3F322FCCD75}" srcId="{C1410127-6EB3-49CF-BCA2-8696DA75A3D0}" destId="{FA9ED64A-4173-4E56-A5F3-0F891E3069C3}" srcOrd="0" destOrd="0" parTransId="{EA8B1B40-5005-4A60-9924-D0E9F8B8260E}" sibTransId="{E88E0203-9633-4B16-9E1E-8C5C3349881C}"/>
    <dgm:cxn modelId="{8E8CDC33-B3E4-487D-9D8F-240658A6DE4F}" type="presOf" srcId="{5B936F7E-3CE9-48F6-BE9B-C47081023274}" destId="{82578EB6-7091-479F-B1BA-431AC04F3689}" srcOrd="1" destOrd="0" presId="urn:microsoft.com/office/officeart/2005/8/layout/bProcess3"/>
    <dgm:cxn modelId="{527944CF-3F40-4136-928D-F5EE9C050D1D}" srcId="{C1410127-6EB3-49CF-BCA2-8696DA75A3D0}" destId="{38612AC6-9976-4F33-AC8F-74F304CD5B18}" srcOrd="5" destOrd="0" parTransId="{6889F083-0183-4FB2-BC38-49C6792118E9}" sibTransId="{1C98B98D-8CD1-4DB4-93B1-DEA33E3CEA4D}"/>
    <dgm:cxn modelId="{A7B798F9-B67D-4D7C-9E0C-7E3759415582}" srcId="{C1410127-6EB3-49CF-BCA2-8696DA75A3D0}" destId="{4D8024CE-6950-477B-BFC1-41B9054E0D77}" srcOrd="2" destOrd="0" parTransId="{0E18A2A7-349F-4B98-9D9C-EE5907170D18}" sibTransId="{8723B4FF-41F4-450E-B0BF-638FA0A78124}"/>
    <dgm:cxn modelId="{4AD2CFEE-34D1-4051-BBE3-83CD0265D512}" type="presOf" srcId="{E88E0203-9633-4B16-9E1E-8C5C3349881C}" destId="{195AC814-E14F-48BA-B2F1-AB5C0CD8E352}" srcOrd="0" destOrd="0" presId="urn:microsoft.com/office/officeart/2005/8/layout/bProcess3"/>
    <dgm:cxn modelId="{D707FDCE-EBB9-40EE-9983-8B26CB7F0202}" type="presOf" srcId="{4D8024CE-6950-477B-BFC1-41B9054E0D77}" destId="{5812B051-9B85-4698-93CD-8C19BFD450CA}" srcOrd="0" destOrd="0" presId="urn:microsoft.com/office/officeart/2005/8/layout/bProcess3"/>
    <dgm:cxn modelId="{FA0415D0-9E1E-4685-A970-2FFC92F7DF98}" type="presOf" srcId="{D7F6BDC7-D4D3-46AC-942D-9903277D17BE}" destId="{B38A6D06-4524-4277-9F5C-E93FD8C5E0F3}" srcOrd="0" destOrd="0" presId="urn:microsoft.com/office/officeart/2005/8/layout/bProcess3"/>
    <dgm:cxn modelId="{FEE89EF8-497E-4328-86D8-5FF821636238}" type="presOf" srcId="{5B936F7E-3CE9-48F6-BE9B-C47081023274}" destId="{EFB95A39-AF01-4DC3-B249-7EBAAB6BA45D}" srcOrd="0" destOrd="0" presId="urn:microsoft.com/office/officeart/2005/8/layout/bProcess3"/>
    <dgm:cxn modelId="{2A49B664-D235-44DC-804F-DB48856B54D5}" srcId="{C1410127-6EB3-49CF-BCA2-8696DA75A3D0}" destId="{276259EE-5CB0-4E3E-BB49-D03322B8900B}" srcOrd="1" destOrd="0" parTransId="{E6C051CD-8BA2-46FC-A02E-D291CB3849C4}" sibTransId="{D7F6BDC7-D4D3-46AC-942D-9903277D17BE}"/>
    <dgm:cxn modelId="{B0C5F64B-D77D-4057-AA62-E585BDC340BD}" srcId="{C1410127-6EB3-49CF-BCA2-8696DA75A3D0}" destId="{461A3882-C61C-47CF-B4A1-EF3BBE9E6EF8}" srcOrd="4" destOrd="0" parTransId="{15191566-A4AE-4D76-8C1B-F506B0E98B9E}" sibTransId="{5B936F7E-3CE9-48F6-BE9B-C47081023274}"/>
    <dgm:cxn modelId="{92FA14CC-297B-4ABA-9A3E-D4D9DC4F13E1}" srcId="{C1410127-6EB3-49CF-BCA2-8696DA75A3D0}" destId="{C0D6F2AF-19D8-40E9-A5DD-779DF3BD39B3}" srcOrd="3" destOrd="0" parTransId="{E2F3BA67-D9D1-4A8F-989C-7E79580752FC}" sibTransId="{8B9C8CAA-AE1E-4262-9D90-84B84CD8228D}"/>
    <dgm:cxn modelId="{83523966-8C84-4585-AB8D-9219B80CC82C}" type="presOf" srcId="{8723B4FF-41F4-450E-B0BF-638FA0A78124}" destId="{6FBF9FEB-0F9F-40DF-B9E8-070833DB8D9D}" srcOrd="1" destOrd="0" presId="urn:microsoft.com/office/officeart/2005/8/layout/bProcess3"/>
    <dgm:cxn modelId="{ABD01818-9B92-4F5D-9AFE-57F2C996CB7F}" type="presOf" srcId="{38612AC6-9976-4F33-AC8F-74F304CD5B18}" destId="{6A1F0CF5-4819-4B86-BEE4-67357834D6AE}" srcOrd="0" destOrd="0" presId="urn:microsoft.com/office/officeart/2005/8/layout/bProcess3"/>
    <dgm:cxn modelId="{B7AD4FF3-AD40-4EAD-A554-8DBB48C439FF}" type="presParOf" srcId="{C9AA80B6-64AD-4881-85BD-C46F370C729A}" destId="{23522A9A-17C4-41C7-A13B-A73128FA231E}" srcOrd="0" destOrd="0" presId="urn:microsoft.com/office/officeart/2005/8/layout/bProcess3"/>
    <dgm:cxn modelId="{DE829B67-DCAA-4A26-8010-F04122F51137}" type="presParOf" srcId="{C9AA80B6-64AD-4881-85BD-C46F370C729A}" destId="{195AC814-E14F-48BA-B2F1-AB5C0CD8E352}" srcOrd="1" destOrd="0" presId="urn:microsoft.com/office/officeart/2005/8/layout/bProcess3"/>
    <dgm:cxn modelId="{ED496AD6-3E58-4939-81A1-D1713834FCFA}" type="presParOf" srcId="{195AC814-E14F-48BA-B2F1-AB5C0CD8E352}" destId="{55E998F4-F230-4BCB-B3F6-093364DAF2F3}" srcOrd="0" destOrd="0" presId="urn:microsoft.com/office/officeart/2005/8/layout/bProcess3"/>
    <dgm:cxn modelId="{0133212B-65C2-4972-91E0-BA9EE4C60299}" type="presParOf" srcId="{C9AA80B6-64AD-4881-85BD-C46F370C729A}" destId="{AC8FAA2C-AAE1-4623-BEC8-955BAEBC0BE3}" srcOrd="2" destOrd="0" presId="urn:microsoft.com/office/officeart/2005/8/layout/bProcess3"/>
    <dgm:cxn modelId="{B1EEBA69-DD64-4103-8E49-5179F4CA6BB7}" type="presParOf" srcId="{C9AA80B6-64AD-4881-85BD-C46F370C729A}" destId="{B38A6D06-4524-4277-9F5C-E93FD8C5E0F3}" srcOrd="3" destOrd="0" presId="urn:microsoft.com/office/officeart/2005/8/layout/bProcess3"/>
    <dgm:cxn modelId="{260B1359-2B8F-4C48-B021-8AAC4DDCACE3}" type="presParOf" srcId="{B38A6D06-4524-4277-9F5C-E93FD8C5E0F3}" destId="{CCD6AD20-AEB0-49C5-95E7-53C21325079A}" srcOrd="0" destOrd="0" presId="urn:microsoft.com/office/officeart/2005/8/layout/bProcess3"/>
    <dgm:cxn modelId="{C688D618-8A27-4196-849C-69E1A64EF19F}" type="presParOf" srcId="{C9AA80B6-64AD-4881-85BD-C46F370C729A}" destId="{5812B051-9B85-4698-93CD-8C19BFD450CA}" srcOrd="4" destOrd="0" presId="urn:microsoft.com/office/officeart/2005/8/layout/bProcess3"/>
    <dgm:cxn modelId="{0145E9E4-55C6-4C67-9FAF-D4E26D07AB47}" type="presParOf" srcId="{C9AA80B6-64AD-4881-85BD-C46F370C729A}" destId="{414339DC-2BB2-4B1E-9AEA-35EAD81DD666}" srcOrd="5" destOrd="0" presId="urn:microsoft.com/office/officeart/2005/8/layout/bProcess3"/>
    <dgm:cxn modelId="{13DBA00F-B939-4C51-A608-41E7ADE79DDF}" type="presParOf" srcId="{414339DC-2BB2-4B1E-9AEA-35EAD81DD666}" destId="{6FBF9FEB-0F9F-40DF-B9E8-070833DB8D9D}" srcOrd="0" destOrd="0" presId="urn:microsoft.com/office/officeart/2005/8/layout/bProcess3"/>
    <dgm:cxn modelId="{F88A371B-8635-4122-8C29-71DCD9304FE8}" type="presParOf" srcId="{C9AA80B6-64AD-4881-85BD-C46F370C729A}" destId="{95911D09-A33D-49FA-98D2-8ED8809D0E05}" srcOrd="6" destOrd="0" presId="urn:microsoft.com/office/officeart/2005/8/layout/bProcess3"/>
    <dgm:cxn modelId="{BCEA946E-4865-462C-B8BA-7999636FD094}" type="presParOf" srcId="{C9AA80B6-64AD-4881-85BD-C46F370C729A}" destId="{29F32455-BC34-4D37-9C48-360D9E977211}" srcOrd="7" destOrd="0" presId="urn:microsoft.com/office/officeart/2005/8/layout/bProcess3"/>
    <dgm:cxn modelId="{614F4669-56CA-44C4-BBE4-F4DD044B4FF9}" type="presParOf" srcId="{29F32455-BC34-4D37-9C48-360D9E977211}" destId="{7A4FE172-6A98-4A4F-A8B3-AEE4B85D869A}" srcOrd="0" destOrd="0" presId="urn:microsoft.com/office/officeart/2005/8/layout/bProcess3"/>
    <dgm:cxn modelId="{EF28D5F7-4F95-434F-A3ED-1A6353F67E64}" type="presParOf" srcId="{C9AA80B6-64AD-4881-85BD-C46F370C729A}" destId="{3905344E-B287-4497-9CD4-8A7709A7615B}" srcOrd="8" destOrd="0" presId="urn:microsoft.com/office/officeart/2005/8/layout/bProcess3"/>
    <dgm:cxn modelId="{55A9F7E1-D791-4A3F-9897-7997470EC479}" type="presParOf" srcId="{C9AA80B6-64AD-4881-85BD-C46F370C729A}" destId="{EFB95A39-AF01-4DC3-B249-7EBAAB6BA45D}" srcOrd="9" destOrd="0" presId="urn:microsoft.com/office/officeart/2005/8/layout/bProcess3"/>
    <dgm:cxn modelId="{2CAE7152-42B5-49E1-B6EF-7770CD508AFA}" type="presParOf" srcId="{EFB95A39-AF01-4DC3-B249-7EBAAB6BA45D}" destId="{82578EB6-7091-479F-B1BA-431AC04F3689}" srcOrd="0" destOrd="0" presId="urn:microsoft.com/office/officeart/2005/8/layout/bProcess3"/>
    <dgm:cxn modelId="{4FD73807-5E8B-46E2-87ED-D6FAA8268964}" type="presParOf" srcId="{C9AA80B6-64AD-4881-85BD-C46F370C729A}" destId="{6A1F0CF5-4819-4B86-BEE4-67357834D6AE}" srcOrd="10" destOrd="0" presId="urn:microsoft.com/office/officeart/2005/8/layout/bProcess3"/>
    <dgm:cxn modelId="{57D4ED41-4ACA-4C1C-AAF6-EABAC259033F}" type="presParOf" srcId="{C9AA80B6-64AD-4881-85BD-C46F370C729A}" destId="{6D4C3F65-C659-4369-98F3-4B81814216C5}" srcOrd="11" destOrd="0" presId="urn:microsoft.com/office/officeart/2005/8/layout/bProcess3"/>
    <dgm:cxn modelId="{AB67D474-E731-42D4-AF86-41F3FB423204}" type="presParOf" srcId="{6D4C3F65-C659-4369-98F3-4B81814216C5}" destId="{E942F77B-15E0-4E17-93DB-8DA2D59CEF3A}" srcOrd="0" destOrd="0" presId="urn:microsoft.com/office/officeart/2005/8/layout/bProcess3"/>
    <dgm:cxn modelId="{048E532C-199B-4BFF-A481-E173CBA5ED03}" type="presParOf" srcId="{C9AA80B6-64AD-4881-85BD-C46F370C729A}" destId="{55723AE1-9F1F-484E-BCC2-BB8BC89F83B1}"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0.43125</cdr:x>
      <cdr:y>0.04688</cdr:y>
    </cdr:from>
    <cdr:to>
      <cdr:x>0.43333</cdr:x>
      <cdr:y>0.78646</cdr:y>
    </cdr:to>
    <cdr:cxnSp macro="">
      <cdr:nvCxnSpPr>
        <cdr:cNvPr id="13" name="Straight Connector 12"/>
        <cdr:cNvCxnSpPr/>
      </cdr:nvCxnSpPr>
      <cdr:spPr>
        <a:xfrm xmlns:a="http://schemas.openxmlformats.org/drawingml/2006/main" flipH="1">
          <a:off x="1971675" y="128588"/>
          <a:ext cx="9525" cy="2028825"/>
        </a:xfrm>
        <a:prstGeom xmlns:a="http://schemas.openxmlformats.org/drawingml/2006/main" prst="line">
          <a:avLst/>
        </a:prstGeom>
        <a:ln xmlns:a="http://schemas.openxmlformats.org/drawingml/2006/main" w="57150" cmpd="sng">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0.11643</cdr:x>
      <cdr:y>0.18302</cdr:y>
    </cdr:from>
    <cdr:to>
      <cdr:x>0.38113</cdr:x>
      <cdr:y>0.28185</cdr:y>
    </cdr:to>
    <cdr:sp macro="" textlink="">
      <cdr:nvSpPr>
        <cdr:cNvPr id="14" name="Text Box 1"/>
        <cdr:cNvSpPr txBox="1"/>
      </cdr:nvSpPr>
      <cdr:spPr>
        <a:xfrm xmlns:a="http://schemas.openxmlformats.org/drawingml/2006/main">
          <a:off x="1430787" y="1025913"/>
          <a:ext cx="3252726" cy="553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baseline="0" dirty="0">
              <a:solidFill>
                <a:srgbClr val="0033CC"/>
              </a:solidFill>
            </a:rPr>
            <a:t>Historical emissions</a:t>
          </a:r>
        </a:p>
      </cdr:txBody>
    </cdr:sp>
  </cdr:relSizeAnchor>
  <cdr:relSizeAnchor xmlns:cdr="http://schemas.openxmlformats.org/drawingml/2006/chartDrawing">
    <cdr:from>
      <cdr:x>0.79343</cdr:x>
      <cdr:y>0</cdr:y>
    </cdr:from>
    <cdr:to>
      <cdr:x>0.97861</cdr:x>
      <cdr:y>0.08696</cdr:y>
    </cdr:to>
    <cdr:sp macro="" textlink="">
      <cdr:nvSpPr>
        <cdr:cNvPr id="15" name="Text Box 1"/>
        <cdr:cNvSpPr txBox="1"/>
      </cdr:nvSpPr>
      <cdr:spPr>
        <a:xfrm xmlns:a="http://schemas.openxmlformats.org/drawingml/2006/main">
          <a:off x="9750159" y="0"/>
          <a:ext cx="2275616" cy="468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CC00"/>
              </a:solidFill>
            </a:rPr>
            <a:t>Reference</a:t>
          </a:r>
          <a:r>
            <a:rPr lang="en-US" sz="2400" b="1" baseline="0" dirty="0">
              <a:solidFill>
                <a:srgbClr val="00CC00"/>
              </a:solidFill>
            </a:rPr>
            <a:t> Level</a:t>
          </a:r>
          <a:endParaRPr lang="en-US" sz="2400" b="1" dirty="0">
            <a:solidFill>
              <a:srgbClr val="00CC00"/>
            </a:solidFill>
          </a:endParaRPr>
        </a:p>
      </cdr:txBody>
    </cdr:sp>
  </cdr:relSizeAnchor>
  <cdr:relSizeAnchor xmlns:cdr="http://schemas.openxmlformats.org/drawingml/2006/chartDrawing">
    <cdr:from>
      <cdr:x>0.78381</cdr:x>
      <cdr:y>0.24424</cdr:y>
    </cdr:from>
    <cdr:to>
      <cdr:x>0.97861</cdr:x>
      <cdr:y>0.35042</cdr:y>
    </cdr:to>
    <cdr:sp macro="" textlink="">
      <cdr:nvSpPr>
        <cdr:cNvPr id="16" name="TextBox 15"/>
        <cdr:cNvSpPr txBox="1"/>
      </cdr:nvSpPr>
      <cdr:spPr>
        <a:xfrm xmlns:a="http://schemas.openxmlformats.org/drawingml/2006/main">
          <a:off x="9631908" y="1315513"/>
          <a:ext cx="2393868" cy="571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rgbClr val="990099"/>
              </a:solidFill>
            </a:rPr>
            <a:t>Actual</a:t>
          </a:r>
          <a:r>
            <a:rPr lang="en-US" sz="2400" b="1" baseline="0" dirty="0">
              <a:solidFill>
                <a:srgbClr val="990099"/>
              </a:solidFill>
            </a:rPr>
            <a:t> Emissions</a:t>
          </a:r>
          <a:endParaRPr lang="en-US" sz="2400" b="1" dirty="0">
            <a:solidFill>
              <a:srgbClr val="990099"/>
            </a:solidFill>
          </a:endParaRPr>
        </a:p>
      </cdr:txBody>
    </cdr:sp>
  </cdr:relSizeAnchor>
  <cdr:relSizeAnchor xmlns:cdr="http://schemas.openxmlformats.org/drawingml/2006/chartDrawing">
    <cdr:from>
      <cdr:x>0.17406</cdr:x>
      <cdr:y>0.80703</cdr:y>
    </cdr:from>
    <cdr:to>
      <cdr:x>0.30672</cdr:x>
      <cdr:y>0.87865</cdr:y>
    </cdr:to>
    <cdr:sp macro="" textlink="">
      <cdr:nvSpPr>
        <cdr:cNvPr id="21" name="TextBox 20"/>
        <cdr:cNvSpPr txBox="1"/>
      </cdr:nvSpPr>
      <cdr:spPr>
        <a:xfrm xmlns:a="http://schemas.openxmlformats.org/drawingml/2006/main">
          <a:off x="2138995" y="4523827"/>
          <a:ext cx="1630117" cy="40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Past </a:t>
          </a:r>
        </a:p>
      </cdr:txBody>
    </cdr:sp>
  </cdr:relSizeAnchor>
  <cdr:relSizeAnchor xmlns:cdr="http://schemas.openxmlformats.org/drawingml/2006/chartDrawing">
    <cdr:from>
      <cdr:x>0.55</cdr:x>
      <cdr:y>0.78646</cdr:y>
    </cdr:from>
    <cdr:to>
      <cdr:x>0.67151</cdr:x>
      <cdr:y>0.87069</cdr:y>
    </cdr:to>
    <cdr:sp macro="" textlink="">
      <cdr:nvSpPr>
        <cdr:cNvPr id="22" name="TextBox 21"/>
        <cdr:cNvSpPr txBox="1"/>
      </cdr:nvSpPr>
      <cdr:spPr>
        <a:xfrm xmlns:a="http://schemas.openxmlformats.org/drawingml/2006/main">
          <a:off x="6758754" y="4408498"/>
          <a:ext cx="1493148" cy="472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Future </a:t>
          </a:r>
        </a:p>
      </cdr:txBody>
    </cdr:sp>
  </cdr:relSizeAnchor>
  <cdr:relSizeAnchor xmlns:cdr="http://schemas.openxmlformats.org/drawingml/2006/chartDrawing">
    <cdr:from>
      <cdr:x>0.39105</cdr:x>
      <cdr:y>0.8229</cdr:y>
    </cdr:from>
    <cdr:to>
      <cdr:x>0.48288</cdr:x>
      <cdr:y>0.89289</cdr:y>
    </cdr:to>
    <cdr:sp macro="" textlink="">
      <cdr:nvSpPr>
        <cdr:cNvPr id="23" name="TextBox 22"/>
        <cdr:cNvSpPr txBox="1"/>
      </cdr:nvSpPr>
      <cdr:spPr>
        <a:xfrm xmlns:a="http://schemas.openxmlformats.org/drawingml/2006/main">
          <a:off x="4805414" y="4612751"/>
          <a:ext cx="1128466" cy="392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Time</a:t>
          </a:r>
        </a:p>
      </cdr:txBody>
    </cdr:sp>
  </cdr:relSizeAnchor>
  <cdr:relSizeAnchor xmlns:cdr="http://schemas.openxmlformats.org/drawingml/2006/chartDrawing">
    <cdr:from>
      <cdr:x>0.44313</cdr:x>
      <cdr:y>0.58699</cdr:y>
    </cdr:from>
    <cdr:to>
      <cdr:x>0.76276</cdr:x>
      <cdr:y>0.66859</cdr:y>
    </cdr:to>
    <cdr:sp macro="" textlink="">
      <cdr:nvSpPr>
        <cdr:cNvPr id="10" name="Text Box 1"/>
        <cdr:cNvSpPr txBox="1"/>
      </cdr:nvSpPr>
      <cdr:spPr>
        <a:xfrm xmlns:a="http://schemas.openxmlformats.org/drawingml/2006/main">
          <a:off x="5445454" y="3161563"/>
          <a:ext cx="3927819" cy="4395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FF0000"/>
              </a:solidFill>
            </a:rPr>
            <a:t>Initiation of REDD+ Activities</a:t>
          </a:r>
        </a:p>
      </cdr:txBody>
    </cdr:sp>
  </cdr:relSizeAnchor>
</c:userShapes>
</file>

<file path=ppt/drawings/drawing2.xml><?xml version="1.0" encoding="utf-8"?>
<c:userShapes xmlns:c="http://schemas.openxmlformats.org/drawingml/2006/chart">
  <cdr:relSizeAnchor xmlns:cdr="http://schemas.openxmlformats.org/drawingml/2006/chartDrawing">
    <cdr:from>
      <cdr:x>0.43125</cdr:x>
      <cdr:y>0.04688</cdr:y>
    </cdr:from>
    <cdr:to>
      <cdr:x>0.43333</cdr:x>
      <cdr:y>0.78646</cdr:y>
    </cdr:to>
    <cdr:cxnSp macro="">
      <cdr:nvCxnSpPr>
        <cdr:cNvPr id="13" name="Straight Connector 12"/>
        <cdr:cNvCxnSpPr/>
      </cdr:nvCxnSpPr>
      <cdr:spPr>
        <a:xfrm xmlns:a="http://schemas.openxmlformats.org/drawingml/2006/main" flipH="1">
          <a:off x="1971675" y="128588"/>
          <a:ext cx="9525" cy="2028825"/>
        </a:xfrm>
        <a:prstGeom xmlns:a="http://schemas.openxmlformats.org/drawingml/2006/main" prst="line">
          <a:avLst/>
        </a:prstGeom>
        <a:ln xmlns:a="http://schemas.openxmlformats.org/drawingml/2006/main" w="57150" cmpd="sng">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0.11643</cdr:x>
      <cdr:y>0.18302</cdr:y>
    </cdr:from>
    <cdr:to>
      <cdr:x>0.38113</cdr:x>
      <cdr:y>0.28185</cdr:y>
    </cdr:to>
    <cdr:sp macro="" textlink="">
      <cdr:nvSpPr>
        <cdr:cNvPr id="14" name="Text Box 1"/>
        <cdr:cNvSpPr txBox="1"/>
      </cdr:nvSpPr>
      <cdr:spPr>
        <a:xfrm xmlns:a="http://schemas.openxmlformats.org/drawingml/2006/main">
          <a:off x="1430787" y="1025913"/>
          <a:ext cx="3252726" cy="553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baseline="0" dirty="0">
              <a:solidFill>
                <a:srgbClr val="0033CC"/>
              </a:solidFill>
            </a:rPr>
            <a:t>Historical emissions</a:t>
          </a:r>
        </a:p>
      </cdr:txBody>
    </cdr:sp>
  </cdr:relSizeAnchor>
  <cdr:relSizeAnchor xmlns:cdr="http://schemas.openxmlformats.org/drawingml/2006/chartDrawing">
    <cdr:from>
      <cdr:x>0.79343</cdr:x>
      <cdr:y>0</cdr:y>
    </cdr:from>
    <cdr:to>
      <cdr:x>0.97861</cdr:x>
      <cdr:y>0.08696</cdr:y>
    </cdr:to>
    <cdr:sp macro="" textlink="">
      <cdr:nvSpPr>
        <cdr:cNvPr id="15" name="Text Box 1"/>
        <cdr:cNvSpPr txBox="1"/>
      </cdr:nvSpPr>
      <cdr:spPr>
        <a:xfrm xmlns:a="http://schemas.openxmlformats.org/drawingml/2006/main">
          <a:off x="9750159" y="0"/>
          <a:ext cx="2275616" cy="468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CC00"/>
              </a:solidFill>
            </a:rPr>
            <a:t>Reference</a:t>
          </a:r>
          <a:r>
            <a:rPr lang="en-US" sz="2400" b="1" baseline="0" dirty="0">
              <a:solidFill>
                <a:srgbClr val="00CC00"/>
              </a:solidFill>
            </a:rPr>
            <a:t> Level</a:t>
          </a:r>
          <a:endParaRPr lang="en-US" sz="2400" b="1" dirty="0">
            <a:solidFill>
              <a:srgbClr val="00CC00"/>
            </a:solidFill>
          </a:endParaRPr>
        </a:p>
      </cdr:txBody>
    </cdr:sp>
  </cdr:relSizeAnchor>
  <cdr:relSizeAnchor xmlns:cdr="http://schemas.openxmlformats.org/drawingml/2006/chartDrawing">
    <cdr:from>
      <cdr:x>0.78381</cdr:x>
      <cdr:y>0.24424</cdr:y>
    </cdr:from>
    <cdr:to>
      <cdr:x>0.97861</cdr:x>
      <cdr:y>0.35042</cdr:y>
    </cdr:to>
    <cdr:sp macro="" textlink="">
      <cdr:nvSpPr>
        <cdr:cNvPr id="16" name="TextBox 15"/>
        <cdr:cNvSpPr txBox="1"/>
      </cdr:nvSpPr>
      <cdr:spPr>
        <a:xfrm xmlns:a="http://schemas.openxmlformats.org/drawingml/2006/main">
          <a:off x="9631908" y="1315513"/>
          <a:ext cx="2393868" cy="571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rgbClr val="990099"/>
              </a:solidFill>
            </a:rPr>
            <a:t>Actual</a:t>
          </a:r>
          <a:r>
            <a:rPr lang="en-US" sz="2400" b="1" baseline="0" dirty="0">
              <a:solidFill>
                <a:srgbClr val="990099"/>
              </a:solidFill>
            </a:rPr>
            <a:t> Emissions</a:t>
          </a:r>
          <a:endParaRPr lang="en-US" sz="2400" b="1" dirty="0">
            <a:solidFill>
              <a:srgbClr val="990099"/>
            </a:solidFill>
          </a:endParaRPr>
        </a:p>
      </cdr:txBody>
    </cdr:sp>
  </cdr:relSizeAnchor>
  <cdr:relSizeAnchor xmlns:cdr="http://schemas.openxmlformats.org/drawingml/2006/chartDrawing">
    <cdr:from>
      <cdr:x>0.17406</cdr:x>
      <cdr:y>0.80703</cdr:y>
    </cdr:from>
    <cdr:to>
      <cdr:x>0.30672</cdr:x>
      <cdr:y>0.87865</cdr:y>
    </cdr:to>
    <cdr:sp macro="" textlink="">
      <cdr:nvSpPr>
        <cdr:cNvPr id="21" name="TextBox 20"/>
        <cdr:cNvSpPr txBox="1"/>
      </cdr:nvSpPr>
      <cdr:spPr>
        <a:xfrm xmlns:a="http://schemas.openxmlformats.org/drawingml/2006/main">
          <a:off x="2138995" y="4523827"/>
          <a:ext cx="1630117" cy="401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Past </a:t>
          </a:r>
        </a:p>
      </cdr:txBody>
    </cdr:sp>
  </cdr:relSizeAnchor>
  <cdr:relSizeAnchor xmlns:cdr="http://schemas.openxmlformats.org/drawingml/2006/chartDrawing">
    <cdr:from>
      <cdr:x>0.55</cdr:x>
      <cdr:y>0.78646</cdr:y>
    </cdr:from>
    <cdr:to>
      <cdr:x>0.67151</cdr:x>
      <cdr:y>0.87069</cdr:y>
    </cdr:to>
    <cdr:sp macro="" textlink="">
      <cdr:nvSpPr>
        <cdr:cNvPr id="22" name="TextBox 21"/>
        <cdr:cNvSpPr txBox="1"/>
      </cdr:nvSpPr>
      <cdr:spPr>
        <a:xfrm xmlns:a="http://schemas.openxmlformats.org/drawingml/2006/main">
          <a:off x="6758754" y="4408498"/>
          <a:ext cx="1493148" cy="472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Future </a:t>
          </a:r>
        </a:p>
      </cdr:txBody>
    </cdr:sp>
  </cdr:relSizeAnchor>
  <cdr:relSizeAnchor xmlns:cdr="http://schemas.openxmlformats.org/drawingml/2006/chartDrawing">
    <cdr:from>
      <cdr:x>0.39105</cdr:x>
      <cdr:y>0.8229</cdr:y>
    </cdr:from>
    <cdr:to>
      <cdr:x>0.48288</cdr:x>
      <cdr:y>0.89289</cdr:y>
    </cdr:to>
    <cdr:sp macro="" textlink="">
      <cdr:nvSpPr>
        <cdr:cNvPr id="23" name="TextBox 22"/>
        <cdr:cNvSpPr txBox="1"/>
      </cdr:nvSpPr>
      <cdr:spPr>
        <a:xfrm xmlns:a="http://schemas.openxmlformats.org/drawingml/2006/main">
          <a:off x="4805414" y="4612751"/>
          <a:ext cx="1128466" cy="392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baseline="0" dirty="0">
              <a:solidFill>
                <a:schemeClr val="tx1">
                  <a:lumMod val="50000"/>
                  <a:lumOff val="50000"/>
                </a:schemeClr>
              </a:solidFill>
            </a:rPr>
            <a:t>Time</a:t>
          </a:r>
        </a:p>
      </cdr:txBody>
    </cdr:sp>
  </cdr:relSizeAnchor>
  <cdr:relSizeAnchor xmlns:cdr="http://schemas.openxmlformats.org/drawingml/2006/chartDrawing">
    <cdr:from>
      <cdr:x>0.44313</cdr:x>
      <cdr:y>0.58699</cdr:y>
    </cdr:from>
    <cdr:to>
      <cdr:x>0.76276</cdr:x>
      <cdr:y>0.66859</cdr:y>
    </cdr:to>
    <cdr:sp macro="" textlink="">
      <cdr:nvSpPr>
        <cdr:cNvPr id="10" name="Text Box 1"/>
        <cdr:cNvSpPr txBox="1"/>
      </cdr:nvSpPr>
      <cdr:spPr>
        <a:xfrm xmlns:a="http://schemas.openxmlformats.org/drawingml/2006/main">
          <a:off x="5445454" y="3161563"/>
          <a:ext cx="3927819" cy="4395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FF0000"/>
              </a:solidFill>
            </a:rPr>
            <a:t>Initiation of REDD+ Activities</a:t>
          </a:r>
        </a:p>
      </cdr:txBody>
    </cdr:sp>
  </cdr:relSizeAnchor>
</c:userShapes>
</file>

<file path=ppt/drawings/drawing3.xml><?xml version="1.0" encoding="utf-8"?>
<c:userShapes xmlns:c="http://schemas.openxmlformats.org/drawingml/2006/chart">
  <cdr:relSizeAnchor xmlns:cdr="http://schemas.openxmlformats.org/drawingml/2006/chartDrawing">
    <cdr:from>
      <cdr:x>0.12144</cdr:x>
      <cdr:y>0.18605</cdr:y>
    </cdr:from>
    <cdr:to>
      <cdr:x>0.42084</cdr:x>
      <cdr:y>0.37445</cdr:y>
    </cdr:to>
    <cdr:sp macro="" textlink="">
      <cdr:nvSpPr>
        <cdr:cNvPr id="14" name="Text Box 1"/>
        <cdr:cNvSpPr txBox="1"/>
      </cdr:nvSpPr>
      <cdr:spPr>
        <a:xfrm xmlns:a="http://schemas.openxmlformats.org/drawingml/2006/main">
          <a:off x="916724" y="994821"/>
          <a:ext cx="2260087" cy="10073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Historical emissions</a:t>
          </a:r>
        </a:p>
      </cdr:txBody>
    </cdr:sp>
  </cdr:relSizeAnchor>
  <cdr:relSizeAnchor xmlns:cdr="http://schemas.openxmlformats.org/drawingml/2006/chartDrawing">
    <cdr:from>
      <cdr:x>0.47059</cdr:x>
      <cdr:y>0.18605</cdr:y>
    </cdr:from>
    <cdr:to>
      <cdr:x>0.73679</cdr:x>
      <cdr:y>0.27426</cdr:y>
    </cdr:to>
    <cdr:sp macro="" textlink="">
      <cdr:nvSpPr>
        <cdr:cNvPr id="15" name="Text Box 1"/>
        <cdr:cNvSpPr txBox="1"/>
      </cdr:nvSpPr>
      <cdr:spPr>
        <a:xfrm xmlns:a="http://schemas.openxmlformats.org/drawingml/2006/main">
          <a:off x="2362200" y="609600"/>
          <a:ext cx="1336253" cy="289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linear projection</a:t>
          </a:r>
        </a:p>
      </cdr:txBody>
    </cdr:sp>
  </cdr:relSizeAnchor>
  <cdr:relSizeAnchor xmlns:cdr="http://schemas.openxmlformats.org/drawingml/2006/chartDrawing">
    <cdr:from>
      <cdr:x>0.375</cdr:x>
      <cdr:y>0.85937</cdr:y>
    </cdr:from>
    <cdr:to>
      <cdr:x>0.49673</cdr:x>
      <cdr:y>0.91578</cdr:y>
    </cdr:to>
    <cdr:sp macro="" textlink="">
      <cdr:nvSpPr>
        <cdr:cNvPr id="23" name="TextBox 22"/>
        <cdr:cNvSpPr txBox="1"/>
      </cdr:nvSpPr>
      <cdr:spPr>
        <a:xfrm xmlns:a="http://schemas.openxmlformats.org/drawingml/2006/main">
          <a:off x="2830796" y="4595103"/>
          <a:ext cx="918903" cy="3016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t>Year</a:t>
          </a:r>
        </a:p>
      </cdr:txBody>
    </cdr:sp>
  </cdr:relSizeAnchor>
  <cdr:relSizeAnchor xmlns:cdr="http://schemas.openxmlformats.org/drawingml/2006/chartDrawing">
    <cdr:from>
      <cdr:x>0.47059</cdr:x>
      <cdr:y>0.48837</cdr:y>
    </cdr:from>
    <cdr:to>
      <cdr:x>0.90474</cdr:x>
      <cdr:y>0.57518</cdr:y>
    </cdr:to>
    <cdr:sp macro="" textlink="">
      <cdr:nvSpPr>
        <cdr:cNvPr id="2" name="TextBox 1"/>
        <cdr:cNvSpPr txBox="1"/>
      </cdr:nvSpPr>
      <cdr:spPr>
        <a:xfrm xmlns:a="http://schemas.openxmlformats.org/drawingml/2006/main">
          <a:off x="3552385" y="2611344"/>
          <a:ext cx="3277324" cy="464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historical average projection</a:t>
          </a:r>
        </a:p>
      </cdr:txBody>
    </cdr:sp>
  </cdr:relSizeAnchor>
  <cdr:relSizeAnchor xmlns:cdr="http://schemas.openxmlformats.org/drawingml/2006/chartDrawing">
    <cdr:from>
      <cdr:x>0.43256</cdr:x>
      <cdr:y>0.02431</cdr:y>
    </cdr:from>
    <cdr:to>
      <cdr:x>0.43953</cdr:x>
      <cdr:y>0.77083</cdr:y>
    </cdr:to>
    <cdr:cxnSp macro="">
      <cdr:nvCxnSpPr>
        <cdr:cNvPr id="4" name="Straight Connector 3"/>
        <cdr:cNvCxnSpPr/>
      </cdr:nvCxnSpPr>
      <cdr:spPr>
        <a:xfrm xmlns:a="http://schemas.openxmlformats.org/drawingml/2006/main" flipH="1">
          <a:off x="1771650" y="66675"/>
          <a:ext cx="28575" cy="2047875"/>
        </a:xfrm>
        <a:prstGeom xmlns:a="http://schemas.openxmlformats.org/drawingml/2006/main" prst="line">
          <a:avLst/>
        </a:prstGeom>
        <a:ln xmlns:a="http://schemas.openxmlformats.org/drawingml/2006/main" w="28575">
          <a:solidFill>
            <a:srgbClr val="FF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0.42558</cdr:x>
      <cdr:y>0.67361</cdr:y>
    </cdr:from>
    <cdr:to>
      <cdr:x>0.90233</cdr:x>
      <cdr:y>0.76389</cdr:y>
    </cdr:to>
    <cdr:sp macro="" textlink="">
      <cdr:nvSpPr>
        <cdr:cNvPr id="6" name="Text Box 5"/>
        <cdr:cNvSpPr txBox="1"/>
      </cdr:nvSpPr>
      <cdr:spPr>
        <a:xfrm xmlns:a="http://schemas.openxmlformats.org/drawingml/2006/main">
          <a:off x="1743075" y="1847850"/>
          <a:ext cx="19526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000" dirty="0">
              <a:solidFill>
                <a:srgbClr val="FF0000"/>
              </a:solidFill>
            </a:rPr>
            <a:t>Initiation of REDD+ Activities</a:t>
          </a:r>
        </a:p>
      </cdr:txBody>
    </cdr:sp>
  </cdr:relSizeAnchor>
</c:userShapes>
</file>

<file path=ppt/drawings/drawing4.xml><?xml version="1.0" encoding="utf-8"?>
<c:userShapes xmlns:c="http://schemas.openxmlformats.org/drawingml/2006/chart">
  <cdr:relSizeAnchor xmlns:cdr="http://schemas.openxmlformats.org/drawingml/2006/chartDrawing">
    <cdr:from>
      <cdr:x>0.12144</cdr:x>
      <cdr:y>0.18605</cdr:y>
    </cdr:from>
    <cdr:to>
      <cdr:x>0.43745</cdr:x>
      <cdr:y>0.37445</cdr:y>
    </cdr:to>
    <cdr:sp macro="" textlink="">
      <cdr:nvSpPr>
        <cdr:cNvPr id="14" name="Text Box 1"/>
        <cdr:cNvSpPr txBox="1"/>
      </cdr:nvSpPr>
      <cdr:spPr>
        <a:xfrm xmlns:a="http://schemas.openxmlformats.org/drawingml/2006/main">
          <a:off x="916725" y="994821"/>
          <a:ext cx="2385508" cy="10073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Historical emissions</a:t>
          </a:r>
        </a:p>
      </cdr:txBody>
    </cdr:sp>
  </cdr:relSizeAnchor>
  <cdr:relSizeAnchor xmlns:cdr="http://schemas.openxmlformats.org/drawingml/2006/chartDrawing">
    <cdr:from>
      <cdr:x>0.375</cdr:x>
      <cdr:y>0.84178</cdr:y>
    </cdr:from>
    <cdr:to>
      <cdr:x>0.49673</cdr:x>
      <cdr:y>0.91944</cdr:y>
    </cdr:to>
    <cdr:sp macro="" textlink="">
      <cdr:nvSpPr>
        <cdr:cNvPr id="23" name="TextBox 22"/>
        <cdr:cNvSpPr txBox="1"/>
      </cdr:nvSpPr>
      <cdr:spPr>
        <a:xfrm xmlns:a="http://schemas.openxmlformats.org/drawingml/2006/main">
          <a:off x="2830796" y="4501023"/>
          <a:ext cx="918914" cy="4152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Year</a:t>
          </a:r>
        </a:p>
      </cdr:txBody>
    </cdr:sp>
  </cdr:relSizeAnchor>
  <cdr:relSizeAnchor xmlns:cdr="http://schemas.openxmlformats.org/drawingml/2006/chartDrawing">
    <cdr:from>
      <cdr:x>0.43256</cdr:x>
      <cdr:y>0.02431</cdr:y>
    </cdr:from>
    <cdr:to>
      <cdr:x>0.43953</cdr:x>
      <cdr:y>0.77083</cdr:y>
    </cdr:to>
    <cdr:cxnSp macro="">
      <cdr:nvCxnSpPr>
        <cdr:cNvPr id="4" name="Straight Connector 3"/>
        <cdr:cNvCxnSpPr/>
      </cdr:nvCxnSpPr>
      <cdr:spPr>
        <a:xfrm xmlns:a="http://schemas.openxmlformats.org/drawingml/2006/main" flipH="1">
          <a:off x="3265305" y="129987"/>
          <a:ext cx="52615" cy="3991687"/>
        </a:xfrm>
        <a:prstGeom xmlns:a="http://schemas.openxmlformats.org/drawingml/2006/main" prst="line">
          <a:avLst/>
        </a:prstGeom>
        <a:ln xmlns:a="http://schemas.openxmlformats.org/drawingml/2006/main" w="28575">
          <a:solidFill>
            <a:srgbClr val="FF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0.42558</cdr:x>
      <cdr:y>0.67361</cdr:y>
    </cdr:from>
    <cdr:to>
      <cdr:x>0.90233</cdr:x>
      <cdr:y>0.76389</cdr:y>
    </cdr:to>
    <cdr:sp macro="" textlink="">
      <cdr:nvSpPr>
        <cdr:cNvPr id="6" name="Text Box 5"/>
        <cdr:cNvSpPr txBox="1"/>
      </cdr:nvSpPr>
      <cdr:spPr>
        <a:xfrm xmlns:a="http://schemas.openxmlformats.org/drawingml/2006/main">
          <a:off x="1743075" y="1847850"/>
          <a:ext cx="19526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200" dirty="0">
              <a:solidFill>
                <a:srgbClr val="FF0000"/>
              </a:solidFill>
            </a:rPr>
            <a:t>Initiation of REDD+ Activities</a:t>
          </a:r>
        </a:p>
      </cdr:txBody>
    </cdr:sp>
  </cdr:relSizeAnchor>
  <cdr:relSizeAnchor xmlns:cdr="http://schemas.openxmlformats.org/drawingml/2006/chartDrawing">
    <cdr:from>
      <cdr:x>0.46304</cdr:x>
      <cdr:y>0.20601</cdr:y>
    </cdr:from>
    <cdr:to>
      <cdr:x>0.92486</cdr:x>
      <cdr:y>0.48126</cdr:y>
    </cdr:to>
    <cdr:sp macro="" textlink="">
      <cdr:nvSpPr>
        <cdr:cNvPr id="2" name="Freeform 1"/>
        <cdr:cNvSpPr/>
      </cdr:nvSpPr>
      <cdr:spPr>
        <a:xfrm xmlns:a="http://schemas.openxmlformats.org/drawingml/2006/main">
          <a:off x="3495428" y="1101540"/>
          <a:ext cx="3486150" cy="1471802"/>
        </a:xfrm>
        <a:custGeom xmlns:a="http://schemas.openxmlformats.org/drawingml/2006/main">
          <a:avLst/>
          <a:gdLst>
            <a:gd name="connsiteX0" fmla="*/ 0 w 3486150"/>
            <a:gd name="connsiteY0" fmla="*/ 747902 h 1471802"/>
            <a:gd name="connsiteX1" fmla="*/ 590550 w 3486150"/>
            <a:gd name="connsiteY1" fmla="*/ 176402 h 1471802"/>
            <a:gd name="connsiteX2" fmla="*/ 1619250 w 3486150"/>
            <a:gd name="connsiteY2" fmla="*/ 100202 h 1471802"/>
            <a:gd name="connsiteX3" fmla="*/ 3486150 w 3486150"/>
            <a:gd name="connsiteY3" fmla="*/ 1471802 h 1471802"/>
            <a:gd name="connsiteX4" fmla="*/ 3486150 w 3486150"/>
            <a:gd name="connsiteY4" fmla="*/ 1471802 h 147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150" h="1471802">
              <a:moveTo>
                <a:pt x="0" y="747902"/>
              </a:moveTo>
              <a:cubicBezTo>
                <a:pt x="160337" y="516127"/>
                <a:pt x="320675" y="284352"/>
                <a:pt x="590550" y="176402"/>
              </a:cubicBezTo>
              <a:cubicBezTo>
                <a:pt x="860425" y="68452"/>
                <a:pt x="1136650" y="-115698"/>
                <a:pt x="1619250" y="100202"/>
              </a:cubicBezTo>
              <a:cubicBezTo>
                <a:pt x="2101850" y="316102"/>
                <a:pt x="3486150" y="1471802"/>
                <a:pt x="3486150" y="1471802"/>
              </a:cubicBezTo>
              <a:lnTo>
                <a:pt x="3486150" y="1471802"/>
              </a:lnTo>
            </a:path>
          </a:pathLst>
        </a:custGeom>
        <a:noFill xmlns:a="http://schemas.openxmlformats.org/drawingml/2006/main"/>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0.458</cdr:x>
      <cdr:y>0.15797</cdr:y>
    </cdr:from>
    <cdr:to>
      <cdr:x>0.91729</cdr:x>
      <cdr:y>0.54895</cdr:y>
    </cdr:to>
    <cdr:sp macro="" textlink="">
      <cdr:nvSpPr>
        <cdr:cNvPr id="3" name="Freeform 2"/>
        <cdr:cNvSpPr/>
      </cdr:nvSpPr>
      <cdr:spPr>
        <a:xfrm xmlns:a="http://schemas.openxmlformats.org/drawingml/2006/main">
          <a:off x="3457328" y="844672"/>
          <a:ext cx="3467100" cy="2090620"/>
        </a:xfrm>
        <a:custGeom xmlns:a="http://schemas.openxmlformats.org/drawingml/2006/main">
          <a:avLst/>
          <a:gdLst>
            <a:gd name="connsiteX0" fmla="*/ 0 w 3467100"/>
            <a:gd name="connsiteY0" fmla="*/ 1023820 h 2090620"/>
            <a:gd name="connsiteX1" fmla="*/ 342900 w 3467100"/>
            <a:gd name="connsiteY1" fmla="*/ 338020 h 2090620"/>
            <a:gd name="connsiteX2" fmla="*/ 1543050 w 3467100"/>
            <a:gd name="connsiteY2" fmla="*/ 109420 h 2090620"/>
            <a:gd name="connsiteX3" fmla="*/ 3467100 w 3467100"/>
            <a:gd name="connsiteY3" fmla="*/ 2090620 h 2090620"/>
            <a:gd name="connsiteX4" fmla="*/ 3467100 w 3467100"/>
            <a:gd name="connsiteY4" fmla="*/ 2090620 h 209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100" h="2090620">
              <a:moveTo>
                <a:pt x="0" y="1023820"/>
              </a:moveTo>
              <a:cubicBezTo>
                <a:pt x="42862" y="757120"/>
                <a:pt x="85725" y="490420"/>
                <a:pt x="342900" y="338020"/>
              </a:cubicBezTo>
              <a:cubicBezTo>
                <a:pt x="600075" y="185620"/>
                <a:pt x="1022350" y="-182680"/>
                <a:pt x="1543050" y="109420"/>
              </a:cubicBezTo>
              <a:cubicBezTo>
                <a:pt x="2063750" y="401520"/>
                <a:pt x="3467100" y="2090620"/>
                <a:pt x="3467100" y="2090620"/>
              </a:cubicBezTo>
              <a:lnTo>
                <a:pt x="3467100" y="2090620"/>
              </a:lnTo>
            </a:path>
          </a:pathLst>
        </a:custGeom>
        <a:ln xmlns:a="http://schemas.openxmlformats.org/drawingml/2006/main">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a:t>
            </a:fld>
            <a:endParaRPr lang="en-US"/>
          </a:p>
        </p:txBody>
      </p:sp>
    </p:spTree>
    <p:extLst>
      <p:ext uri="{BB962C8B-B14F-4D97-AF65-F5344CB8AC3E}">
        <p14:creationId xmlns:p14="http://schemas.microsoft.com/office/powerpoint/2010/main" val="79866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RL/REL guidance has been developed since 2007</a:t>
            </a:r>
            <a:r>
              <a:rPr lang="en-US" b="0" baseline="0" dirty="0"/>
              <a:t> and continue to be revised by the UNFCCC</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Prior to 2007, reference emission levels were related to reducing emissions from deforestation only. Forest degradation, conservation, and enhancement were not mentioned in relation to reference levels until the 2007 COP in Bali. The term was then divided into RL and REL at the UNFCCC Climate Change Conference at Poznan in 2008. Another level of complexity was added to the terms RL and REL by introducing “and/or” into text at the 2010 COP in Cancun. At COP 16 the UNFCCC adopted a decision encouraging developing countries to establish “a national forest reference emission level and/or forest reference level, or if appropriate, as an interim measure, subnational forest reference emission levels and/or forest reference levels, in accordance with national circumstances.” Thus this new text implies that a country can have multiple subnational RLs. </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Acronyms:</a:t>
            </a:r>
            <a:endParaRPr lang="en-US" sz="1200" b="1"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GPG</a:t>
            </a:r>
            <a:r>
              <a:rPr lang="en-US" sz="1200" b="0" i="0" u="none" strike="noStrike" kern="1200" baseline="0" dirty="0">
                <a:solidFill>
                  <a:schemeClr val="tx1"/>
                </a:solidFill>
                <a:latin typeface="+mn-lt"/>
                <a:ea typeface="+mn-ea"/>
                <a:cs typeface="+mn-cs"/>
              </a:rPr>
              <a:t> = IPCC good practice guidance</a:t>
            </a:r>
            <a:endParaRPr lang="en-US" b="0" dirty="0"/>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de-DE" sz="1200" b="1" i="0" u="none" strike="noStrike" kern="1200" baseline="0" dirty="0">
                <a:solidFill>
                  <a:schemeClr val="tx1"/>
                </a:solidFill>
                <a:latin typeface="+mn-lt"/>
                <a:ea typeface="+mn-ea"/>
                <a:cs typeface="+mn-cs"/>
              </a:rPr>
              <a:t>Reference: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http://unfccc.int/2860.php</a:t>
            </a:r>
          </a:p>
          <a:p>
            <a:endParaRPr lang="de-DE"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24682B-E1E4-4ED4-96C9-D3B7D335595C}" type="slidenum">
              <a:rPr lang="en-US" smtClean="0"/>
              <a:t>11</a:t>
            </a:fld>
            <a:endParaRPr lang="en-US"/>
          </a:p>
        </p:txBody>
      </p:sp>
    </p:spTree>
    <p:extLst>
      <p:ext uri="{BB962C8B-B14F-4D97-AF65-F5344CB8AC3E}">
        <p14:creationId xmlns:p14="http://schemas.microsoft.com/office/powerpoint/2010/main" val="106927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RL/REL guidance has been developed since 2007</a:t>
            </a:r>
            <a:r>
              <a:rPr lang="en-US" b="0" baseline="0" dirty="0"/>
              <a:t> and continue to be revised by the UNFCCC</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Prior to 2007, reference emission levels were related to reducing emissions from deforestation only. Forest degradation, conservation, and enhancement were not mentioned in relation to reference levels until the 2007 COP in Bali. The term was then divided into RL and REL at the UNFCCC Climate Change Conference at Poznan in 2008. Another level of complexity was added to the terms RL and REL by introducing “and/or” into text at the 2010 COP in Cancun. At COP 16 the UNFCCC adopted a decision encouraging developing countries to establish “a national forest reference emission level and/or forest reference level, or if appropriate, as an interim measure, subnational forest reference emission levels and/or forest reference levels, in accordance with national circumstances.” Thus this new text implies that a country can have multiple subnational RLs. </a:t>
            </a: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Acronyms:</a:t>
            </a:r>
            <a:endParaRPr lang="en-US" sz="1200" b="1"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GPG</a:t>
            </a:r>
            <a:r>
              <a:rPr lang="en-US" sz="1200" b="0" i="0" u="none" strike="noStrike" kern="1200" baseline="0" dirty="0">
                <a:solidFill>
                  <a:schemeClr val="tx1"/>
                </a:solidFill>
                <a:latin typeface="+mn-lt"/>
                <a:ea typeface="+mn-ea"/>
                <a:cs typeface="+mn-cs"/>
              </a:rPr>
              <a:t> = IPCC good practice guidance</a:t>
            </a:r>
            <a:endParaRPr lang="en-US" b="0" dirty="0"/>
          </a:p>
          <a:p>
            <a:pPr marL="0" indent="0">
              <a:buFont typeface="Arial" panose="020B0604020202020204" pitchFamily="34" charset="0"/>
              <a:buNone/>
            </a:pP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e-DE"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de-DE" sz="1200" b="1" i="0" u="none" strike="noStrike" kern="1200" baseline="0" dirty="0">
                <a:solidFill>
                  <a:schemeClr val="tx1"/>
                </a:solidFill>
                <a:latin typeface="+mn-lt"/>
                <a:ea typeface="+mn-ea"/>
                <a:cs typeface="+mn-cs"/>
              </a:rPr>
              <a:t>Reference:</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http://unfccc.int/2860.php</a:t>
            </a:r>
          </a:p>
          <a:p>
            <a:endParaRPr lang="de-DE"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24682B-E1E4-4ED4-96C9-D3B7D335595C}" type="slidenum">
              <a:rPr lang="en-US" smtClean="0"/>
              <a:t>12</a:t>
            </a:fld>
            <a:endParaRPr lang="en-US"/>
          </a:p>
        </p:txBody>
      </p:sp>
    </p:spTree>
    <p:extLst>
      <p:ext uri="{BB962C8B-B14F-4D97-AF65-F5344CB8AC3E}">
        <p14:creationId xmlns:p14="http://schemas.microsoft.com/office/powerpoint/2010/main" val="323988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UNFCCC decisions have set some standards for the development</a:t>
            </a:r>
            <a:r>
              <a:rPr lang="en-US" b="0" baseline="0" dirty="0"/>
              <a:t> of RELs and RLs with respect to REDD+ at both national and subnational scales</a:t>
            </a:r>
            <a:endParaRPr lang="en-US" b="0"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0" dirty="0"/>
              <a:t>All the steps taken in the development of a reference level including the historical reference period chosen, the collection of</a:t>
            </a:r>
            <a:r>
              <a:rPr lang="en-US" b="0" baseline="0" dirty="0"/>
              <a:t> and calculations associated with historical data and any adjustments for national circumstances </a:t>
            </a:r>
            <a:r>
              <a:rPr lang="en-US" b="0" dirty="0"/>
              <a:t>need to be transparent</a:t>
            </a:r>
            <a:r>
              <a:rPr lang="en-US" b="0" baseline="0" dirty="0"/>
              <a:t> and consistent with good practice guidelines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Reference levels can be developed in a step-wise process allowing the incorporation of improved data and increased capacity </a:t>
            </a:r>
            <a:r>
              <a:rPr lang="en-US" b="0" baseline="0" dirty="0" err="1"/>
              <a:t>etc</a:t>
            </a:r>
            <a:r>
              <a:rPr lang="en-US" b="0" baseline="0" dirty="0"/>
              <a:t> as appropriate ( </a:t>
            </a:r>
            <a:r>
              <a:rPr lang="en-US" b="0" baseline="0" dirty="0" err="1"/>
              <a:t>ie</a:t>
            </a:r>
            <a:r>
              <a:rPr lang="en-US" b="0" baseline="0" dirty="0"/>
              <a:t> learn by doing)</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For clarity and consistency with national greenhouse gas inventories RLs and RELs should all be expressed in t CO2e/year ( metric tons of CO2 equivalents per year)</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sz="2200" dirty="0"/>
              <a:t>Subnational RELs/RLs should be developed according to the rules and principles of the national RELs/RLs</a:t>
            </a:r>
          </a:p>
          <a:p>
            <a:pPr marL="171450" indent="-171450">
              <a:buFont typeface="Arial" panose="020B0604020202020204" pitchFamily="34" charset="0"/>
              <a:buChar char="•"/>
            </a:pPr>
            <a:endParaRPr lang="en-US" sz="2200" dirty="0"/>
          </a:p>
          <a:p>
            <a:pPr marL="171450" indent="-171450">
              <a:buFont typeface="Arial" panose="020B0604020202020204" pitchFamily="34" charset="0"/>
              <a:buChar char="•"/>
            </a:pPr>
            <a:r>
              <a:rPr lang="en-US" sz="2200" dirty="0"/>
              <a:t>Subnational RELs/RLs should follow a common set of criteria allowing for reconciliation at national level (Harmonized national criteria)</a:t>
            </a:r>
          </a:p>
          <a:p>
            <a:pPr marL="171450" indent="-171450">
              <a:buFont typeface="Arial" panose="020B0604020202020204" pitchFamily="34" charset="0"/>
              <a:buChar char="•"/>
            </a:pPr>
            <a:endParaRPr lang="en-US" sz="2200" dirty="0"/>
          </a:p>
          <a:p>
            <a:pPr marL="171450" indent="-171450">
              <a:buFont typeface="Arial" panose="020B0604020202020204" pitchFamily="34" charset="0"/>
              <a:buChar char="•"/>
            </a:pPr>
            <a:r>
              <a:rPr lang="en-US" sz="2200" dirty="0"/>
              <a:t>National government should ensure coherence between national and existing subnational RELs/RLs, when national RELs/RLs are adopted </a:t>
            </a:r>
            <a:endParaRPr lang="en-US" sz="2400" dirty="0"/>
          </a:p>
          <a:p>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13</a:t>
            </a:fld>
            <a:endParaRPr lang="en-US"/>
          </a:p>
        </p:txBody>
      </p:sp>
    </p:spTree>
    <p:extLst>
      <p:ext uri="{BB962C8B-B14F-4D97-AF65-F5344CB8AC3E}">
        <p14:creationId xmlns:p14="http://schemas.microsoft.com/office/powerpoint/2010/main" val="96720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There are set of principles</a:t>
            </a:r>
            <a:r>
              <a:rPr lang="en-US" b="0" baseline="0" dirty="0"/>
              <a:t> need to be followed when establishing reference level.  The IPCC principles (TACCC ) are the first five listed which you have seen in earlier lectures.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The UNFCCC adds the concept of conservativeness- when in doubt use the most conservative estimates</a:t>
            </a:r>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14</a:t>
            </a:fld>
            <a:endParaRPr lang="en-US"/>
          </a:p>
        </p:txBody>
      </p:sp>
    </p:spTree>
    <p:extLst>
      <p:ext uri="{BB962C8B-B14F-4D97-AF65-F5344CB8AC3E}">
        <p14:creationId xmlns:p14="http://schemas.microsoft.com/office/powerpoint/2010/main" val="335844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establishing</a:t>
            </a:r>
            <a:r>
              <a:rPr lang="en-US" b="0" baseline="0" dirty="0"/>
              <a:t> a reference level, there are seven key decisions to make. This is the Decision Tool for RL development developed by </a:t>
            </a:r>
            <a:r>
              <a:rPr lang="en-US" b="0" baseline="0" dirty="0" err="1"/>
              <a:t>Winrock</a:t>
            </a:r>
            <a:r>
              <a:rPr lang="en-US" b="0" baseline="0" dirty="0"/>
              <a:t> International. </a:t>
            </a:r>
            <a:endParaRPr lang="fr-FR" b="0" dirty="0"/>
          </a:p>
          <a:p>
            <a:pPr marL="171450" indent="-171450">
              <a:buFont typeface="Arial" panose="020B0604020202020204" pitchFamily="34" charset="0"/>
              <a:buChar char="•"/>
            </a:pPr>
            <a:endParaRPr lang="fr-FR" b="0" dirty="0"/>
          </a:p>
          <a:p>
            <a:pPr marL="171450" indent="-171450">
              <a:buFont typeface="Arial" panose="020B0604020202020204" pitchFamily="34" charset="0"/>
              <a:buChar char="•"/>
            </a:pPr>
            <a:r>
              <a:rPr lang="fr-FR" b="0" dirty="0"/>
              <a:t>Go </a:t>
            </a:r>
            <a:r>
              <a:rPr lang="fr-FR" b="0" dirty="0" err="1"/>
              <a:t>through</a:t>
            </a:r>
            <a:r>
              <a:rPr lang="fr-FR" b="0" dirty="0"/>
              <a:t> the </a:t>
            </a:r>
            <a:r>
              <a:rPr lang="fr-FR" b="0" dirty="0" err="1"/>
              <a:t>decisions</a:t>
            </a:r>
            <a:r>
              <a:rPr lang="fr-FR" b="0" baseline="0" dirty="0"/>
              <a:t> </a:t>
            </a:r>
            <a:r>
              <a:rPr lang="fr-FR" b="0" baseline="0" dirty="0" err="1"/>
              <a:t>listed</a:t>
            </a:r>
            <a:r>
              <a:rPr lang="fr-FR" b="0" baseline="0" dirty="0"/>
              <a:t> and </a:t>
            </a:r>
            <a:r>
              <a:rPr lang="fr-FR" b="0" baseline="0" dirty="0" err="1"/>
              <a:t>discuss</a:t>
            </a:r>
            <a:r>
              <a:rPr lang="fr-FR" b="0" baseline="0" dirty="0"/>
              <a:t> </a:t>
            </a:r>
            <a:r>
              <a:rPr lang="fr-FR" b="0" baseline="0" dirty="0" err="1"/>
              <a:t>with</a:t>
            </a:r>
            <a:r>
              <a:rPr lang="fr-FR" b="0" baseline="0" dirty="0"/>
              <a:t> the </a:t>
            </a:r>
            <a:r>
              <a:rPr lang="fr-FR" b="0" baseline="0" dirty="0" err="1"/>
              <a:t>students</a:t>
            </a:r>
            <a:r>
              <a:rPr lang="fr-FR" b="0" baseline="0" dirty="0"/>
              <a:t> </a:t>
            </a:r>
            <a:r>
              <a:rPr lang="fr-FR" b="0" baseline="0" dirty="0" err="1"/>
              <a:t>what</a:t>
            </a:r>
            <a:r>
              <a:rPr lang="fr-FR" b="0" baseline="0" dirty="0"/>
              <a:t> </a:t>
            </a:r>
            <a:r>
              <a:rPr lang="fr-FR" b="0" baseline="0" dirty="0" err="1"/>
              <a:t>is</a:t>
            </a:r>
            <a:r>
              <a:rPr lang="fr-FR" b="0" baseline="0" dirty="0"/>
              <a:t> </a:t>
            </a:r>
            <a:r>
              <a:rPr lang="fr-FR" b="0" baseline="0" dirty="0" err="1"/>
              <a:t>involved</a:t>
            </a:r>
            <a:r>
              <a:rPr lang="fr-FR" b="0" baseline="0" dirty="0"/>
              <a:t> in </a:t>
            </a:r>
            <a:r>
              <a:rPr lang="fr-FR" b="0" baseline="0" dirty="0" err="1"/>
              <a:t>each</a:t>
            </a:r>
            <a:r>
              <a:rPr lang="fr-FR" b="0" baseline="0" dirty="0"/>
              <a:t> and </a:t>
            </a:r>
            <a:r>
              <a:rPr lang="fr-FR" b="0" baseline="0" dirty="0" err="1"/>
              <a:t>what</a:t>
            </a:r>
            <a:r>
              <a:rPr lang="fr-FR" b="0" baseline="0" dirty="0"/>
              <a:t> information </a:t>
            </a:r>
            <a:r>
              <a:rPr lang="fr-FR" b="0" baseline="0" dirty="0" err="1"/>
              <a:t>might</a:t>
            </a:r>
            <a:r>
              <a:rPr lang="fr-FR" b="0" baseline="0" dirty="0"/>
              <a:t> </a:t>
            </a:r>
            <a:r>
              <a:rPr lang="fr-FR" b="0" baseline="0" dirty="0" err="1"/>
              <a:t>be</a:t>
            </a:r>
            <a:r>
              <a:rPr lang="fr-FR" b="0" baseline="0" dirty="0"/>
              <a:t> </a:t>
            </a:r>
            <a:r>
              <a:rPr lang="fr-FR" b="0" baseline="0" dirty="0" err="1"/>
              <a:t>needed</a:t>
            </a:r>
            <a:r>
              <a:rPr lang="fr-FR" b="0" baseline="0" dirty="0"/>
              <a:t> to </a:t>
            </a:r>
            <a:r>
              <a:rPr lang="fr-FR" b="0" baseline="0" dirty="0" err="1"/>
              <a:t>make</a:t>
            </a:r>
            <a:r>
              <a:rPr lang="fr-FR" b="0" baseline="0" dirty="0"/>
              <a:t> </a:t>
            </a:r>
            <a:r>
              <a:rPr lang="fr-FR" b="0" baseline="0" dirty="0" err="1"/>
              <a:t>each</a:t>
            </a:r>
            <a:r>
              <a:rPr lang="fr-FR" b="0" baseline="0" dirty="0"/>
              <a:t> </a:t>
            </a:r>
            <a:r>
              <a:rPr lang="fr-FR" b="0" baseline="0" dirty="0" err="1"/>
              <a:t>decision</a:t>
            </a:r>
            <a:r>
              <a:rPr lang="fr-FR" b="0" baseline="0" dirty="0"/>
              <a:t>.  </a:t>
            </a:r>
            <a:r>
              <a:rPr lang="fr-FR" b="0" baseline="0" dirty="0" err="1"/>
              <a:t>These</a:t>
            </a:r>
            <a:r>
              <a:rPr lang="fr-FR" b="0" baseline="0" dirty="0"/>
              <a:t> </a:t>
            </a:r>
            <a:r>
              <a:rPr lang="fr-FR" b="0" baseline="0" dirty="0" err="1"/>
              <a:t>decisions</a:t>
            </a:r>
            <a:r>
              <a:rPr lang="fr-FR" b="0" baseline="0" dirty="0"/>
              <a:t> are as </a:t>
            </a:r>
            <a:r>
              <a:rPr lang="fr-FR" b="0" baseline="0" dirty="0" err="1"/>
              <a:t>valid</a:t>
            </a:r>
            <a:r>
              <a:rPr lang="fr-FR" b="0" baseline="0" dirty="0"/>
              <a:t> for a </a:t>
            </a:r>
            <a:r>
              <a:rPr lang="fr-FR" b="0" baseline="0" dirty="0" err="1"/>
              <a:t>project</a:t>
            </a:r>
            <a:r>
              <a:rPr lang="fr-FR" b="0" baseline="0" dirty="0"/>
              <a:t>  as for a national </a:t>
            </a:r>
            <a:r>
              <a:rPr lang="fr-FR" b="0" baseline="0" dirty="0" err="1"/>
              <a:t>scale</a:t>
            </a:r>
            <a:r>
              <a:rPr lang="fr-FR" b="0" baseline="0" dirty="0"/>
              <a:t> </a:t>
            </a:r>
            <a:r>
              <a:rPr lang="fr-FR" b="0" baseline="0" dirty="0" err="1"/>
              <a:t>referece</a:t>
            </a:r>
            <a:r>
              <a:rPr lang="fr-FR" b="0" baseline="0" dirty="0"/>
              <a:t> </a:t>
            </a:r>
            <a:r>
              <a:rPr lang="fr-FR" b="0" baseline="0" dirty="0" err="1"/>
              <a:t>level</a:t>
            </a:r>
            <a:r>
              <a:rPr lang="fr-FR" b="0" baseline="0" dirty="0"/>
              <a:t> but </a:t>
            </a:r>
            <a:r>
              <a:rPr lang="fr-FR" b="0" baseline="0" dirty="0" err="1"/>
              <a:t>clearly</a:t>
            </a:r>
            <a:r>
              <a:rPr lang="fr-FR" b="0" baseline="0" dirty="0"/>
              <a:t> the information </a:t>
            </a:r>
            <a:r>
              <a:rPr lang="fr-FR" b="0" baseline="0" dirty="0" err="1"/>
              <a:t>needed</a:t>
            </a:r>
            <a:r>
              <a:rPr lang="fr-FR" b="0" baseline="0" dirty="0"/>
              <a:t> in </a:t>
            </a:r>
            <a:r>
              <a:rPr lang="fr-FR" b="0" baseline="0" dirty="0" err="1"/>
              <a:t>each</a:t>
            </a:r>
            <a:r>
              <a:rPr lang="fr-FR" b="0" baseline="0" dirty="0"/>
              <a:t> case </a:t>
            </a:r>
            <a:r>
              <a:rPr lang="fr-FR" b="0" baseline="0" dirty="0" err="1"/>
              <a:t>would</a:t>
            </a:r>
            <a:r>
              <a:rPr lang="fr-FR" b="0" baseline="0" dirty="0"/>
              <a:t> </a:t>
            </a:r>
            <a:r>
              <a:rPr lang="fr-FR" b="0" baseline="0" dirty="0" err="1"/>
              <a:t>be</a:t>
            </a:r>
            <a:r>
              <a:rPr lang="fr-FR" b="0" baseline="0" dirty="0"/>
              <a:t> </a:t>
            </a:r>
            <a:r>
              <a:rPr lang="fr-FR" b="0" baseline="0" dirty="0" err="1"/>
              <a:t>different</a:t>
            </a:r>
            <a:r>
              <a:rPr lang="fr-FR" b="0" baseline="0" dirty="0"/>
              <a:t>.</a:t>
            </a:r>
            <a:r>
              <a:rPr lang="fr-FR" b="0" dirty="0"/>
              <a:t/>
            </a:r>
            <a:br>
              <a:rPr lang="fr-FR" b="0" dirty="0"/>
            </a:br>
            <a:endParaRPr lang="fr-FR" b="0" dirty="0"/>
          </a:p>
          <a:p>
            <a:endParaRPr lang="fr-FR" b="0" dirty="0"/>
          </a:p>
          <a:p>
            <a:r>
              <a:rPr lang="fr-FR" b="1" dirty="0"/>
              <a:t>Image</a:t>
            </a:r>
            <a:r>
              <a:rPr lang="fr-FR" b="1" baseline="0" dirty="0"/>
              <a:t> source: </a:t>
            </a:r>
          </a:p>
          <a:p>
            <a:r>
              <a:rPr lang="fr-FR" b="0" baseline="0" dirty="0"/>
              <a:t>Harris et al.  </a:t>
            </a:r>
            <a:r>
              <a:rPr lang="fr-FR" b="0" baseline="0" dirty="0" err="1"/>
              <a:t>Decision</a:t>
            </a:r>
            <a:r>
              <a:rPr lang="fr-FR" b="0" baseline="0" dirty="0"/>
              <a:t> Support </a:t>
            </a:r>
            <a:r>
              <a:rPr lang="fr-FR" b="0" baseline="0" dirty="0" err="1"/>
              <a:t>Tool</a:t>
            </a:r>
            <a:r>
              <a:rPr lang="fr-FR" b="0" baseline="0" dirty="0"/>
              <a:t> for </a:t>
            </a:r>
            <a:r>
              <a:rPr lang="fr-FR" b="0" baseline="0" dirty="0" err="1"/>
              <a:t>Developing</a:t>
            </a:r>
            <a:r>
              <a:rPr lang="fr-FR" b="0" baseline="0" dirty="0"/>
              <a:t> Reference Levels for REDD+. </a:t>
            </a:r>
            <a:r>
              <a:rPr lang="fr-FR" b="0" baseline="0" dirty="0" err="1"/>
              <a:t>Winrock</a:t>
            </a:r>
            <a:r>
              <a:rPr lang="fr-FR" b="0" baseline="0" dirty="0"/>
              <a:t> International for World Bank Forest </a:t>
            </a:r>
            <a:r>
              <a:rPr lang="fr-FR" b="0" baseline="0" dirty="0" err="1"/>
              <a:t>Carbon</a:t>
            </a:r>
            <a:r>
              <a:rPr lang="fr-FR" b="0" baseline="0" dirty="0"/>
              <a:t> </a:t>
            </a:r>
            <a:r>
              <a:rPr lang="fr-FR" b="0" baseline="0" dirty="0" err="1"/>
              <a:t>Partnership</a:t>
            </a:r>
            <a:r>
              <a:rPr lang="fr-FR" b="0" baseline="0" dirty="0"/>
              <a:t> Facility.</a:t>
            </a:r>
            <a:endParaRPr lang="fr-FR" dirty="0"/>
          </a:p>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15</a:t>
            </a:fld>
            <a:endParaRPr lang="en-US"/>
          </a:p>
        </p:txBody>
      </p:sp>
    </p:spTree>
    <p:extLst>
      <p:ext uri="{BB962C8B-B14F-4D97-AF65-F5344CB8AC3E}">
        <p14:creationId xmlns:p14="http://schemas.microsoft.com/office/powerpoint/2010/main" val="54079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The</a:t>
            </a:r>
            <a:r>
              <a:rPr lang="en-US" b="0" baseline="0" dirty="0"/>
              <a:t> framework for reference level establishment shows required technical inputs and policy decisions.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This flowchart shows the process by which reference levels are developed and will be used as a reference as we discuss the process in the rest of this talk.</a:t>
            </a:r>
          </a:p>
          <a:p>
            <a:endParaRPr lang="de-DE" b="0" baseline="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16</a:t>
            </a:fld>
            <a:endParaRPr lang="fr-FR"/>
          </a:p>
        </p:txBody>
      </p:sp>
    </p:spTree>
    <p:extLst>
      <p:ext uri="{BB962C8B-B14F-4D97-AF65-F5344CB8AC3E}">
        <p14:creationId xmlns:p14="http://schemas.microsoft.com/office/powerpoint/2010/main" val="129540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There are direct</a:t>
            </a:r>
            <a:r>
              <a:rPr lang="en-US" b="0" baseline="0" dirty="0"/>
              <a:t> and indirect; planned and unplanned drivers of both deforestation and forest degradation identified by various approaches including analysis of  historical data with participation of stakeholders</a:t>
            </a:r>
          </a:p>
          <a:p>
            <a:pPr marL="171450" indent="-171450">
              <a:buFont typeface="Arial" panose="020B0604020202020204" pitchFamily="34" charset="0"/>
              <a:buChar char="•"/>
            </a:pPr>
            <a:endParaRPr lang="en-US" b="1" baseline="0" dirty="0"/>
          </a:p>
          <a:p>
            <a:pPr marL="171450" indent="-171450">
              <a:buFont typeface="Arial" panose="020B0604020202020204" pitchFamily="34" charset="0"/>
              <a:buChar char="•"/>
            </a:pPr>
            <a:r>
              <a:rPr lang="en-US" b="0" dirty="0"/>
              <a:t>Each country or</a:t>
            </a:r>
            <a:r>
              <a:rPr lang="en-US" b="0" baseline="0" dirty="0"/>
              <a:t> subnational region will have deforestation and degradation drivers specific to that region as was discussed in earlier lectures.</a:t>
            </a:r>
          </a:p>
          <a:p>
            <a:endParaRPr lang="de-DE" b="1" baseline="0" dirty="0"/>
          </a:p>
          <a:p>
            <a:endParaRPr lang="en-US" b="1" baseline="0" dirty="0"/>
          </a:p>
          <a:p>
            <a:r>
              <a:rPr lang="en-US" b="1" baseline="0" dirty="0"/>
              <a:t>Image sources</a:t>
            </a:r>
          </a:p>
          <a:p>
            <a:pPr marL="171450" indent="-171450">
              <a:buFont typeface="Arial" panose="020B0604020202020204" pitchFamily="34" charset="0"/>
              <a:buChar char="•"/>
            </a:pPr>
            <a:r>
              <a:rPr lang="en-US" b="0" dirty="0"/>
              <a:t>https://www.wageningenur.nl/en/show/Agriculture-is-the-direct-driver-for-worldwide-deforestation.htm</a:t>
            </a:r>
          </a:p>
          <a:p>
            <a:pPr marL="171450" indent="-171450">
              <a:buFont typeface="Arial" panose="020B0604020202020204" pitchFamily="34" charset="0"/>
              <a:buChar char="•"/>
            </a:pPr>
            <a:r>
              <a:rPr lang="en-US" b="0" baseline="0" dirty="0"/>
              <a:t>http://news.mongabay.com/2005/1115-forests.html </a:t>
            </a:r>
          </a:p>
          <a:p>
            <a:pPr marL="171450" indent="-171450">
              <a:buFont typeface="Arial" panose="020B0604020202020204" pitchFamily="34" charset="0"/>
              <a:buChar char="•"/>
            </a:pPr>
            <a:r>
              <a:rPr lang="en-US" b="0" dirty="0"/>
              <a:t>http://curitibainenglish.com.br/current-affairs/environment/amazon-urbanization/</a:t>
            </a:r>
          </a:p>
        </p:txBody>
      </p:sp>
      <p:sp>
        <p:nvSpPr>
          <p:cNvPr id="4" name="Slide Number Placeholder 3"/>
          <p:cNvSpPr>
            <a:spLocks noGrp="1"/>
          </p:cNvSpPr>
          <p:nvPr>
            <p:ph type="sldNum" sz="quarter" idx="10"/>
          </p:nvPr>
        </p:nvSpPr>
        <p:spPr/>
        <p:txBody>
          <a:bodyPr/>
          <a:lstStyle/>
          <a:p>
            <a:fld id="{D724682B-E1E4-4ED4-96C9-D3B7D335595C}" type="slidenum">
              <a:rPr lang="en-US" smtClean="0"/>
              <a:t>17</a:t>
            </a:fld>
            <a:endParaRPr lang="en-US"/>
          </a:p>
        </p:txBody>
      </p:sp>
    </p:spTree>
    <p:extLst>
      <p:ext uri="{BB962C8B-B14F-4D97-AF65-F5344CB8AC3E}">
        <p14:creationId xmlns:p14="http://schemas.microsoft.com/office/powerpoint/2010/main" val="103279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After</a:t>
            </a:r>
            <a:r>
              <a:rPr lang="en-US" b="0" baseline="0" dirty="0"/>
              <a:t> drivers are identified, stratification is the next step.</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18</a:t>
            </a:fld>
            <a:endParaRPr lang="fr-FR"/>
          </a:p>
        </p:txBody>
      </p:sp>
    </p:spTree>
    <p:extLst>
      <p:ext uri="{BB962C8B-B14F-4D97-AF65-F5344CB8AC3E}">
        <p14:creationId xmlns:p14="http://schemas.microsoft.com/office/powerpoint/2010/main" val="396418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baseline="0" dirty="0"/>
          </a:p>
          <a:p>
            <a:pPr marL="171450" indent="-171450">
              <a:buFont typeface="Arial" panose="020B0604020202020204" pitchFamily="34" charset="0"/>
              <a:buChar char="•"/>
            </a:pPr>
            <a:r>
              <a:rPr lang="en-US" b="0" baseline="0" dirty="0"/>
              <a:t>During stratification, forest area is divided into sub units each of which have similar sized carbon pools.  Forest strata are often defined by species composition, soil quality and forest age.</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dirty="0"/>
              <a:t>Forest carbon stratification is critical to optimize sampling efforts and improve the accuracy</a:t>
            </a:r>
            <a:r>
              <a:rPr lang="en-US" b="0" baseline="0" dirty="0"/>
              <a:t> of the national forest inventory. </a:t>
            </a:r>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19</a:t>
            </a:fld>
            <a:endParaRPr lang="en-US"/>
          </a:p>
        </p:txBody>
      </p:sp>
    </p:spTree>
    <p:extLst>
      <p:ext uri="{BB962C8B-B14F-4D97-AF65-F5344CB8AC3E}">
        <p14:creationId xmlns:p14="http://schemas.microsoft.com/office/powerpoint/2010/main" val="208542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a:t>
            </a:r>
            <a:r>
              <a:rPr lang="en-US" baseline="0" dirty="0"/>
              <a:t> is an example of a forest stratification map from South America.  In this image the Amazon Basin is divided into 11 strata based on aboveground biomass</a:t>
            </a:r>
          </a:p>
          <a:p>
            <a:endParaRPr lang="de-DE" baseline="0" dirty="0"/>
          </a:p>
          <a:p>
            <a:endParaRPr lang="en-US" baseline="0" dirty="0"/>
          </a:p>
          <a:p>
            <a:r>
              <a:rPr lang="en-US" b="1" baseline="0" dirty="0"/>
              <a:t>Image source: </a:t>
            </a:r>
          </a:p>
          <a:p>
            <a:r>
              <a:rPr lang="en-US" baseline="0" dirty="0"/>
              <a:t>http://www-radar.jpl.nasa.gov/carbon/ab/fbc.htm</a:t>
            </a:r>
            <a:endParaRPr lang="en-US" dirty="0"/>
          </a:p>
        </p:txBody>
      </p:sp>
      <p:sp>
        <p:nvSpPr>
          <p:cNvPr id="4" name="Slide Number Placeholder 3"/>
          <p:cNvSpPr>
            <a:spLocks noGrp="1"/>
          </p:cNvSpPr>
          <p:nvPr>
            <p:ph type="sldNum" sz="quarter" idx="10"/>
          </p:nvPr>
        </p:nvSpPr>
        <p:spPr/>
        <p:txBody>
          <a:bodyPr/>
          <a:lstStyle/>
          <a:p>
            <a:fld id="{192F64B8-8994-4BB6-9999-4DD91A834BFC}" type="slidenum">
              <a:rPr lang="fr-FR" smtClean="0"/>
              <a:t>20</a:t>
            </a:fld>
            <a:endParaRPr lang="fr-FR"/>
          </a:p>
        </p:txBody>
      </p:sp>
    </p:spTree>
    <p:extLst>
      <p:ext uri="{BB962C8B-B14F-4D97-AF65-F5344CB8AC3E}">
        <p14:creationId xmlns:p14="http://schemas.microsoft.com/office/powerpoint/2010/main" val="397259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85934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baseline="0" dirty="0"/>
              <a:t>This is another example – here forests are stratified by the threat they face based on factors such as proximity to roads and population centers, slope and protection status</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dirty="0"/>
              <a:t>Stratification can have a great influence on the costs of collecting ground data.  We will talk much more about stratification later – the important thing to remember about stratification is that it increases the accuracy and precision of measurements and estimation because it divides the sampled area into “strata” that form relatively homogenous units.  In general, stratification also decreases the costs of monitoring because it typically diminishes the sampling efforts necessary while maintaining the same level of confidence (it does so because there is a smaller variation in carbon stocks in each stratum than in the whole area).</a:t>
            </a:r>
          </a:p>
          <a:p>
            <a:endParaRPr lang="de-DE"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en-US" dirty="0"/>
          </a:p>
        </p:txBody>
      </p:sp>
      <p:sp>
        <p:nvSpPr>
          <p:cNvPr id="655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2025" eaLnBrk="0" hangingPunct="0">
              <a:defRPr>
                <a:solidFill>
                  <a:schemeClr val="tx1"/>
                </a:solidFill>
                <a:latin typeface="Arial" pitchFamily="34" charset="0"/>
              </a:defRPr>
            </a:lvl1pPr>
            <a:lvl2pPr marL="742950" indent="-285750" defTabSz="962025" eaLnBrk="0" hangingPunct="0">
              <a:defRPr>
                <a:solidFill>
                  <a:schemeClr val="tx1"/>
                </a:solidFill>
                <a:latin typeface="Arial" pitchFamily="34" charset="0"/>
              </a:defRPr>
            </a:lvl2pPr>
            <a:lvl3pPr marL="1143000" indent="-228600" defTabSz="962025" eaLnBrk="0" hangingPunct="0">
              <a:defRPr>
                <a:solidFill>
                  <a:schemeClr val="tx1"/>
                </a:solidFill>
                <a:latin typeface="Arial" pitchFamily="34" charset="0"/>
              </a:defRPr>
            </a:lvl3pPr>
            <a:lvl4pPr marL="1600200" indent="-228600" defTabSz="962025" eaLnBrk="0" hangingPunct="0">
              <a:defRPr>
                <a:solidFill>
                  <a:schemeClr val="tx1"/>
                </a:solidFill>
                <a:latin typeface="Arial" pitchFamily="34" charset="0"/>
              </a:defRPr>
            </a:lvl4pPr>
            <a:lvl5pPr marL="2057400" indent="-228600" defTabSz="962025" eaLnBrk="0" hangingPunct="0">
              <a:defRPr>
                <a:solidFill>
                  <a:schemeClr val="tx1"/>
                </a:solidFill>
                <a:latin typeface="Arial" pitchFamily="34" charset="0"/>
              </a:defRPr>
            </a:lvl5pPr>
            <a:lvl6pPr marL="2514600" indent="-228600" defTabSz="962025" eaLnBrk="0" fontAlgn="base" hangingPunct="0">
              <a:spcBef>
                <a:spcPct val="0"/>
              </a:spcBef>
              <a:spcAft>
                <a:spcPct val="0"/>
              </a:spcAft>
              <a:defRPr>
                <a:solidFill>
                  <a:schemeClr val="tx1"/>
                </a:solidFill>
                <a:latin typeface="Arial" pitchFamily="34" charset="0"/>
              </a:defRPr>
            </a:lvl6pPr>
            <a:lvl7pPr marL="2971800" indent="-228600" defTabSz="962025" eaLnBrk="0" fontAlgn="base" hangingPunct="0">
              <a:spcBef>
                <a:spcPct val="0"/>
              </a:spcBef>
              <a:spcAft>
                <a:spcPct val="0"/>
              </a:spcAft>
              <a:defRPr>
                <a:solidFill>
                  <a:schemeClr val="tx1"/>
                </a:solidFill>
                <a:latin typeface="Arial" pitchFamily="34" charset="0"/>
              </a:defRPr>
            </a:lvl7pPr>
            <a:lvl8pPr marL="3429000" indent="-228600" defTabSz="962025" eaLnBrk="0" fontAlgn="base" hangingPunct="0">
              <a:spcBef>
                <a:spcPct val="0"/>
              </a:spcBef>
              <a:spcAft>
                <a:spcPct val="0"/>
              </a:spcAft>
              <a:defRPr>
                <a:solidFill>
                  <a:schemeClr val="tx1"/>
                </a:solidFill>
                <a:latin typeface="Arial" pitchFamily="34" charset="0"/>
              </a:defRPr>
            </a:lvl8pPr>
            <a:lvl9pPr marL="3886200" indent="-228600" defTabSz="962025" eaLnBrk="0" fontAlgn="base" hangingPunct="0">
              <a:spcBef>
                <a:spcPct val="0"/>
              </a:spcBef>
              <a:spcAft>
                <a:spcPct val="0"/>
              </a:spcAft>
              <a:defRPr>
                <a:solidFill>
                  <a:schemeClr val="tx1"/>
                </a:solidFill>
                <a:latin typeface="Arial" pitchFamily="34" charset="0"/>
              </a:defRPr>
            </a:lvl9pPr>
          </a:lstStyle>
          <a:p>
            <a:fld id="{DDFA4552-6453-4CBE-9023-13C5397CF82D}" type="slidenum">
              <a:rPr lang="en-US" smtClean="0">
                <a:latin typeface="Times New Roman" pitchFamily="18" charset="0"/>
              </a:rPr>
              <a:pPr/>
              <a:t>21</a:t>
            </a:fld>
            <a:endParaRPr lang="en-US">
              <a:latin typeface="Times New Roman" pitchFamily="18" charset="0"/>
            </a:endParaRPr>
          </a:p>
        </p:txBody>
      </p:sp>
    </p:spTree>
    <p:extLst>
      <p:ext uri="{BB962C8B-B14F-4D97-AF65-F5344CB8AC3E}">
        <p14:creationId xmlns:p14="http://schemas.microsoft.com/office/powerpoint/2010/main" val="2148121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GB" b="0" dirty="0"/>
              <a:t>Activity data (AD) – measure of extent of activity  Here is an example where remote sensing maps show forest area from 1998 in the left hand map and 1993 in the middle</a:t>
            </a:r>
            <a:r>
              <a:rPr lang="en-GB" b="0" baseline="0" dirty="0"/>
              <a:t> map</a:t>
            </a:r>
          </a:p>
          <a:p>
            <a:pPr marL="171450" indent="-171450">
              <a:buFont typeface="Arial" panose="020B0604020202020204" pitchFamily="34" charset="0"/>
              <a:buChar char="•"/>
            </a:pPr>
            <a:r>
              <a:rPr lang="en-GB" b="0" baseline="0" dirty="0"/>
              <a:t>The difference in forest area is indicated in red in the right hand map and the sum of that area is the activity data for deforestation over that time period</a:t>
            </a:r>
          </a:p>
          <a:p>
            <a:endParaRPr lang="en-GB" b="0" baseline="0" dirty="0"/>
          </a:p>
          <a:p>
            <a:endParaRPr lang="en-GB" b="0" baseline="0" dirty="0"/>
          </a:p>
          <a:p>
            <a:r>
              <a:rPr lang="en-US" b="1" baseline="0" dirty="0"/>
              <a:t>Image source</a:t>
            </a:r>
            <a:r>
              <a:rPr lang="en-US" baseline="0" dirty="0"/>
              <a:t>: </a:t>
            </a:r>
          </a:p>
          <a:p>
            <a:r>
              <a:rPr lang="en-US" baseline="0" dirty="0"/>
              <a:t>The Forest Cover Assessment by </a:t>
            </a:r>
            <a:r>
              <a:rPr lang="en-US" baseline="0" dirty="0" err="1"/>
              <a:t>Omsomwang</a:t>
            </a:r>
            <a:r>
              <a:rPr lang="en-US" baseline="0" dirty="0"/>
              <a:t> and </a:t>
            </a:r>
            <a:r>
              <a:rPr lang="en-US" baseline="0" dirty="0" err="1"/>
              <a:t>Rattanasuwan</a:t>
            </a:r>
            <a:r>
              <a:rPr lang="en-US" baseline="0" dirty="0"/>
              <a:t> presented at the 2</a:t>
            </a:r>
            <a:r>
              <a:rPr lang="en-US" baseline="30000" dirty="0"/>
              <a:t>nd</a:t>
            </a:r>
            <a:r>
              <a:rPr lang="en-US" baseline="0" dirty="0"/>
              <a:t> GEO Forest Monitoring Symposium, Chiang Mai Thailand 2009. </a:t>
            </a:r>
          </a:p>
          <a:p>
            <a:r>
              <a:rPr lang="en-US" b="0" dirty="0"/>
              <a:t>https://www.earthobservations.org/documents/cop/ag_forest/20090701_thailand/15%20Forest%20Cover%20Assessment%20in%20Thailand.pdf</a:t>
            </a:r>
            <a:endParaRPr lang="en-GB" b="0" dirty="0"/>
          </a:p>
        </p:txBody>
      </p:sp>
      <p:sp>
        <p:nvSpPr>
          <p:cNvPr id="4" name="Slide Number Placeholder 3"/>
          <p:cNvSpPr>
            <a:spLocks noGrp="1"/>
          </p:cNvSpPr>
          <p:nvPr>
            <p:ph type="sldNum" sz="quarter" idx="10"/>
          </p:nvPr>
        </p:nvSpPr>
        <p:spPr/>
        <p:txBody>
          <a:bodyPr/>
          <a:lstStyle/>
          <a:p>
            <a:fld id="{D724682B-E1E4-4ED4-96C9-D3B7D335595C}" type="slidenum">
              <a:rPr lang="en-US" smtClean="0"/>
              <a:t>22</a:t>
            </a:fld>
            <a:endParaRPr lang="en-US"/>
          </a:p>
        </p:txBody>
      </p:sp>
    </p:spTree>
    <p:extLst>
      <p:ext uri="{BB962C8B-B14F-4D97-AF65-F5344CB8AC3E}">
        <p14:creationId xmlns:p14="http://schemas.microsoft.com/office/powerpoint/2010/main" val="317993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Identifying</a:t>
            </a:r>
            <a:r>
              <a:rPr lang="en-US" b="0" baseline="0" dirty="0"/>
              <a:t> </a:t>
            </a:r>
            <a:r>
              <a:rPr lang="en-US" b="0" dirty="0"/>
              <a:t>emission factors for each activity data is</a:t>
            </a:r>
            <a:r>
              <a:rPr lang="en-US" b="0" baseline="0" dirty="0"/>
              <a:t> the next step.  </a:t>
            </a:r>
          </a:p>
          <a:p>
            <a:pPr marL="171450" indent="-171450">
              <a:buFont typeface="Arial" panose="020B0604020202020204" pitchFamily="34" charset="0"/>
              <a:buChar char="•"/>
            </a:pPr>
            <a:r>
              <a:rPr lang="en-US" b="0" baseline="0" dirty="0"/>
              <a:t>Emissions factors are the calculated amount of CO2 released (emitted) or taken up by a specific land use change</a:t>
            </a:r>
          </a:p>
          <a:p>
            <a:endParaRPr lang="de-DE" b="0" baseline="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23</a:t>
            </a:fld>
            <a:endParaRPr lang="fr-FR"/>
          </a:p>
        </p:txBody>
      </p:sp>
    </p:spTree>
    <p:extLst>
      <p:ext uri="{BB962C8B-B14F-4D97-AF65-F5344CB8AC3E}">
        <p14:creationId xmlns:p14="http://schemas.microsoft.com/office/powerpoint/2010/main" val="1241493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dirty="0"/>
              <a:t>This slide provides an illustration of an emission factor for the conversion of a forest to cropland.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emission factor is determined by estimating the change in carbon stocks in all pools impacted by the change in land use: live trees and their roots, shrubs and their roots, herbaceous vegetation, down dead material, and soil carbon.  The changes are summed to calculate the emission factor.</a:t>
            </a:r>
          </a:p>
          <a:p>
            <a:endParaRPr lang="de-DE" b="1" dirty="0"/>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Carbon stock 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en-US" dirty="0"/>
          </a:p>
        </p:txBody>
      </p:sp>
      <p:sp>
        <p:nvSpPr>
          <p:cNvPr id="593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2025" eaLnBrk="0" hangingPunct="0">
              <a:defRPr>
                <a:solidFill>
                  <a:schemeClr val="tx1"/>
                </a:solidFill>
                <a:latin typeface="Arial" pitchFamily="34" charset="0"/>
              </a:defRPr>
            </a:lvl1pPr>
            <a:lvl2pPr marL="742950" indent="-285750" defTabSz="962025" eaLnBrk="0" hangingPunct="0">
              <a:defRPr>
                <a:solidFill>
                  <a:schemeClr val="tx1"/>
                </a:solidFill>
                <a:latin typeface="Arial" pitchFamily="34" charset="0"/>
              </a:defRPr>
            </a:lvl2pPr>
            <a:lvl3pPr marL="1143000" indent="-228600" defTabSz="962025" eaLnBrk="0" hangingPunct="0">
              <a:defRPr>
                <a:solidFill>
                  <a:schemeClr val="tx1"/>
                </a:solidFill>
                <a:latin typeface="Arial" pitchFamily="34" charset="0"/>
              </a:defRPr>
            </a:lvl3pPr>
            <a:lvl4pPr marL="1600200" indent="-228600" defTabSz="962025" eaLnBrk="0" hangingPunct="0">
              <a:defRPr>
                <a:solidFill>
                  <a:schemeClr val="tx1"/>
                </a:solidFill>
                <a:latin typeface="Arial" pitchFamily="34" charset="0"/>
              </a:defRPr>
            </a:lvl4pPr>
            <a:lvl5pPr marL="2057400" indent="-228600" defTabSz="962025" eaLnBrk="0" hangingPunct="0">
              <a:defRPr>
                <a:solidFill>
                  <a:schemeClr val="tx1"/>
                </a:solidFill>
                <a:latin typeface="Arial" pitchFamily="34" charset="0"/>
              </a:defRPr>
            </a:lvl5pPr>
            <a:lvl6pPr marL="2514600" indent="-228600" defTabSz="962025" eaLnBrk="0" fontAlgn="base" hangingPunct="0">
              <a:spcBef>
                <a:spcPct val="0"/>
              </a:spcBef>
              <a:spcAft>
                <a:spcPct val="0"/>
              </a:spcAft>
              <a:defRPr>
                <a:solidFill>
                  <a:schemeClr val="tx1"/>
                </a:solidFill>
                <a:latin typeface="Arial" pitchFamily="34" charset="0"/>
              </a:defRPr>
            </a:lvl6pPr>
            <a:lvl7pPr marL="2971800" indent="-228600" defTabSz="962025" eaLnBrk="0" fontAlgn="base" hangingPunct="0">
              <a:spcBef>
                <a:spcPct val="0"/>
              </a:spcBef>
              <a:spcAft>
                <a:spcPct val="0"/>
              </a:spcAft>
              <a:defRPr>
                <a:solidFill>
                  <a:schemeClr val="tx1"/>
                </a:solidFill>
                <a:latin typeface="Arial" pitchFamily="34" charset="0"/>
              </a:defRPr>
            </a:lvl7pPr>
            <a:lvl8pPr marL="3429000" indent="-228600" defTabSz="962025" eaLnBrk="0" fontAlgn="base" hangingPunct="0">
              <a:spcBef>
                <a:spcPct val="0"/>
              </a:spcBef>
              <a:spcAft>
                <a:spcPct val="0"/>
              </a:spcAft>
              <a:defRPr>
                <a:solidFill>
                  <a:schemeClr val="tx1"/>
                </a:solidFill>
                <a:latin typeface="Arial" pitchFamily="34" charset="0"/>
              </a:defRPr>
            </a:lvl8pPr>
            <a:lvl9pPr marL="3886200" indent="-228600" defTabSz="962025" eaLnBrk="0" fontAlgn="base" hangingPunct="0">
              <a:spcBef>
                <a:spcPct val="0"/>
              </a:spcBef>
              <a:spcAft>
                <a:spcPct val="0"/>
              </a:spcAft>
              <a:defRPr>
                <a:solidFill>
                  <a:schemeClr val="tx1"/>
                </a:solidFill>
                <a:latin typeface="Arial" pitchFamily="34" charset="0"/>
              </a:defRPr>
            </a:lvl9pPr>
          </a:lstStyle>
          <a:p>
            <a:fld id="{CFCFE4B1-8B8D-44D1-8720-9610CEC28E1C}" type="slidenum">
              <a:rPr lang="en-US" smtClean="0">
                <a:solidFill>
                  <a:prstClr val="black"/>
                </a:solidFill>
                <a:latin typeface="Times New Roman" pitchFamily="18" charset="0"/>
              </a:rPr>
              <a:pPr/>
              <a:t>24</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021331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dirty="0" err="1"/>
              <a:t>AGBM</a:t>
            </a:r>
            <a:r>
              <a:rPr lang="en-US" b="0" dirty="0"/>
              <a:t>=ABOVE GROUND BIOMAS; BGBM=BELOW GROUND BIOMASS.</a:t>
            </a:r>
          </a:p>
          <a:p>
            <a:pPr marL="171450" indent="-171450">
              <a:buFont typeface="Arial" panose="020B0604020202020204" pitchFamily="34" charset="0"/>
              <a:buChar char="•"/>
            </a:pPr>
            <a:r>
              <a:rPr lang="en-US" b="0" dirty="0"/>
              <a:t>Have </a:t>
            </a:r>
            <a:r>
              <a:rPr lang="en-US" b="0" baseline="0" dirty="0"/>
              <a:t>students working in groups or individually determine the emission factors for two land use conversion scenarios- they could include forest to pasture, forest to oil palm or oil palm to forest, pasture to oil palm.  </a:t>
            </a:r>
          </a:p>
          <a:p>
            <a:pPr marL="171450" indent="-171450">
              <a:buFont typeface="Arial" panose="020B0604020202020204" pitchFamily="34" charset="0"/>
              <a:buChar char="•"/>
            </a:pPr>
            <a:r>
              <a:rPr lang="en-US" b="0" baseline="0" dirty="0"/>
              <a:t>Have students share their results and if they have different results for the same land use change pattern determine why they differ.</a:t>
            </a:r>
            <a:endParaRPr lang="en-US" b="0" dirty="0"/>
          </a:p>
        </p:txBody>
      </p:sp>
      <p:sp>
        <p:nvSpPr>
          <p:cNvPr id="4" name="Slide Number Placeholder 3"/>
          <p:cNvSpPr>
            <a:spLocks noGrp="1"/>
          </p:cNvSpPr>
          <p:nvPr>
            <p:ph type="sldNum" sz="quarter" idx="10"/>
          </p:nvPr>
        </p:nvSpPr>
        <p:spPr/>
        <p:txBody>
          <a:bodyPr/>
          <a:lstStyle/>
          <a:p>
            <a:fld id="{192F64B8-8994-4BB6-9999-4DD91A834BFC}" type="slidenum">
              <a:rPr lang="fr-FR" smtClean="0"/>
              <a:t>25</a:t>
            </a:fld>
            <a:endParaRPr lang="fr-FR"/>
          </a:p>
        </p:txBody>
      </p:sp>
    </p:spTree>
    <p:extLst>
      <p:ext uri="{BB962C8B-B14F-4D97-AF65-F5344CB8AC3E}">
        <p14:creationId xmlns:p14="http://schemas.microsoft.com/office/powerpoint/2010/main" val="204376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Combining</a:t>
            </a:r>
            <a:r>
              <a:rPr lang="en-US" b="0" baseline="0" dirty="0"/>
              <a:t> activity data and emission factors provides an estimate of historical emissions</a:t>
            </a:r>
          </a:p>
          <a:p>
            <a:endParaRPr lang="de-DE" b="0" baseline="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Graph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26</a:t>
            </a:fld>
            <a:endParaRPr lang="fr-FR"/>
          </a:p>
        </p:txBody>
      </p:sp>
    </p:spTree>
    <p:extLst>
      <p:ext uri="{BB962C8B-B14F-4D97-AF65-F5344CB8AC3E}">
        <p14:creationId xmlns:p14="http://schemas.microsoft.com/office/powerpoint/2010/main" val="1369400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r>
              <a:rPr lang="en-US" b="0" dirty="0"/>
              <a:t>Identifying</a:t>
            </a:r>
            <a:r>
              <a:rPr lang="en-US" b="0" baseline="0" dirty="0"/>
              <a:t> </a:t>
            </a:r>
            <a:r>
              <a:rPr lang="en-US" b="0" dirty="0"/>
              <a:t>emission factors for each activity data is</a:t>
            </a:r>
            <a:r>
              <a:rPr lang="en-US" b="0" baseline="0" dirty="0"/>
              <a:t> the next step.  </a:t>
            </a:r>
          </a:p>
          <a:p>
            <a:pPr marL="171450" indent="-171450">
              <a:buFont typeface="Arial" panose="020B0604020202020204" pitchFamily="34" charset="0"/>
              <a:buChar char="•"/>
            </a:pPr>
            <a:r>
              <a:rPr lang="en-US" b="0" baseline="0" dirty="0"/>
              <a:t>Emissions factors are the calculated amount of CO2 released (emitted) or taken up by a specific land use change</a:t>
            </a:r>
          </a:p>
          <a:p>
            <a:endParaRPr lang="de-DE" b="0" baseline="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27</a:t>
            </a:fld>
            <a:endParaRPr lang="fr-FR"/>
          </a:p>
        </p:txBody>
      </p:sp>
    </p:spTree>
    <p:extLst>
      <p:ext uri="{BB962C8B-B14F-4D97-AF65-F5344CB8AC3E}">
        <p14:creationId xmlns:p14="http://schemas.microsoft.com/office/powerpoint/2010/main" val="913681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r>
              <a:rPr lang="en-US" b="0" dirty="0"/>
              <a:t>This slide illustrates</a:t>
            </a:r>
            <a:r>
              <a:rPr lang="en-US" b="0" baseline="0" dirty="0"/>
              <a:t> an example of an emissions calculation; activity data and emission factor. Important to again highlight that the  units are tons of CO2 equivalent.</a:t>
            </a:r>
          </a:p>
          <a:p>
            <a:endParaRPr lang="de-DE" b="0" baseline="0" dirty="0"/>
          </a:p>
          <a:p>
            <a:endParaRPr lang="de-DE" b="0" baseline="0" dirty="0"/>
          </a:p>
          <a:p>
            <a:r>
              <a:rPr lang="de-DE" b="1" baseline="0" dirty="0"/>
              <a:t>Reference:</a:t>
            </a:r>
          </a:p>
          <a:p>
            <a:r>
              <a:rPr lang="de-DE" b="0" baseline="0" dirty="0"/>
              <a:t>USAID LEAF's Training. 2013</a:t>
            </a:r>
            <a:endParaRPr lang="en-US" b="0" dirty="0"/>
          </a:p>
        </p:txBody>
      </p:sp>
      <p:sp>
        <p:nvSpPr>
          <p:cNvPr id="4" name="Slide Number Placeholder 3"/>
          <p:cNvSpPr>
            <a:spLocks noGrp="1"/>
          </p:cNvSpPr>
          <p:nvPr>
            <p:ph type="sldNum" sz="quarter" idx="10"/>
          </p:nvPr>
        </p:nvSpPr>
        <p:spPr/>
        <p:txBody>
          <a:bodyPr/>
          <a:lstStyle/>
          <a:p>
            <a:fld id="{D724682B-E1E4-4ED4-96C9-D3B7D335595C}" type="slidenum">
              <a:rPr lang="en-US" smtClean="0"/>
              <a:t>28</a:t>
            </a:fld>
            <a:endParaRPr lang="en-US"/>
          </a:p>
        </p:txBody>
      </p:sp>
    </p:spTree>
    <p:extLst>
      <p:ext uri="{BB962C8B-B14F-4D97-AF65-F5344CB8AC3E}">
        <p14:creationId xmlns:p14="http://schemas.microsoft.com/office/powerpoint/2010/main" val="821229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Projecting </a:t>
            </a:r>
            <a:r>
              <a:rPr lang="en-US" b="0" baseline="0" dirty="0"/>
              <a:t>future emissions based on historical levels can be done using various  approaches.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Chart source:</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29</a:t>
            </a:fld>
            <a:endParaRPr lang="fr-FR"/>
          </a:p>
        </p:txBody>
      </p:sp>
    </p:spTree>
    <p:extLst>
      <p:ext uri="{BB962C8B-B14F-4D97-AF65-F5344CB8AC3E}">
        <p14:creationId xmlns:p14="http://schemas.microsoft.com/office/powerpoint/2010/main" val="352330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Future emissions can be predicted to be very</a:t>
            </a:r>
            <a:r>
              <a:rPr lang="en-US" b="0" baseline="0" dirty="0"/>
              <a:t> </a:t>
            </a:r>
            <a:r>
              <a:rPr lang="en-US" b="0" dirty="0"/>
              <a:t>similar to or different from historical emissions based on current data collection and policy</a:t>
            </a:r>
            <a:r>
              <a:rPr lang="en-US" b="0" baseline="0" dirty="0"/>
              <a:t> decisions.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conditions in the future are predicted to be similar to those in the past than predicting future emissions from past emissions using a linear projection for historical emissions with a significant trend or average emissions for historical patterns with no clear trend are preferred</a:t>
            </a:r>
            <a:endParaRPr lang="fr-FR" b="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Graph 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r>
              <a:rPr lang="en-US" b="0" baseline="0" dirty="0"/>
              <a:t> </a:t>
            </a:r>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30</a:t>
            </a:fld>
            <a:endParaRPr lang="fr-FR"/>
          </a:p>
        </p:txBody>
      </p:sp>
    </p:spTree>
    <p:extLst>
      <p:ext uri="{BB962C8B-B14F-4D97-AF65-F5344CB8AC3E}">
        <p14:creationId xmlns:p14="http://schemas.microsoft.com/office/powerpoint/2010/main" val="149844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325228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US" b="0" dirty="0"/>
              <a:t>Future emissions can be predicted to be very</a:t>
            </a:r>
            <a:r>
              <a:rPr lang="en-US" b="0" baseline="0" dirty="0"/>
              <a:t> </a:t>
            </a:r>
            <a:r>
              <a:rPr lang="en-US" b="0" dirty="0"/>
              <a:t>similar to or different from historical emissions based on current data collection and policy</a:t>
            </a:r>
            <a:r>
              <a:rPr lang="en-US" b="0" baseline="0" dirty="0"/>
              <a:t> decisions.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If conditions in the future are predicted to change then future emission projections will need to reflect those changes and modelling projections is likely the best approach.  The dashed line in the figure above represents only an example of one possible modelled future emission pattern with a change in conditions</a:t>
            </a:r>
            <a:endParaRPr lang="fr-FR" b="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Graph source</a:t>
            </a:r>
            <a:r>
              <a:rPr lang="en-GB" b="0"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r>
              <a:rPr lang="en-US" b="0" baseline="0" dirty="0"/>
              <a:t> </a:t>
            </a:r>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31</a:t>
            </a:fld>
            <a:endParaRPr lang="fr-FR"/>
          </a:p>
        </p:txBody>
      </p:sp>
    </p:spTree>
    <p:extLst>
      <p:ext uri="{BB962C8B-B14F-4D97-AF65-F5344CB8AC3E}">
        <p14:creationId xmlns:p14="http://schemas.microsoft.com/office/powerpoint/2010/main" val="2226824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0" dirty="0"/>
              <a:t>In case where future conditions</a:t>
            </a:r>
            <a:r>
              <a:rPr lang="en-US" b="0" baseline="0" dirty="0"/>
              <a:t> are </a:t>
            </a:r>
            <a:r>
              <a:rPr lang="en-US" b="0" dirty="0"/>
              <a:t>expected to change,</a:t>
            </a:r>
            <a:r>
              <a:rPr lang="en-US" b="0" baseline="0" dirty="0"/>
              <a:t> </a:t>
            </a:r>
            <a:r>
              <a:rPr lang="en-US" b="0" dirty="0"/>
              <a:t>reference levels can be adjusted based on</a:t>
            </a:r>
            <a:r>
              <a:rPr lang="en-US" b="0" baseline="0" dirty="0"/>
              <a:t> national or provincial circumstances.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For example if population size or economic status are thought to influence the major drivers of deforestation and they are projected to change those changes need to be considered when projecting future emissions rates </a:t>
            </a:r>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32</a:t>
            </a:fld>
            <a:endParaRPr lang="fr-FR"/>
          </a:p>
        </p:txBody>
      </p:sp>
    </p:spTree>
    <p:extLst>
      <p:ext uri="{BB962C8B-B14F-4D97-AF65-F5344CB8AC3E}">
        <p14:creationId xmlns:p14="http://schemas.microsoft.com/office/powerpoint/2010/main" val="3253371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r>
              <a:rPr lang="en-US" b="0" dirty="0"/>
              <a:t>Adjusting for national circumstances is</a:t>
            </a:r>
            <a:r>
              <a:rPr lang="en-US" b="0" baseline="0" dirty="0"/>
              <a:t> a key policy decision and the justification needs to be transparent</a:t>
            </a:r>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33</a:t>
            </a:fld>
            <a:endParaRPr lang="fr-FR"/>
          </a:p>
        </p:txBody>
      </p:sp>
    </p:spTree>
    <p:extLst>
      <p:ext uri="{BB962C8B-B14F-4D97-AF65-F5344CB8AC3E}">
        <p14:creationId xmlns:p14="http://schemas.microsoft.com/office/powerpoint/2010/main" val="2024095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0" dirty="0"/>
          </a:p>
        </p:txBody>
      </p:sp>
      <p:sp>
        <p:nvSpPr>
          <p:cNvPr id="4" name="Slide Number Placeholder 3"/>
          <p:cNvSpPr>
            <a:spLocks noGrp="1"/>
          </p:cNvSpPr>
          <p:nvPr>
            <p:ph type="sldNum" sz="quarter" idx="10"/>
          </p:nvPr>
        </p:nvSpPr>
        <p:spPr/>
        <p:txBody>
          <a:bodyPr/>
          <a:lstStyle/>
          <a:p>
            <a:fld id="{192F64B8-8994-4BB6-9999-4DD91A834BFC}" type="slidenum">
              <a:rPr lang="fr-FR" smtClean="0"/>
              <a:t>34</a:t>
            </a:fld>
            <a:endParaRPr lang="fr-FR"/>
          </a:p>
        </p:txBody>
      </p:sp>
    </p:spTree>
    <p:extLst>
      <p:ext uri="{BB962C8B-B14F-4D97-AF65-F5344CB8AC3E}">
        <p14:creationId xmlns:p14="http://schemas.microsoft.com/office/powerpoint/2010/main" val="107198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AB855FD3-F77A-4994-B94E-5B9E43D636C5}" type="slidenum">
              <a:rPr lang="th-TH" smtClean="0"/>
              <a:pPr/>
              <a:t>35</a:t>
            </a:fld>
            <a:endParaRPr lang="th-TH"/>
          </a:p>
        </p:txBody>
      </p:sp>
    </p:spTree>
    <p:extLst>
      <p:ext uri="{BB962C8B-B14F-4D97-AF65-F5344CB8AC3E}">
        <p14:creationId xmlns:p14="http://schemas.microsoft.com/office/powerpoint/2010/main" val="5703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b="0" dirty="0"/>
              <a:t>The purpose of this slide is to convey</a:t>
            </a:r>
            <a:r>
              <a:rPr lang="en-US" b="0" baseline="0" dirty="0"/>
              <a:t> the class objectives with a focus on what, why and how.</a:t>
            </a:r>
            <a:endParaRPr lang="en-GB" b="0" dirty="0"/>
          </a:p>
        </p:txBody>
      </p:sp>
      <p:sp>
        <p:nvSpPr>
          <p:cNvPr id="4" name="Slide Number Placeholder 3"/>
          <p:cNvSpPr>
            <a:spLocks noGrp="1"/>
          </p:cNvSpPr>
          <p:nvPr>
            <p:ph type="sldNum" sz="quarter" idx="10"/>
          </p:nvPr>
        </p:nvSpPr>
        <p:spPr/>
        <p:txBody>
          <a:bodyPr/>
          <a:lstStyle/>
          <a:p>
            <a:fld id="{192F64B8-8994-4BB6-9999-4DD91A834BFC}" type="slidenum">
              <a:rPr lang="fr-FR" smtClean="0"/>
              <a:t>5</a:t>
            </a:fld>
            <a:endParaRPr lang="fr-FR"/>
          </a:p>
        </p:txBody>
      </p:sp>
    </p:spTree>
    <p:extLst>
      <p:ext uri="{BB962C8B-B14F-4D97-AF65-F5344CB8AC3E}">
        <p14:creationId xmlns:p14="http://schemas.microsoft.com/office/powerpoint/2010/main" val="300659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purpose of this slide is to convey</a:t>
            </a:r>
            <a:r>
              <a:rPr lang="en-US" b="0" baseline="0" dirty="0"/>
              <a:t> how the time of the session will be allocated to each topic. These are just suggestions.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Reference Level is a very complicated topic and it is a constantly evolving field. Students will need to understand the UNFCCC guidance, key components of RL, differences between REL and RL, and a short class exercise on activity data and emission factors.</a:t>
            </a:r>
            <a:endParaRPr lang="en-US" b="0" dirty="0"/>
          </a:p>
          <a:p>
            <a:endParaRPr lang="en-GB" dirty="0"/>
          </a:p>
        </p:txBody>
      </p:sp>
      <p:sp>
        <p:nvSpPr>
          <p:cNvPr id="4" name="Slide Number Placeholder 3"/>
          <p:cNvSpPr>
            <a:spLocks noGrp="1"/>
          </p:cNvSpPr>
          <p:nvPr>
            <p:ph type="sldNum" sz="quarter" idx="10"/>
          </p:nvPr>
        </p:nvSpPr>
        <p:spPr/>
        <p:txBody>
          <a:bodyPr/>
          <a:lstStyle/>
          <a:p>
            <a:fld id="{192F64B8-8994-4BB6-9999-4DD91A834BFC}" type="slidenum">
              <a:rPr lang="fr-FR" smtClean="0"/>
              <a:t>6</a:t>
            </a:fld>
            <a:endParaRPr lang="fr-FR"/>
          </a:p>
        </p:txBody>
      </p:sp>
    </p:spTree>
    <p:extLst>
      <p:ext uri="{BB962C8B-B14F-4D97-AF65-F5344CB8AC3E}">
        <p14:creationId xmlns:p14="http://schemas.microsoft.com/office/powerpoint/2010/main" val="154800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a:lnSpc>
                <a:spcPct val="130000"/>
              </a:lnSpc>
              <a:spcAft>
                <a:spcPts val="600"/>
              </a:spcAft>
            </a:pPr>
            <a:endParaRPr lang="en-US" b="1" dirty="0"/>
          </a:p>
          <a:p>
            <a:pPr marL="171450" indent="-171450">
              <a:lnSpc>
                <a:spcPct val="130000"/>
              </a:lnSpc>
              <a:spcAft>
                <a:spcPts val="600"/>
              </a:spcAft>
              <a:buFont typeface="Arial" panose="020B0604020202020204" pitchFamily="34" charset="0"/>
              <a:buChar char="•"/>
            </a:pPr>
            <a:r>
              <a:rPr lang="en-US" dirty="0"/>
              <a:t>Reference Levels are the projected quantity of GHG emissions and removals against which actual emissions will be monitored and performance assessed. RLs are based on historic emissions and removals.</a:t>
            </a:r>
            <a:r>
              <a:rPr lang="en-US" baseline="0" dirty="0"/>
              <a:t> </a:t>
            </a:r>
          </a:p>
          <a:p>
            <a:pPr marL="171450" indent="-171450">
              <a:lnSpc>
                <a:spcPct val="130000"/>
              </a:lnSpc>
              <a:spcAft>
                <a:spcPts val="600"/>
              </a:spcAft>
              <a:buFont typeface="Arial" panose="020B0604020202020204" pitchFamily="34" charset="0"/>
              <a:buChar char="•"/>
            </a:pPr>
            <a:endParaRPr lang="en-US" baseline="0" dirty="0"/>
          </a:p>
          <a:p>
            <a:pPr marL="171450" indent="-171450">
              <a:lnSpc>
                <a:spcPct val="130000"/>
              </a:lnSpc>
              <a:spcAft>
                <a:spcPts val="600"/>
              </a:spcAft>
              <a:buFont typeface="Arial" panose="020B0604020202020204" pitchFamily="34" charset="0"/>
              <a:buChar char="•"/>
            </a:pPr>
            <a:r>
              <a:rPr lang="en-US" baseline="0" dirty="0"/>
              <a:t>Additionality is the reduction in emissions, relative to the reference level, resulting from the intervention or activity.</a:t>
            </a:r>
            <a:endParaRPr lang="en-US" dirty="0"/>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Reference levels refer to a Business As Usual scenario- what would happen if there were no REDD+ actions taken.</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In this slide, we want to introduce the concept of </a:t>
            </a:r>
            <a:r>
              <a:rPr lang="en-GB" b="1" baseline="0" dirty="0"/>
              <a:t>additionality</a:t>
            </a:r>
            <a:r>
              <a:rPr lang="en-GB" b="0" baseline="0" dirty="0"/>
              <a:t>. That being, the difference of business as usual projection with the actual emissions under a project scenario or with REDD+ interventions. The additional benefits of implementing the project or REDD+ Activities can be at the subnational level, the project scale (for a voluntary project) or even at the National Scale of REDD+. The initiation of REDD+ Activities at Time 0 is when the project is considered against the reference level. This is the premise of </a:t>
            </a:r>
            <a:r>
              <a:rPr lang="en-GB" b="0" baseline="0" dirty="0" err="1"/>
              <a:t>additionality</a:t>
            </a:r>
            <a:r>
              <a:rPr lang="en-GB" b="0" baseline="0" dirty="0"/>
              <a:t> against what would have happened without the project (as known as Business as Usual).</a:t>
            </a:r>
          </a:p>
          <a:p>
            <a:endParaRPr lang="en-GB" b="1" baseline="0" dirty="0"/>
          </a:p>
          <a:p>
            <a:endParaRPr lang="en-GB" b="1" baseline="0" dirty="0"/>
          </a:p>
          <a:p>
            <a:r>
              <a:rPr lang="en-GB" b="1" baseline="0" dirty="0"/>
              <a:t>Graph source: </a:t>
            </a:r>
          </a:p>
          <a:p>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en-GB" b="0" baseline="0" dirty="0"/>
          </a:p>
          <a:p>
            <a:endParaRPr lang="fr-FR" dirty="0"/>
          </a:p>
        </p:txBody>
      </p:sp>
      <p:sp>
        <p:nvSpPr>
          <p:cNvPr id="4" name="Slide Number Placeholder 3"/>
          <p:cNvSpPr>
            <a:spLocks noGrp="1"/>
          </p:cNvSpPr>
          <p:nvPr>
            <p:ph type="sldNum" sz="quarter" idx="10"/>
          </p:nvPr>
        </p:nvSpPr>
        <p:spPr/>
        <p:txBody>
          <a:bodyPr/>
          <a:lstStyle/>
          <a:p>
            <a:pPr>
              <a:defRPr/>
            </a:pPr>
            <a:fld id="{07A33544-FF64-446B-B542-71207071567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2141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a:lnSpc>
                <a:spcPct val="130000"/>
              </a:lnSpc>
              <a:spcAft>
                <a:spcPts val="600"/>
              </a:spcAft>
            </a:pPr>
            <a:endParaRPr lang="en-US" b="1" dirty="0"/>
          </a:p>
          <a:p>
            <a:pPr marL="171450" indent="-171450">
              <a:lnSpc>
                <a:spcPct val="130000"/>
              </a:lnSpc>
              <a:spcAft>
                <a:spcPts val="600"/>
              </a:spcAft>
              <a:buFont typeface="Arial" panose="020B0604020202020204" pitchFamily="34" charset="0"/>
              <a:buChar char="•"/>
            </a:pPr>
            <a:r>
              <a:rPr lang="en-US" dirty="0"/>
              <a:t>Reference Levels are the projected quantity of GHG emissions and removals against which actual emissions will be monitored and performance assessed. RLs are based on historic emissions and removals.</a:t>
            </a:r>
            <a:r>
              <a:rPr lang="en-US" baseline="0" dirty="0"/>
              <a:t> </a:t>
            </a:r>
          </a:p>
          <a:p>
            <a:pPr marL="171450" indent="-171450">
              <a:lnSpc>
                <a:spcPct val="130000"/>
              </a:lnSpc>
              <a:spcAft>
                <a:spcPts val="600"/>
              </a:spcAft>
              <a:buFont typeface="Arial" panose="020B0604020202020204" pitchFamily="34" charset="0"/>
              <a:buChar char="•"/>
            </a:pPr>
            <a:endParaRPr lang="en-US" baseline="0" dirty="0"/>
          </a:p>
          <a:p>
            <a:pPr marL="171450" indent="-171450">
              <a:lnSpc>
                <a:spcPct val="130000"/>
              </a:lnSpc>
              <a:spcAft>
                <a:spcPts val="600"/>
              </a:spcAft>
              <a:buFont typeface="Arial" panose="020B0604020202020204" pitchFamily="34" charset="0"/>
              <a:buChar char="•"/>
            </a:pPr>
            <a:r>
              <a:rPr lang="en-US" baseline="0" dirty="0"/>
              <a:t>Additionality is the reduction in emissions, relative to the reference level, resulting from the intervention or activity.</a:t>
            </a:r>
            <a:endParaRPr lang="en-US" dirty="0"/>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Reference levels refer to a Business As Usual scenario- what would happen if there were no REDD+ actions taken.</a:t>
            </a:r>
          </a:p>
          <a:p>
            <a:pPr marL="171450" indent="-171450">
              <a:buFont typeface="Arial" panose="020B0604020202020204" pitchFamily="34" charset="0"/>
              <a:buChar char="•"/>
            </a:pPr>
            <a:endParaRPr lang="en-GB" b="0" baseline="0" dirty="0"/>
          </a:p>
          <a:p>
            <a:pPr marL="171450" indent="-171450">
              <a:buFont typeface="Arial" panose="020B0604020202020204" pitchFamily="34" charset="0"/>
              <a:buChar char="•"/>
            </a:pPr>
            <a:r>
              <a:rPr lang="en-GB" b="0" baseline="0" dirty="0"/>
              <a:t>In this slide, we want to introduce the concept of </a:t>
            </a:r>
            <a:r>
              <a:rPr lang="en-GB" b="1" baseline="0" dirty="0"/>
              <a:t>additionality</a:t>
            </a:r>
            <a:r>
              <a:rPr lang="en-GB" b="0" baseline="0" dirty="0"/>
              <a:t>. That being, the difference of business as usual projection with the actual emissions under a project scenario or with REDD+ interventions. The additional benefits of implementing the project or REDD+ Activities can be at the subnational level, the project scale (for a voluntary project) or even at the National Scale of REDD+. The initiation of REDD+ Activities at Time 0 is when the project is considered against the reference level. This is the premise of additionality against what would have happened without the project (as known as Business as Usual).</a:t>
            </a:r>
          </a:p>
          <a:p>
            <a:endParaRPr lang="en-GB" b="1" baseline="0" dirty="0"/>
          </a:p>
          <a:p>
            <a:endParaRPr lang="en-GB" b="1" baseline="0" dirty="0"/>
          </a:p>
          <a:p>
            <a:r>
              <a:rPr lang="en-GB" b="1" baseline="0" dirty="0"/>
              <a:t>Graph source: </a:t>
            </a:r>
          </a:p>
          <a:p>
            <a:r>
              <a:rPr lang="en-GB" b="0" baseline="0" dirty="0"/>
              <a:t>Walker et al. 2013. Technical Guidance on Development of a REDD+ Reference Level. May 2013 version.  </a:t>
            </a:r>
            <a:r>
              <a:rPr lang="en-GB" b="0" baseline="0" dirty="0" err="1"/>
              <a:t>Winrock</a:t>
            </a:r>
            <a:r>
              <a:rPr lang="en-GB" b="0" baseline="0" dirty="0"/>
              <a:t> International, Ecosystems Services Unit.</a:t>
            </a:r>
          </a:p>
          <a:p>
            <a:endParaRPr lang="fr-FR" dirty="0"/>
          </a:p>
        </p:txBody>
      </p:sp>
      <p:sp>
        <p:nvSpPr>
          <p:cNvPr id="4" name="Slide Number Placeholder 3"/>
          <p:cNvSpPr>
            <a:spLocks noGrp="1"/>
          </p:cNvSpPr>
          <p:nvPr>
            <p:ph type="sldNum" sz="quarter" idx="10"/>
          </p:nvPr>
        </p:nvSpPr>
        <p:spPr/>
        <p:txBody>
          <a:bodyPr/>
          <a:lstStyle/>
          <a:p>
            <a:pPr>
              <a:defRPr/>
            </a:pPr>
            <a:fld id="{07A33544-FF64-446B-B542-71207071567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41267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a:t>
            </a:r>
            <a:r>
              <a:rPr lang="en-US" b="0" baseline="0" dirty="0"/>
              <a:t> terms reference emission level and reference level are both used and it is important to distinguish between the two as they refer to gross and net emissions respectively.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REL is</a:t>
            </a:r>
            <a:r>
              <a:rPr lang="en-US" b="0" baseline="0" dirty="0"/>
              <a:t> for deforestation and </a:t>
            </a:r>
            <a:r>
              <a:rPr lang="en-US" sz="2350" dirty="0">
                <a:solidFill>
                  <a:schemeClr val="tx1">
                    <a:lumMod val="75000"/>
                    <a:lumOff val="25000"/>
                  </a:schemeClr>
                </a:solidFill>
              </a:rPr>
              <a:t>forest degradation – Just REDD with both Ds but without the “+””.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350" dirty="0">
              <a:solidFill>
                <a:schemeClr val="tx1">
                  <a:lumMod val="75000"/>
                  <a:lumOff val="25000"/>
                </a:schemeClr>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50" dirty="0">
                <a:solidFill>
                  <a:schemeClr val="tx1">
                    <a:lumMod val="75000"/>
                    <a:lumOff val="25000"/>
                  </a:schemeClr>
                </a:solidFill>
              </a:rPr>
              <a:t>REL is</a:t>
            </a:r>
            <a:r>
              <a:rPr lang="en-US" sz="2350" baseline="0" dirty="0">
                <a:solidFill>
                  <a:schemeClr val="tx1">
                    <a:lumMod val="75000"/>
                    <a:lumOff val="25000"/>
                  </a:schemeClr>
                </a:solidFill>
              </a:rPr>
              <a:t> only looking at GROSS emissions while RL is focused on net emissions.</a:t>
            </a:r>
            <a:endParaRPr lang="en-US" sz="2350" dirty="0">
              <a:solidFill>
                <a:schemeClr val="tx1">
                  <a:lumMod val="75000"/>
                  <a:lumOff val="25000"/>
                </a:schemeClr>
              </a:solidFill>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350" dirty="0">
              <a:solidFill>
                <a:schemeClr val="tx1">
                  <a:lumMod val="75000"/>
                  <a:lumOff val="25000"/>
                </a:schemeClr>
              </a:solidFill>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The term RL was supported to ensure the inclusion of afforestation/reforestation that may play an important role in determining the impact of forestry related activities on greenhouse gas emissions. Another reason that RL was supported was related to concerns regarding capacity issues. Countries might be able to measure forest cover but not estimate emissions, and therefore forest cover was an attractive proxy for emissions. The term RL implies forest cover as an acceptable proxy for emissions. However, RLs were less attractive to NGOs and other groups because they “reduce forests to sticks” where emissions gives a more holistic view of the role of forests in climate change. </a:t>
            </a:r>
            <a:endParaRPr lang="en-US" sz="2350" baseline="0" dirty="0">
              <a:solidFill>
                <a:schemeClr val="tx1">
                  <a:lumMod val="75000"/>
                  <a:lumOff val="2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350" baseline="0" dirty="0">
              <a:solidFill>
                <a:schemeClr val="tx1">
                  <a:lumMod val="75000"/>
                  <a:lumOff val="2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35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D724682B-E1E4-4ED4-96C9-D3B7D335595C}" type="slidenum">
              <a:rPr lang="en-US" smtClean="0"/>
              <a:t>9</a:t>
            </a:fld>
            <a:endParaRPr lang="en-US"/>
          </a:p>
        </p:txBody>
      </p:sp>
    </p:spTree>
    <p:extLst>
      <p:ext uri="{BB962C8B-B14F-4D97-AF65-F5344CB8AC3E}">
        <p14:creationId xmlns:p14="http://schemas.microsoft.com/office/powerpoint/2010/main" val="146109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endParaRPr lang="en-US" b="1" dirty="0"/>
          </a:p>
          <a:p>
            <a:pPr marL="171450" indent="-171450">
              <a:buFont typeface="Arial" panose="020B0604020202020204" pitchFamily="34" charset="0"/>
              <a:buChar char="•"/>
            </a:pPr>
            <a:r>
              <a:rPr lang="en-GB" b="0" dirty="0"/>
              <a:t>Establishing historic emissions provide opportunities for “learning by doing”</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Historical emissions of GHGs provide information on the magnitude, location, and causes of emissions/removals, helping to identify strategies that have the most impact on reducing deforestation and forest degradation as well as enhancement of forest carbon stocks. RLs also contribute to the development of low emission development strategies by providing improved knowledge on the role of forests in national GHG inventory and potential REDD+ interventions to reduce net GHG emissions. Establishing historical emissions provides opportunities to “learn by doing” and design the forest measurement and monitoring system in the process of developing the RL. </a:t>
            </a:r>
            <a:endParaRPr lang="en-US" dirty="0"/>
          </a:p>
        </p:txBody>
      </p:sp>
      <p:sp>
        <p:nvSpPr>
          <p:cNvPr id="4" name="Slide Number Placeholder 3"/>
          <p:cNvSpPr>
            <a:spLocks noGrp="1"/>
          </p:cNvSpPr>
          <p:nvPr>
            <p:ph type="sldNum" sz="quarter" idx="10"/>
          </p:nvPr>
        </p:nvSpPr>
        <p:spPr/>
        <p:txBody>
          <a:bodyPr/>
          <a:lstStyle/>
          <a:p>
            <a:fld id="{D724682B-E1E4-4ED4-96C9-D3B7D335595C}" type="slidenum">
              <a:rPr lang="en-US" smtClean="0"/>
              <a:t>10</a:t>
            </a:fld>
            <a:endParaRPr lang="en-US"/>
          </a:p>
        </p:txBody>
      </p:sp>
    </p:spTree>
    <p:extLst>
      <p:ext uri="{BB962C8B-B14F-4D97-AF65-F5344CB8AC3E}">
        <p14:creationId xmlns:p14="http://schemas.microsoft.com/office/powerpoint/2010/main" val="709488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63D8C38-EF64-4945-89F0-631A934F4BC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781371" cy="4351338"/>
          </a:xfrm>
        </p:spPr>
        <p:txBody>
          <a:bodyPr>
            <a:noAutofit/>
          </a:bodyPr>
          <a:lstStyle/>
          <a:p>
            <a:pPr marL="0" indent="0">
              <a:lnSpc>
                <a:spcPct val="130000"/>
              </a:lnSpc>
              <a:buNone/>
            </a:pPr>
            <a:r>
              <a:rPr lang="en-US" sz="2400" dirty="0">
                <a:solidFill>
                  <a:schemeClr val="tx1"/>
                </a:solidFill>
              </a:rPr>
              <a:t>Historical emissions of GHGs  and reference levels derived from the historical data:</a:t>
            </a:r>
          </a:p>
          <a:p>
            <a:pPr>
              <a:lnSpc>
                <a:spcPct val="130000"/>
              </a:lnSpc>
            </a:pPr>
            <a:r>
              <a:rPr lang="en-US" sz="2400" dirty="0">
                <a:solidFill>
                  <a:schemeClr val="tx1"/>
                </a:solidFill>
              </a:rPr>
              <a:t>Provide information on the magnitude, location, and causes of emissions/removals</a:t>
            </a:r>
          </a:p>
          <a:p>
            <a:pPr>
              <a:lnSpc>
                <a:spcPct val="130000"/>
              </a:lnSpc>
            </a:pPr>
            <a:r>
              <a:rPr lang="en-US" sz="2400" dirty="0">
                <a:solidFill>
                  <a:schemeClr val="tx1"/>
                </a:solidFill>
              </a:rPr>
              <a:t>Identify strategies that have the most impact on reducing deforestation and forest degradation as well as enhancement of forest carbon stocks </a:t>
            </a:r>
            <a:r>
              <a:rPr lang="en-US" sz="2400" dirty="0"/>
              <a:t>(“big bang for bucks”)</a:t>
            </a:r>
            <a:endParaRPr lang="en-US" sz="2400" dirty="0">
              <a:solidFill>
                <a:schemeClr val="tx1"/>
              </a:solidFill>
            </a:endParaRPr>
          </a:p>
          <a:p>
            <a:pPr>
              <a:lnSpc>
                <a:spcPct val="130000"/>
              </a:lnSpc>
            </a:pPr>
            <a:r>
              <a:rPr lang="en-US" sz="2400" dirty="0">
                <a:solidFill>
                  <a:schemeClr val="tx1"/>
                </a:solidFill>
              </a:rPr>
              <a:t>Contribute to the development of low emission development strategies by providing improved knowledge on the role of forests in national GHG inventory and potential REDD+ interventions to reduce net GHG emissions </a:t>
            </a:r>
          </a:p>
          <a:p>
            <a:pPr>
              <a:lnSpc>
                <a:spcPct val="130000"/>
              </a:lnSpc>
            </a:pPr>
            <a:endParaRPr lang="en-US" sz="2400" dirty="0"/>
          </a:p>
          <a:p>
            <a:pPr>
              <a:lnSpc>
                <a:spcPct val="130000"/>
              </a:lnSpc>
            </a:pPr>
            <a:endParaRPr lang="en-US" sz="2400" dirty="0"/>
          </a:p>
          <a:p>
            <a:pPr marL="0" indent="0">
              <a:lnSpc>
                <a:spcPct val="130000"/>
              </a:lnSpc>
              <a:buNone/>
            </a:pPr>
            <a:endParaRPr lang="en-US" sz="2400" dirty="0"/>
          </a:p>
        </p:txBody>
      </p:sp>
      <p:sp>
        <p:nvSpPr>
          <p:cNvPr id="11" name="Title 4"/>
          <p:cNvSpPr>
            <a:spLocks noGrp="1"/>
          </p:cNvSpPr>
          <p:nvPr>
            <p:ph type="title"/>
          </p:nvPr>
        </p:nvSpPr>
        <p:spPr>
          <a:noFill/>
        </p:spPr>
        <p:txBody>
          <a:bodyPr>
            <a:normAutofit/>
          </a:bodyPr>
          <a:lstStyle/>
          <a:p>
            <a:r>
              <a:rPr lang="en-GB" dirty="0"/>
              <a:t>Why Reference Levels Matter </a:t>
            </a:r>
            <a:endParaRPr lang="en-US" dirty="0">
              <a:latin typeface="Corbel" pitchFamily="34" charset="0"/>
            </a:endParaRPr>
          </a:p>
        </p:txBody>
      </p:sp>
    </p:spTree>
    <p:extLst>
      <p:ext uri="{BB962C8B-B14F-4D97-AF65-F5344CB8AC3E}">
        <p14:creationId xmlns:p14="http://schemas.microsoft.com/office/powerpoint/2010/main" val="369667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noFill/>
        </p:spPr>
        <p:txBody>
          <a:bodyPr>
            <a:noAutofit/>
          </a:bodyPr>
          <a:lstStyle/>
          <a:p>
            <a:r>
              <a:rPr lang="en-GB" sz="3300" dirty="0"/>
              <a:t>UNFCCC  COP Decisions and Guidelines on REL/RL and MRV</a:t>
            </a:r>
            <a:endParaRPr lang="en-US" sz="3300" dirty="0">
              <a:latin typeface="Corbel" pitchFamily="34" charset="0"/>
            </a:endParaRPr>
          </a:p>
        </p:txBody>
      </p:sp>
      <p:grpSp>
        <p:nvGrpSpPr>
          <p:cNvPr id="3" name="Group 2"/>
          <p:cNvGrpSpPr/>
          <p:nvPr/>
        </p:nvGrpSpPr>
        <p:grpSpPr>
          <a:xfrm>
            <a:off x="1360449" y="0"/>
            <a:ext cx="10348331" cy="6768682"/>
            <a:chOff x="590554" y="1530251"/>
            <a:chExt cx="7867646" cy="4412893"/>
          </a:xfrm>
        </p:grpSpPr>
        <p:sp>
          <p:nvSpPr>
            <p:cNvPr id="8" name="Right Arrow 7"/>
            <p:cNvSpPr/>
            <p:nvPr/>
          </p:nvSpPr>
          <p:spPr>
            <a:xfrm rot="16200000">
              <a:off x="-949147" y="3469998"/>
              <a:ext cx="4412893" cy="5334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200000">
              <a:off x="1181099" y="5712766"/>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1181099" y="49720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1177670" y="4287738"/>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0" y="5432106"/>
              <a:ext cx="6934200" cy="447948"/>
            </a:xfrm>
            <a:prstGeom prst="rect">
              <a:avLst/>
            </a:prstGeom>
            <a:noFill/>
            <a:ln>
              <a:solidFill>
                <a:schemeClr val="tx1"/>
              </a:solidFill>
            </a:ln>
          </p:spPr>
          <p:txBody>
            <a:bodyPr wrap="square" rtlCol="0">
              <a:spAutoFit/>
            </a:bodyPr>
            <a:lstStyle/>
            <a:p>
              <a:r>
                <a:rPr lang="en-US" dirty="0"/>
                <a:t>COP13 (Bali): </a:t>
              </a:r>
              <a:r>
                <a:rPr lang="en-US" dirty="0">
                  <a:solidFill>
                    <a:schemeClr val="tx1">
                      <a:lumMod val="75000"/>
                      <a:lumOff val="25000"/>
                    </a:schemeClr>
                  </a:solidFill>
                </a:rPr>
                <a:t>Utilizes the GPG for LULUCF and encourage it’s use; subnational approaches should constitute a step toward the development of nat. approaches, RL and estimates </a:t>
              </a:r>
            </a:p>
          </p:txBody>
        </p:sp>
        <p:sp>
          <p:nvSpPr>
            <p:cNvPr id="15" name="TextBox 14"/>
            <p:cNvSpPr txBox="1"/>
            <p:nvPr/>
          </p:nvSpPr>
          <p:spPr>
            <a:xfrm>
              <a:off x="609604" y="5631416"/>
              <a:ext cx="496269" cy="255970"/>
            </a:xfrm>
            <a:prstGeom prst="rect">
              <a:avLst/>
            </a:prstGeom>
            <a:noFill/>
          </p:spPr>
          <p:txBody>
            <a:bodyPr wrap="none" rtlCol="0">
              <a:spAutoFit/>
            </a:bodyPr>
            <a:lstStyle/>
            <a:p>
              <a:r>
                <a:rPr lang="en-US" b="1" dirty="0"/>
                <a:t>2007</a:t>
              </a:r>
            </a:p>
          </p:txBody>
        </p:sp>
        <p:sp>
          <p:nvSpPr>
            <p:cNvPr id="16" name="TextBox 15"/>
            <p:cNvSpPr txBox="1"/>
            <p:nvPr/>
          </p:nvSpPr>
          <p:spPr>
            <a:xfrm>
              <a:off x="590554" y="4890700"/>
              <a:ext cx="496269" cy="255970"/>
            </a:xfrm>
            <a:prstGeom prst="rect">
              <a:avLst/>
            </a:prstGeom>
            <a:noFill/>
          </p:spPr>
          <p:txBody>
            <a:bodyPr wrap="none" rtlCol="0">
              <a:spAutoFit/>
            </a:bodyPr>
            <a:lstStyle/>
            <a:p>
              <a:r>
                <a:rPr lang="en-US" b="1" dirty="0"/>
                <a:t>2008</a:t>
              </a:r>
            </a:p>
          </p:txBody>
        </p:sp>
        <p:sp>
          <p:nvSpPr>
            <p:cNvPr id="17" name="TextBox 16"/>
            <p:cNvSpPr txBox="1"/>
            <p:nvPr/>
          </p:nvSpPr>
          <p:spPr>
            <a:xfrm>
              <a:off x="609604" y="4164627"/>
              <a:ext cx="496269" cy="255970"/>
            </a:xfrm>
            <a:prstGeom prst="rect">
              <a:avLst/>
            </a:prstGeom>
            <a:noFill/>
          </p:spPr>
          <p:txBody>
            <a:bodyPr wrap="none" rtlCol="0">
              <a:spAutoFit/>
            </a:bodyPr>
            <a:lstStyle/>
            <a:p>
              <a:r>
                <a:rPr lang="en-US" b="1" dirty="0"/>
                <a:t>2009</a:t>
              </a:r>
            </a:p>
          </p:txBody>
        </p:sp>
        <p:sp>
          <p:nvSpPr>
            <p:cNvPr id="18" name="Oval 17"/>
            <p:cNvSpPr/>
            <p:nvPr/>
          </p:nvSpPr>
          <p:spPr>
            <a:xfrm rot="16200000">
              <a:off x="1181099" y="3603348"/>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1171193" y="28384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1171193" y="20764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0079" y="3521998"/>
              <a:ext cx="496269" cy="255970"/>
            </a:xfrm>
            <a:prstGeom prst="rect">
              <a:avLst/>
            </a:prstGeom>
            <a:noFill/>
          </p:spPr>
          <p:txBody>
            <a:bodyPr wrap="none" rtlCol="0">
              <a:spAutoFit/>
            </a:bodyPr>
            <a:lstStyle/>
            <a:p>
              <a:r>
                <a:rPr lang="en-US" b="1" dirty="0"/>
                <a:t>2010</a:t>
              </a:r>
            </a:p>
          </p:txBody>
        </p:sp>
        <p:sp>
          <p:nvSpPr>
            <p:cNvPr id="22" name="TextBox 21"/>
            <p:cNvSpPr txBox="1"/>
            <p:nvPr/>
          </p:nvSpPr>
          <p:spPr>
            <a:xfrm>
              <a:off x="609604" y="2757100"/>
              <a:ext cx="496269" cy="255970"/>
            </a:xfrm>
            <a:prstGeom prst="rect">
              <a:avLst/>
            </a:prstGeom>
            <a:noFill/>
          </p:spPr>
          <p:txBody>
            <a:bodyPr wrap="none" rtlCol="0">
              <a:spAutoFit/>
            </a:bodyPr>
            <a:lstStyle/>
            <a:p>
              <a:r>
                <a:rPr lang="en-US" b="1" dirty="0"/>
                <a:t>2011</a:t>
              </a:r>
            </a:p>
          </p:txBody>
        </p:sp>
        <p:sp>
          <p:nvSpPr>
            <p:cNvPr id="23" name="TextBox 22"/>
            <p:cNvSpPr txBox="1"/>
            <p:nvPr/>
          </p:nvSpPr>
          <p:spPr>
            <a:xfrm>
              <a:off x="609604" y="1995100"/>
              <a:ext cx="496269" cy="255970"/>
            </a:xfrm>
            <a:prstGeom prst="rect">
              <a:avLst/>
            </a:prstGeom>
            <a:noFill/>
          </p:spPr>
          <p:txBody>
            <a:bodyPr wrap="none" rtlCol="0">
              <a:spAutoFit/>
            </a:bodyPr>
            <a:lstStyle/>
            <a:p>
              <a:r>
                <a:rPr lang="en-US" b="1" dirty="0"/>
                <a:t>2012</a:t>
              </a:r>
            </a:p>
          </p:txBody>
        </p:sp>
        <p:sp>
          <p:nvSpPr>
            <p:cNvPr id="24" name="TextBox 23"/>
            <p:cNvSpPr txBox="1"/>
            <p:nvPr/>
          </p:nvSpPr>
          <p:spPr>
            <a:xfrm>
              <a:off x="1524000" y="4953000"/>
              <a:ext cx="6934200" cy="255970"/>
            </a:xfrm>
            <a:prstGeom prst="rect">
              <a:avLst/>
            </a:prstGeom>
            <a:noFill/>
            <a:ln>
              <a:solidFill>
                <a:schemeClr val="tx1"/>
              </a:solidFill>
            </a:ln>
          </p:spPr>
          <p:txBody>
            <a:bodyPr wrap="square" rtlCol="0">
              <a:spAutoFit/>
            </a:bodyPr>
            <a:lstStyle/>
            <a:p>
              <a:r>
                <a:rPr lang="en-US" dirty="0"/>
                <a:t>COP14 (Poznan): </a:t>
              </a:r>
              <a:r>
                <a:rPr lang="en-US" dirty="0">
                  <a:solidFill>
                    <a:schemeClr val="tx1">
                      <a:lumMod val="75000"/>
                      <a:lumOff val="25000"/>
                    </a:schemeClr>
                  </a:solidFill>
                </a:rPr>
                <a:t>Pave the way for COP 15</a:t>
              </a:r>
            </a:p>
          </p:txBody>
        </p:sp>
        <p:sp>
          <p:nvSpPr>
            <p:cNvPr id="25" name="TextBox 24"/>
            <p:cNvSpPr txBox="1"/>
            <p:nvPr/>
          </p:nvSpPr>
          <p:spPr>
            <a:xfrm>
              <a:off x="1504950" y="4268688"/>
              <a:ext cx="6934200" cy="447948"/>
            </a:xfrm>
            <a:prstGeom prst="rect">
              <a:avLst/>
            </a:prstGeom>
            <a:noFill/>
            <a:ln>
              <a:solidFill>
                <a:schemeClr val="tx1"/>
              </a:solidFill>
            </a:ln>
          </p:spPr>
          <p:txBody>
            <a:bodyPr wrap="square" rtlCol="0">
              <a:spAutoFit/>
            </a:bodyPr>
            <a:lstStyle/>
            <a:p>
              <a:r>
                <a:rPr lang="en-US" dirty="0"/>
                <a:t>COP15 (Copenhagen): </a:t>
              </a:r>
              <a:r>
                <a:rPr lang="en-US" dirty="0">
                  <a:solidFill>
                    <a:schemeClr val="tx1">
                      <a:lumMod val="75000"/>
                      <a:lumOff val="25000"/>
                    </a:schemeClr>
                  </a:solidFill>
                </a:rPr>
                <a:t>Methodological guidance on REDD+ activities and drivers,  NFMS; developing country Parties to take into account historical data for development of RELs/RLs</a:t>
              </a:r>
            </a:p>
          </p:txBody>
        </p:sp>
        <p:sp>
          <p:nvSpPr>
            <p:cNvPr id="26" name="TextBox 25"/>
            <p:cNvSpPr txBox="1"/>
            <p:nvPr/>
          </p:nvSpPr>
          <p:spPr>
            <a:xfrm>
              <a:off x="1504950" y="3429000"/>
              <a:ext cx="6934200" cy="447948"/>
            </a:xfrm>
            <a:prstGeom prst="rect">
              <a:avLst/>
            </a:prstGeom>
            <a:noFill/>
            <a:ln>
              <a:solidFill>
                <a:schemeClr val="tx1"/>
              </a:solidFill>
            </a:ln>
          </p:spPr>
          <p:txBody>
            <a:bodyPr wrap="square" rtlCol="0">
              <a:spAutoFit/>
            </a:bodyPr>
            <a:lstStyle/>
            <a:p>
              <a:r>
                <a:rPr lang="en-US" dirty="0"/>
                <a:t>COP16 (Cancun): </a:t>
              </a:r>
              <a:r>
                <a:rPr lang="en-US" dirty="0">
                  <a:solidFill>
                    <a:schemeClr val="tx1">
                      <a:lumMod val="75000"/>
                      <a:lumOff val="25000"/>
                    </a:schemeClr>
                  </a:solidFill>
                </a:rPr>
                <a:t>Guidance on implementation of REDD+ activities; MRV ; calls for development of national (subnational) action plan; mandates SBSTA to develop modalities for RELs/RLS </a:t>
              </a:r>
            </a:p>
          </p:txBody>
        </p:sp>
        <p:sp>
          <p:nvSpPr>
            <p:cNvPr id="27" name="TextBox 26"/>
            <p:cNvSpPr txBox="1"/>
            <p:nvPr/>
          </p:nvSpPr>
          <p:spPr>
            <a:xfrm>
              <a:off x="1504950" y="2590800"/>
              <a:ext cx="6934200" cy="639925"/>
            </a:xfrm>
            <a:prstGeom prst="rect">
              <a:avLst/>
            </a:prstGeom>
            <a:noFill/>
            <a:ln>
              <a:solidFill>
                <a:schemeClr val="tx1"/>
              </a:solidFill>
            </a:ln>
          </p:spPr>
          <p:txBody>
            <a:bodyPr wrap="square" rtlCol="0">
              <a:spAutoFit/>
            </a:bodyPr>
            <a:lstStyle/>
            <a:p>
              <a:r>
                <a:rPr lang="en-US" dirty="0"/>
                <a:t>COP17 (Durban): </a:t>
              </a:r>
              <a:r>
                <a:rPr lang="en-US" dirty="0">
                  <a:solidFill>
                    <a:schemeClr val="tx1">
                      <a:lumMod val="75000"/>
                      <a:lumOff val="25000"/>
                    </a:schemeClr>
                  </a:solidFill>
                </a:rPr>
                <a:t>Guidance on RELs/RLs (</a:t>
              </a:r>
              <a:r>
                <a:rPr lang="en-US" i="1" dirty="0">
                  <a:solidFill>
                    <a:schemeClr val="tx1">
                      <a:lumMod val="75000"/>
                      <a:lumOff val="25000"/>
                    </a:schemeClr>
                  </a:solidFill>
                </a:rPr>
                <a:t>include historical data, step-wise approach, activities, pools and gases, forest definition</a:t>
              </a:r>
              <a:r>
                <a:rPr lang="en-US" dirty="0">
                  <a:solidFill>
                    <a:schemeClr val="tx1">
                      <a:lumMod val="75000"/>
                      <a:lumOff val="25000"/>
                    </a:schemeClr>
                  </a:solidFill>
                </a:rPr>
                <a:t>); Parties are encouraged to submit information and rational on the development of RELs/RLs; subnational RLs/RELs may be elaborates as an interim measure</a:t>
              </a:r>
            </a:p>
          </p:txBody>
        </p:sp>
        <p:sp>
          <p:nvSpPr>
            <p:cNvPr id="28" name="TextBox 27"/>
            <p:cNvSpPr txBox="1"/>
            <p:nvPr/>
          </p:nvSpPr>
          <p:spPr>
            <a:xfrm>
              <a:off x="1504950" y="1752600"/>
              <a:ext cx="6934200" cy="639925"/>
            </a:xfrm>
            <a:prstGeom prst="rect">
              <a:avLst/>
            </a:prstGeom>
            <a:noFill/>
            <a:ln>
              <a:solidFill>
                <a:schemeClr val="tx1"/>
              </a:solidFill>
            </a:ln>
          </p:spPr>
          <p:txBody>
            <a:bodyPr wrap="square" rtlCol="0">
              <a:spAutoFit/>
            </a:bodyPr>
            <a:lstStyle/>
            <a:p>
              <a:r>
                <a:rPr lang="en-US" dirty="0"/>
                <a:t>COP18 (Durban): </a:t>
              </a:r>
              <a:r>
                <a:rPr lang="en-US" dirty="0">
                  <a:solidFill>
                    <a:schemeClr val="tx1">
                      <a:lumMod val="75000"/>
                      <a:lumOff val="25000"/>
                    </a:schemeClr>
                  </a:solidFill>
                </a:rPr>
                <a:t>The outcomes were not revolutionary, but a way forward - decision on the 8-year second commitment period for Kyoto ; financing was main focus (Green Climate Fund); financial support for REDD+</a:t>
              </a:r>
            </a:p>
          </p:txBody>
        </p:sp>
      </p:grpSp>
    </p:spTree>
    <p:extLst>
      <p:ext uri="{BB962C8B-B14F-4D97-AF65-F5344CB8AC3E}">
        <p14:creationId xmlns:p14="http://schemas.microsoft.com/office/powerpoint/2010/main" val="364885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25348"/>
            <a:ext cx="10870580" cy="4951615"/>
          </a:xfrm>
        </p:spPr>
        <p:txBody>
          <a:bodyPr/>
          <a:lstStyle/>
          <a:p>
            <a:r>
              <a:rPr lang="de-DE" b="1" dirty="0"/>
              <a:t>Task:</a:t>
            </a:r>
            <a:r>
              <a:rPr lang="de-DE" dirty="0"/>
              <a:t> Students continue their own research and update this COP timeline from 2013-2015 on the evolution of REL/RL</a:t>
            </a:r>
            <a:endParaRPr lang="en-US" dirty="0"/>
          </a:p>
        </p:txBody>
      </p:sp>
      <p:sp>
        <p:nvSpPr>
          <p:cNvPr id="11" name="Title 4"/>
          <p:cNvSpPr>
            <a:spLocks noGrp="1"/>
          </p:cNvSpPr>
          <p:nvPr>
            <p:ph type="title"/>
          </p:nvPr>
        </p:nvSpPr>
        <p:spPr>
          <a:noFill/>
        </p:spPr>
        <p:txBody>
          <a:bodyPr>
            <a:noAutofit/>
          </a:bodyPr>
          <a:lstStyle/>
          <a:p>
            <a:r>
              <a:rPr lang="en-GB" sz="4000" dirty="0"/>
              <a:t>Exercise: Home Work</a:t>
            </a:r>
            <a:endParaRPr lang="en-US" sz="4000" dirty="0">
              <a:latin typeface="Corbel" pitchFamily="34" charset="0"/>
            </a:endParaRPr>
          </a:p>
        </p:txBody>
      </p:sp>
      <p:grpSp>
        <p:nvGrpSpPr>
          <p:cNvPr id="3" name="Group 2"/>
          <p:cNvGrpSpPr/>
          <p:nvPr/>
        </p:nvGrpSpPr>
        <p:grpSpPr>
          <a:xfrm>
            <a:off x="2348721" y="2631688"/>
            <a:ext cx="7474108" cy="3901275"/>
            <a:chOff x="590554" y="1530251"/>
            <a:chExt cx="7867646" cy="4425561"/>
          </a:xfrm>
        </p:grpSpPr>
        <p:sp>
          <p:nvSpPr>
            <p:cNvPr id="8" name="Right Arrow 7"/>
            <p:cNvSpPr/>
            <p:nvPr/>
          </p:nvSpPr>
          <p:spPr>
            <a:xfrm rot="16200000">
              <a:off x="-949147" y="3469998"/>
              <a:ext cx="4412893" cy="5334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8"/>
            <p:cNvSpPr/>
            <p:nvPr/>
          </p:nvSpPr>
          <p:spPr>
            <a:xfrm rot="16200000">
              <a:off x="1181099" y="5712766"/>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Oval 11"/>
            <p:cNvSpPr/>
            <p:nvPr/>
          </p:nvSpPr>
          <p:spPr>
            <a:xfrm rot="16200000">
              <a:off x="1181099" y="49720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val 12"/>
            <p:cNvSpPr/>
            <p:nvPr/>
          </p:nvSpPr>
          <p:spPr>
            <a:xfrm rot="16200000">
              <a:off x="1177670" y="4287738"/>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1524000" y="5432105"/>
              <a:ext cx="6934200" cy="523707"/>
            </a:xfrm>
            <a:prstGeom prst="rect">
              <a:avLst/>
            </a:prstGeom>
            <a:noFill/>
            <a:ln>
              <a:solidFill>
                <a:schemeClr val="tx1"/>
              </a:solidFill>
            </a:ln>
          </p:spPr>
          <p:txBody>
            <a:bodyPr wrap="square" rtlCol="0">
              <a:spAutoFit/>
            </a:bodyPr>
            <a:lstStyle/>
            <a:p>
              <a:r>
                <a:rPr lang="en-US" sz="1200" dirty="0"/>
                <a:t>COP13 (Bali): </a:t>
              </a:r>
              <a:r>
                <a:rPr lang="en-US" sz="1200" dirty="0">
                  <a:solidFill>
                    <a:schemeClr val="tx1">
                      <a:lumMod val="75000"/>
                      <a:lumOff val="25000"/>
                    </a:schemeClr>
                  </a:solidFill>
                </a:rPr>
                <a:t>Utilizes the GPG for LULUCF and encourage it’s use; subnational approaches should constitute a step toward the development of nat. approaches, RL and estimates </a:t>
              </a:r>
            </a:p>
          </p:txBody>
        </p:sp>
        <p:sp>
          <p:nvSpPr>
            <p:cNvPr id="15" name="TextBox 14"/>
            <p:cNvSpPr txBox="1"/>
            <p:nvPr/>
          </p:nvSpPr>
          <p:spPr>
            <a:xfrm>
              <a:off x="609604" y="5631415"/>
              <a:ext cx="525121" cy="314224"/>
            </a:xfrm>
            <a:prstGeom prst="rect">
              <a:avLst/>
            </a:prstGeom>
            <a:noFill/>
          </p:spPr>
          <p:txBody>
            <a:bodyPr wrap="none" rtlCol="0">
              <a:spAutoFit/>
            </a:bodyPr>
            <a:lstStyle/>
            <a:p>
              <a:r>
                <a:rPr lang="en-US" sz="1200" b="1" dirty="0"/>
                <a:t>2007</a:t>
              </a:r>
            </a:p>
          </p:txBody>
        </p:sp>
        <p:sp>
          <p:nvSpPr>
            <p:cNvPr id="16" name="TextBox 15"/>
            <p:cNvSpPr txBox="1"/>
            <p:nvPr/>
          </p:nvSpPr>
          <p:spPr>
            <a:xfrm>
              <a:off x="590554" y="4890700"/>
              <a:ext cx="525121" cy="314224"/>
            </a:xfrm>
            <a:prstGeom prst="rect">
              <a:avLst/>
            </a:prstGeom>
            <a:noFill/>
          </p:spPr>
          <p:txBody>
            <a:bodyPr wrap="none" rtlCol="0">
              <a:spAutoFit/>
            </a:bodyPr>
            <a:lstStyle/>
            <a:p>
              <a:r>
                <a:rPr lang="en-US" sz="1200" b="1" dirty="0"/>
                <a:t>2008</a:t>
              </a:r>
            </a:p>
          </p:txBody>
        </p:sp>
        <p:sp>
          <p:nvSpPr>
            <p:cNvPr id="17" name="TextBox 16"/>
            <p:cNvSpPr txBox="1"/>
            <p:nvPr/>
          </p:nvSpPr>
          <p:spPr>
            <a:xfrm>
              <a:off x="609604" y="4164628"/>
              <a:ext cx="525121" cy="314224"/>
            </a:xfrm>
            <a:prstGeom prst="rect">
              <a:avLst/>
            </a:prstGeom>
            <a:noFill/>
          </p:spPr>
          <p:txBody>
            <a:bodyPr wrap="none" rtlCol="0">
              <a:spAutoFit/>
            </a:bodyPr>
            <a:lstStyle/>
            <a:p>
              <a:r>
                <a:rPr lang="en-US" sz="1200" b="1" dirty="0"/>
                <a:t>2009</a:t>
              </a:r>
            </a:p>
          </p:txBody>
        </p:sp>
        <p:sp>
          <p:nvSpPr>
            <p:cNvPr id="18" name="Oval 17"/>
            <p:cNvSpPr/>
            <p:nvPr/>
          </p:nvSpPr>
          <p:spPr>
            <a:xfrm rot="16200000">
              <a:off x="1181099" y="3603348"/>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Oval 18"/>
            <p:cNvSpPr/>
            <p:nvPr/>
          </p:nvSpPr>
          <p:spPr>
            <a:xfrm rot="16200000">
              <a:off x="1171193" y="28384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Oval 19"/>
            <p:cNvSpPr/>
            <p:nvPr/>
          </p:nvSpPr>
          <p:spPr>
            <a:xfrm rot="16200000">
              <a:off x="1171193" y="2076450"/>
              <a:ext cx="1524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TextBox 20"/>
            <p:cNvSpPr txBox="1"/>
            <p:nvPr/>
          </p:nvSpPr>
          <p:spPr>
            <a:xfrm>
              <a:off x="600079" y="3521998"/>
              <a:ext cx="525121" cy="314224"/>
            </a:xfrm>
            <a:prstGeom prst="rect">
              <a:avLst/>
            </a:prstGeom>
            <a:noFill/>
          </p:spPr>
          <p:txBody>
            <a:bodyPr wrap="none" rtlCol="0">
              <a:spAutoFit/>
            </a:bodyPr>
            <a:lstStyle/>
            <a:p>
              <a:r>
                <a:rPr lang="en-US" sz="1200" b="1" dirty="0"/>
                <a:t>2010</a:t>
              </a:r>
            </a:p>
          </p:txBody>
        </p:sp>
        <p:sp>
          <p:nvSpPr>
            <p:cNvPr id="22" name="TextBox 21"/>
            <p:cNvSpPr txBox="1"/>
            <p:nvPr/>
          </p:nvSpPr>
          <p:spPr>
            <a:xfrm>
              <a:off x="609604" y="2757100"/>
              <a:ext cx="525121" cy="314224"/>
            </a:xfrm>
            <a:prstGeom prst="rect">
              <a:avLst/>
            </a:prstGeom>
            <a:noFill/>
          </p:spPr>
          <p:txBody>
            <a:bodyPr wrap="none" rtlCol="0">
              <a:spAutoFit/>
            </a:bodyPr>
            <a:lstStyle/>
            <a:p>
              <a:r>
                <a:rPr lang="en-US" sz="1200" b="1" dirty="0"/>
                <a:t>2011</a:t>
              </a:r>
            </a:p>
          </p:txBody>
        </p:sp>
        <p:sp>
          <p:nvSpPr>
            <p:cNvPr id="23" name="TextBox 22"/>
            <p:cNvSpPr txBox="1"/>
            <p:nvPr/>
          </p:nvSpPr>
          <p:spPr>
            <a:xfrm>
              <a:off x="609604" y="1995100"/>
              <a:ext cx="525121" cy="314224"/>
            </a:xfrm>
            <a:prstGeom prst="rect">
              <a:avLst/>
            </a:prstGeom>
            <a:noFill/>
          </p:spPr>
          <p:txBody>
            <a:bodyPr wrap="none" rtlCol="0">
              <a:spAutoFit/>
            </a:bodyPr>
            <a:lstStyle/>
            <a:p>
              <a:r>
                <a:rPr lang="en-US" sz="1200" b="1" dirty="0"/>
                <a:t>2012</a:t>
              </a:r>
            </a:p>
          </p:txBody>
        </p:sp>
        <p:sp>
          <p:nvSpPr>
            <p:cNvPr id="24" name="TextBox 23"/>
            <p:cNvSpPr txBox="1"/>
            <p:nvPr/>
          </p:nvSpPr>
          <p:spPr>
            <a:xfrm>
              <a:off x="1524000" y="4953000"/>
              <a:ext cx="6934200" cy="314224"/>
            </a:xfrm>
            <a:prstGeom prst="rect">
              <a:avLst/>
            </a:prstGeom>
            <a:noFill/>
            <a:ln>
              <a:solidFill>
                <a:schemeClr val="tx1"/>
              </a:solidFill>
            </a:ln>
          </p:spPr>
          <p:txBody>
            <a:bodyPr wrap="square" rtlCol="0">
              <a:spAutoFit/>
            </a:bodyPr>
            <a:lstStyle/>
            <a:p>
              <a:r>
                <a:rPr lang="en-US" sz="1200" dirty="0"/>
                <a:t>COP14 (Poznan): </a:t>
              </a:r>
              <a:r>
                <a:rPr lang="en-US" sz="1200" dirty="0">
                  <a:solidFill>
                    <a:schemeClr val="tx1">
                      <a:lumMod val="75000"/>
                      <a:lumOff val="25000"/>
                    </a:schemeClr>
                  </a:solidFill>
                </a:rPr>
                <a:t>Pave the way for COP 15</a:t>
              </a:r>
            </a:p>
          </p:txBody>
        </p:sp>
        <p:sp>
          <p:nvSpPr>
            <p:cNvPr id="25" name="TextBox 24"/>
            <p:cNvSpPr txBox="1"/>
            <p:nvPr/>
          </p:nvSpPr>
          <p:spPr>
            <a:xfrm>
              <a:off x="1504950" y="4268688"/>
              <a:ext cx="6934200" cy="523707"/>
            </a:xfrm>
            <a:prstGeom prst="rect">
              <a:avLst/>
            </a:prstGeom>
            <a:noFill/>
            <a:ln>
              <a:solidFill>
                <a:schemeClr val="tx1"/>
              </a:solidFill>
            </a:ln>
          </p:spPr>
          <p:txBody>
            <a:bodyPr wrap="square" rtlCol="0">
              <a:spAutoFit/>
            </a:bodyPr>
            <a:lstStyle/>
            <a:p>
              <a:r>
                <a:rPr lang="en-US" sz="1200" dirty="0"/>
                <a:t>COP15 (Copenhagen): </a:t>
              </a:r>
              <a:r>
                <a:rPr lang="en-US" sz="1200" dirty="0">
                  <a:solidFill>
                    <a:schemeClr val="tx1">
                      <a:lumMod val="75000"/>
                      <a:lumOff val="25000"/>
                    </a:schemeClr>
                  </a:solidFill>
                </a:rPr>
                <a:t>Methodological guidance on REDD+ activities and drivers,  NFMS; developing country Parties to take into account historical data for development of RELs/RLs</a:t>
              </a:r>
            </a:p>
          </p:txBody>
        </p:sp>
        <p:sp>
          <p:nvSpPr>
            <p:cNvPr id="26" name="TextBox 25"/>
            <p:cNvSpPr txBox="1"/>
            <p:nvPr/>
          </p:nvSpPr>
          <p:spPr>
            <a:xfrm>
              <a:off x="1504950" y="3429000"/>
              <a:ext cx="6934200" cy="523707"/>
            </a:xfrm>
            <a:prstGeom prst="rect">
              <a:avLst/>
            </a:prstGeom>
            <a:noFill/>
            <a:ln>
              <a:solidFill>
                <a:schemeClr val="tx1"/>
              </a:solidFill>
            </a:ln>
          </p:spPr>
          <p:txBody>
            <a:bodyPr wrap="square" rtlCol="0">
              <a:spAutoFit/>
            </a:bodyPr>
            <a:lstStyle/>
            <a:p>
              <a:r>
                <a:rPr lang="en-US" sz="1200" dirty="0"/>
                <a:t>COP16 (Cancun): </a:t>
              </a:r>
              <a:r>
                <a:rPr lang="en-US" sz="1200" dirty="0">
                  <a:solidFill>
                    <a:schemeClr val="tx1">
                      <a:lumMod val="75000"/>
                      <a:lumOff val="25000"/>
                    </a:schemeClr>
                  </a:solidFill>
                </a:rPr>
                <a:t>Guidance on implementation of REDD+ activities; MRV ; calls for development of national (subnational) action plan; mandates SBSTA to develop modalities for RELs/RLS </a:t>
              </a:r>
            </a:p>
          </p:txBody>
        </p:sp>
        <p:sp>
          <p:nvSpPr>
            <p:cNvPr id="27" name="TextBox 26"/>
            <p:cNvSpPr txBox="1"/>
            <p:nvPr/>
          </p:nvSpPr>
          <p:spPr>
            <a:xfrm>
              <a:off x="1504950" y="2590800"/>
              <a:ext cx="6934200" cy="733190"/>
            </a:xfrm>
            <a:prstGeom prst="rect">
              <a:avLst/>
            </a:prstGeom>
            <a:noFill/>
            <a:ln>
              <a:solidFill>
                <a:schemeClr val="tx1"/>
              </a:solidFill>
            </a:ln>
          </p:spPr>
          <p:txBody>
            <a:bodyPr wrap="square" rtlCol="0">
              <a:spAutoFit/>
            </a:bodyPr>
            <a:lstStyle/>
            <a:p>
              <a:r>
                <a:rPr lang="en-US" sz="1200" dirty="0"/>
                <a:t>COP17 (Durban): </a:t>
              </a:r>
              <a:r>
                <a:rPr lang="en-US" sz="1200" dirty="0">
                  <a:solidFill>
                    <a:schemeClr val="tx1">
                      <a:lumMod val="75000"/>
                      <a:lumOff val="25000"/>
                    </a:schemeClr>
                  </a:solidFill>
                </a:rPr>
                <a:t>Guidance on RELs/RLs (</a:t>
              </a:r>
              <a:r>
                <a:rPr lang="en-US" sz="1200" i="1" dirty="0">
                  <a:solidFill>
                    <a:schemeClr val="tx1">
                      <a:lumMod val="75000"/>
                      <a:lumOff val="25000"/>
                    </a:schemeClr>
                  </a:solidFill>
                </a:rPr>
                <a:t>include historical data, step-wise approach, activities, pools and gases, forest definition</a:t>
              </a:r>
              <a:r>
                <a:rPr lang="en-US" sz="1200" dirty="0">
                  <a:solidFill>
                    <a:schemeClr val="tx1">
                      <a:lumMod val="75000"/>
                      <a:lumOff val="25000"/>
                    </a:schemeClr>
                  </a:solidFill>
                </a:rPr>
                <a:t>); Parties are encouraged to submit information and rational on the development of RELs/RLs; subnational RLs/RELs may be elaborates as an interim measure</a:t>
              </a:r>
            </a:p>
          </p:txBody>
        </p:sp>
        <p:sp>
          <p:nvSpPr>
            <p:cNvPr id="28" name="TextBox 27"/>
            <p:cNvSpPr txBox="1"/>
            <p:nvPr/>
          </p:nvSpPr>
          <p:spPr>
            <a:xfrm>
              <a:off x="1504950" y="1752600"/>
              <a:ext cx="6934200" cy="733190"/>
            </a:xfrm>
            <a:prstGeom prst="rect">
              <a:avLst/>
            </a:prstGeom>
            <a:noFill/>
            <a:ln>
              <a:solidFill>
                <a:schemeClr val="tx1"/>
              </a:solidFill>
            </a:ln>
          </p:spPr>
          <p:txBody>
            <a:bodyPr wrap="square" rtlCol="0">
              <a:spAutoFit/>
            </a:bodyPr>
            <a:lstStyle/>
            <a:p>
              <a:r>
                <a:rPr lang="en-US" sz="1200" dirty="0"/>
                <a:t>COP18 (Durban): </a:t>
              </a:r>
              <a:r>
                <a:rPr lang="en-US" sz="1200" dirty="0">
                  <a:solidFill>
                    <a:schemeClr val="tx1">
                      <a:lumMod val="75000"/>
                      <a:lumOff val="25000"/>
                    </a:schemeClr>
                  </a:solidFill>
                </a:rPr>
                <a:t>The outcomes were not revolutionary, but a way forward - decision on the 8-year second commitment period for Kyoto ; financing was main focus (Green Climate Fund); financial support for REDD+</a:t>
              </a:r>
            </a:p>
          </p:txBody>
        </p:sp>
      </p:grpSp>
    </p:spTree>
    <p:extLst>
      <p:ext uri="{BB962C8B-B14F-4D97-AF65-F5344CB8AC3E}">
        <p14:creationId xmlns:p14="http://schemas.microsoft.com/office/powerpoint/2010/main" val="287734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US" sz="2400" dirty="0"/>
              <a:t>Creation of forest RELs/RLs is guided by modalities contained in the UNFCCC COP decisions:</a:t>
            </a:r>
          </a:p>
          <a:p>
            <a:pPr lvl="1">
              <a:spcAft>
                <a:spcPts val="600"/>
              </a:spcAft>
            </a:pPr>
            <a:r>
              <a:rPr lang="en-US" sz="2200" dirty="0"/>
              <a:t>Historical data and adjusting for national circumstances should be done transparently</a:t>
            </a:r>
          </a:p>
          <a:p>
            <a:pPr lvl="1">
              <a:spcAft>
                <a:spcPts val="600"/>
              </a:spcAft>
            </a:pPr>
            <a:r>
              <a:rPr lang="en-US" sz="2200" dirty="0"/>
              <a:t>A step-wise approach is allowed in order to improve the forest RELs/RL by incorporating better data, improved methodology and where appropriate additional pools</a:t>
            </a:r>
          </a:p>
          <a:p>
            <a:pPr lvl="1">
              <a:spcAft>
                <a:spcPts val="600"/>
              </a:spcAft>
            </a:pPr>
            <a:r>
              <a:rPr lang="en-US" sz="2200" dirty="0"/>
              <a:t>Forest RELs/RLs are expressed in units of tons of CO</a:t>
            </a:r>
            <a:r>
              <a:rPr lang="en-US" sz="2200" baseline="-25000" dirty="0"/>
              <a:t>2</a:t>
            </a:r>
            <a:r>
              <a:rPr lang="en-US" sz="2200" dirty="0"/>
              <a:t> equivalent per year ( t CO</a:t>
            </a:r>
            <a:r>
              <a:rPr lang="en-US" sz="2200" baseline="-25000" dirty="0"/>
              <a:t>2</a:t>
            </a:r>
            <a:r>
              <a:rPr lang="en-US" sz="2200" dirty="0"/>
              <a:t>e yr-1) and must be consistent with the country’s GHG inventory</a:t>
            </a:r>
          </a:p>
          <a:p>
            <a:pPr lvl="1">
              <a:spcAft>
                <a:spcPts val="600"/>
              </a:spcAft>
            </a:pPr>
            <a:r>
              <a:rPr lang="en-US" sz="2200" dirty="0"/>
              <a:t>Subnational RELs/RLs should be developed according to the rules and principles of the national RELs/RLs</a:t>
            </a:r>
          </a:p>
          <a:p>
            <a:pPr lvl="1">
              <a:spcAft>
                <a:spcPts val="600"/>
              </a:spcAft>
            </a:pPr>
            <a:endParaRPr lang="en-US" sz="2200" dirty="0"/>
          </a:p>
          <a:p>
            <a:pPr>
              <a:spcAft>
                <a:spcPts val="600"/>
              </a:spcAft>
            </a:pPr>
            <a:endParaRPr lang="en-US" sz="2400" dirty="0"/>
          </a:p>
          <a:p>
            <a:pPr>
              <a:spcAft>
                <a:spcPts val="600"/>
              </a:spcAft>
            </a:pPr>
            <a:endParaRPr lang="en-US" sz="2000" dirty="0"/>
          </a:p>
          <a:p>
            <a:pPr>
              <a:spcAft>
                <a:spcPts val="600"/>
              </a:spcAft>
            </a:pPr>
            <a:endParaRPr lang="en-US" sz="2000" dirty="0"/>
          </a:p>
          <a:p>
            <a:pPr marL="0" indent="0">
              <a:spcAft>
                <a:spcPts val="600"/>
              </a:spcAft>
              <a:buNone/>
            </a:pPr>
            <a:endParaRPr lang="en-US" sz="2000" dirty="0"/>
          </a:p>
        </p:txBody>
      </p:sp>
      <p:sp>
        <p:nvSpPr>
          <p:cNvPr id="11" name="Title 4"/>
          <p:cNvSpPr>
            <a:spLocks noGrp="1"/>
          </p:cNvSpPr>
          <p:nvPr>
            <p:ph type="title"/>
          </p:nvPr>
        </p:nvSpPr>
        <p:spPr>
          <a:noFill/>
        </p:spPr>
        <p:txBody>
          <a:bodyPr>
            <a:noAutofit/>
          </a:bodyPr>
          <a:lstStyle/>
          <a:p>
            <a:r>
              <a:rPr lang="en-GB" sz="3300" dirty="0"/>
              <a:t>REDD+ RLs – Benchmark for Assessing Performance </a:t>
            </a:r>
            <a:br>
              <a:rPr lang="en-GB" sz="3300" dirty="0"/>
            </a:br>
            <a:r>
              <a:rPr lang="en-GB" sz="3300" dirty="0"/>
              <a:t>in Reducing Emissions</a:t>
            </a:r>
            <a:endParaRPr lang="en-US" sz="3300" dirty="0">
              <a:latin typeface="Corbel" pitchFamily="34" charset="0"/>
            </a:endParaRPr>
          </a:p>
        </p:txBody>
      </p:sp>
      <p:sp>
        <p:nvSpPr>
          <p:cNvPr id="2" name="TextBox 1"/>
          <p:cNvSpPr txBox="1"/>
          <p:nvPr/>
        </p:nvSpPr>
        <p:spPr>
          <a:xfrm>
            <a:off x="2604680" y="21388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4242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1" y="5018049"/>
            <a:ext cx="10943062" cy="1108115"/>
          </a:xfrm>
          <a:prstGeom prst="rect">
            <a:avLst/>
          </a:prstGeom>
          <a:solidFill>
            <a:schemeClr val="accent1">
              <a:lumMod val="20000"/>
              <a:lumOff val="80000"/>
            </a:schemeClr>
          </a:solid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lnSpcReduction="10000"/>
          </a:bodyPr>
          <a:lstStyle/>
          <a:p>
            <a:pPr>
              <a:lnSpc>
                <a:spcPct val="125000"/>
              </a:lnSpc>
              <a:spcAft>
                <a:spcPts val="600"/>
              </a:spcAft>
            </a:pPr>
            <a:r>
              <a:rPr lang="en-US" sz="2400" b="1" dirty="0"/>
              <a:t>Transparency</a:t>
            </a:r>
            <a:r>
              <a:rPr lang="en-US" sz="2400" dirty="0"/>
              <a:t> - assumption and methods used to develop RLs are clearly and fully described</a:t>
            </a:r>
          </a:p>
          <a:p>
            <a:pPr>
              <a:lnSpc>
                <a:spcPct val="125000"/>
              </a:lnSpc>
              <a:spcAft>
                <a:spcPts val="600"/>
              </a:spcAft>
            </a:pPr>
            <a:r>
              <a:rPr lang="en-US" sz="2400" b="1" dirty="0"/>
              <a:t>Accuracy</a:t>
            </a:r>
            <a:r>
              <a:rPr lang="en-US" sz="2400" dirty="0"/>
              <a:t> - bias must be avoided and uncertainty must be reduced</a:t>
            </a:r>
          </a:p>
          <a:p>
            <a:pPr>
              <a:lnSpc>
                <a:spcPct val="125000"/>
              </a:lnSpc>
              <a:spcAft>
                <a:spcPts val="600"/>
              </a:spcAft>
            </a:pPr>
            <a:r>
              <a:rPr lang="en-US" sz="2400" b="1" dirty="0"/>
              <a:t>Completeness</a:t>
            </a:r>
            <a:r>
              <a:rPr lang="en-US" sz="2400" dirty="0"/>
              <a:t> - with respect to relevant pools and activities</a:t>
            </a:r>
          </a:p>
          <a:p>
            <a:pPr>
              <a:lnSpc>
                <a:spcPct val="125000"/>
              </a:lnSpc>
              <a:spcAft>
                <a:spcPts val="600"/>
              </a:spcAft>
            </a:pPr>
            <a:r>
              <a:rPr lang="en-US" sz="2400" b="1" dirty="0"/>
              <a:t>Consistency</a:t>
            </a:r>
            <a:r>
              <a:rPr lang="en-US" sz="2400" dirty="0"/>
              <a:t> - with accepted standards for carbon accounting</a:t>
            </a:r>
          </a:p>
          <a:p>
            <a:pPr>
              <a:lnSpc>
                <a:spcPct val="125000"/>
              </a:lnSpc>
              <a:spcAft>
                <a:spcPts val="600"/>
              </a:spcAft>
            </a:pPr>
            <a:r>
              <a:rPr lang="en-US" sz="2400" b="1" dirty="0"/>
              <a:t>Comparability</a:t>
            </a:r>
            <a:r>
              <a:rPr lang="en-US" sz="2400" dirty="0"/>
              <a:t> - allow for comparison among countries/ provinces</a:t>
            </a:r>
          </a:p>
          <a:p>
            <a:pPr>
              <a:lnSpc>
                <a:spcPct val="125000"/>
              </a:lnSpc>
              <a:spcAft>
                <a:spcPts val="600"/>
              </a:spcAft>
            </a:pPr>
            <a:r>
              <a:rPr lang="en-US" sz="2400" b="1" dirty="0"/>
              <a:t>Conservativeness</a:t>
            </a:r>
            <a:r>
              <a:rPr lang="en-US" sz="2400" dirty="0"/>
              <a:t> - should be applied to address large uncertainties in emission and removal estimates</a:t>
            </a:r>
            <a:endParaRPr lang="en-US" sz="2000" dirty="0"/>
          </a:p>
          <a:p>
            <a:pPr marL="0" indent="0">
              <a:lnSpc>
                <a:spcPct val="125000"/>
              </a:lnSpc>
              <a:spcAft>
                <a:spcPts val="600"/>
              </a:spcAft>
              <a:buNone/>
            </a:pPr>
            <a:endParaRPr lang="en-US" sz="2000" dirty="0"/>
          </a:p>
        </p:txBody>
      </p:sp>
      <p:sp>
        <p:nvSpPr>
          <p:cNvPr id="11" name="Title 4"/>
          <p:cNvSpPr>
            <a:spLocks noGrp="1"/>
          </p:cNvSpPr>
          <p:nvPr>
            <p:ph type="title"/>
          </p:nvPr>
        </p:nvSpPr>
        <p:spPr>
          <a:noFill/>
        </p:spPr>
        <p:txBody>
          <a:bodyPr>
            <a:noAutofit/>
          </a:bodyPr>
          <a:lstStyle/>
          <a:p>
            <a:r>
              <a:rPr lang="en-GB" sz="3300" dirty="0"/>
              <a:t>UNFCCC &amp; IPCC Guidance Principles </a:t>
            </a:r>
            <a:endParaRPr lang="en-US" sz="3300" dirty="0">
              <a:latin typeface="Corbel" pitchFamily="34" charset="0"/>
            </a:endParaRPr>
          </a:p>
        </p:txBody>
      </p:sp>
      <p:sp>
        <p:nvSpPr>
          <p:cNvPr id="4" name="TextBox 3"/>
          <p:cNvSpPr txBox="1"/>
          <p:nvPr/>
        </p:nvSpPr>
        <p:spPr>
          <a:xfrm>
            <a:off x="2404141" y="206088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104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Reference Level Decisions</a:t>
            </a:r>
          </a:p>
        </p:txBody>
      </p:sp>
      <p:graphicFrame>
        <p:nvGraphicFramePr>
          <p:cNvPr id="3" name="Diagram 2"/>
          <p:cNvGraphicFramePr/>
          <p:nvPr>
            <p:extLst>
              <p:ext uri="{D42A27DB-BD31-4B8C-83A1-F6EECF244321}">
                <p14:modId xmlns:p14="http://schemas.microsoft.com/office/powerpoint/2010/main" val="3973451859"/>
              </p:ext>
            </p:extLst>
          </p:nvPr>
        </p:nvGraphicFramePr>
        <p:xfrm>
          <a:off x="417314" y="1260913"/>
          <a:ext cx="11336921" cy="559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663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1893" y="108681"/>
            <a:ext cx="9879980" cy="6660001"/>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Reference Level</a:t>
                  </a:r>
                </a:p>
              </p:txBody>
            </p:sp>
            <p:cxnSp>
              <p:nvCxnSpPr>
                <p:cNvPr id="45" name="Straight Arrow Connector 44"/>
                <p:cNvCxnSpPr/>
                <p:nvPr/>
              </p:nvCxnSpPr>
              <p:spPr>
                <a:xfrm flipV="1">
                  <a:off x="5009832" y="2778442"/>
                  <a:ext cx="732790" cy="74168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857250" cy="737235"/>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Technical input</a:t>
                </a:r>
              </a:p>
            </p:txBody>
          </p:sp>
        </p:grpSp>
      </p:grpSp>
      <p:sp>
        <p:nvSpPr>
          <p:cNvPr id="3" name="Title 2"/>
          <p:cNvSpPr>
            <a:spLocks noGrp="1"/>
          </p:cNvSpPr>
          <p:nvPr>
            <p:ph type="title"/>
          </p:nvPr>
        </p:nvSpPr>
        <p:spPr/>
        <p:txBody>
          <a:bodyPr>
            <a:normAutofit/>
          </a:bodyPr>
          <a:lstStyle/>
          <a:p>
            <a:pPr algn="ctr"/>
            <a:r>
              <a:rPr lang="en-US" dirty="0"/>
              <a:t>REDD+ Carbon Accounting Framework</a:t>
            </a:r>
          </a:p>
        </p:txBody>
      </p:sp>
    </p:spTree>
    <p:extLst>
      <p:ext uri="{BB962C8B-B14F-4D97-AF65-F5344CB8AC3E}">
        <p14:creationId xmlns:p14="http://schemas.microsoft.com/office/powerpoint/2010/main" val="248637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noFill/>
        </p:spPr>
        <p:txBody>
          <a:bodyPr>
            <a:noAutofit/>
          </a:bodyPr>
          <a:lstStyle/>
          <a:p>
            <a:r>
              <a:rPr lang="en-GB" sz="3200" dirty="0"/>
              <a:t>Drivers of Deforestation and Forest Degradation</a:t>
            </a:r>
            <a:endParaRPr lang="en-US" sz="2800" dirty="0">
              <a:latin typeface="Corbel" pitchFamily="34" charset="0"/>
            </a:endParaRPr>
          </a:p>
        </p:txBody>
      </p:sp>
      <p:sp>
        <p:nvSpPr>
          <p:cNvPr id="3" name="Content Placeholder 2"/>
          <p:cNvSpPr>
            <a:spLocks noGrp="1"/>
          </p:cNvSpPr>
          <p:nvPr>
            <p:ph idx="4294967295"/>
          </p:nvPr>
        </p:nvSpPr>
        <p:spPr>
          <a:xfrm>
            <a:off x="0" y="1600200"/>
            <a:ext cx="10972800" cy="4525963"/>
          </a:xfrm>
        </p:spPr>
        <p:txBody>
          <a:bodyPr>
            <a:normAutofit/>
          </a:bodyPr>
          <a:lstStyle/>
          <a:p>
            <a:endParaRPr lang="en-US" sz="2400" dirty="0"/>
          </a:p>
          <a:p>
            <a:endParaRPr lang="en-US" sz="2000" dirty="0"/>
          </a:p>
          <a:p>
            <a:endParaRPr lang="en-US" sz="2000" dirty="0"/>
          </a:p>
          <a:p>
            <a:pPr marL="0" indent="0">
              <a:buNone/>
            </a:pPr>
            <a:endParaRPr lang="en-US" sz="2000" dirty="0"/>
          </a:p>
        </p:txBody>
      </p:sp>
      <p:pic>
        <p:nvPicPr>
          <p:cNvPr id="1026" name="Picture 2" descr="http://conservationmaven.com/storage/post-images/terraced-rice-paddies.jpg?__SQUARESPACE_CACHEVERSION=1273215035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1600200"/>
            <a:ext cx="3571875" cy="22574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mongabay.com/images/2005/2005-11-16_m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1600201"/>
            <a:ext cx="3425825" cy="228724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curitibainenglish.com.br/wp-content/uploads/2012/11/article-0-0D568CE6000005DC-993_468x2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196" y="4143377"/>
            <a:ext cx="3559580" cy="22780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66700" y="3981450"/>
            <a:ext cx="2743200" cy="646331"/>
          </a:xfrm>
          <a:prstGeom prst="rect">
            <a:avLst/>
          </a:prstGeom>
        </p:spPr>
        <p:txBody>
          <a:bodyPr rtlCol="0">
            <a:spAutoFit/>
          </a:bodyPr>
          <a:lstStyle/>
          <a:p>
            <a:pPr algn="ctr"/>
            <a:r>
              <a:rPr lang="en-US" dirty="0"/>
              <a:t>AGRICULTURE </a:t>
            </a:r>
          </a:p>
          <a:p>
            <a:pPr algn="ctr"/>
            <a:r>
              <a:rPr lang="en-US" dirty="0"/>
              <a:t>EXPANSION</a:t>
            </a:r>
          </a:p>
        </p:txBody>
      </p:sp>
      <p:sp>
        <p:nvSpPr>
          <p:cNvPr id="4" name="TextBox 3"/>
          <p:cNvSpPr txBox="1"/>
          <p:nvPr/>
        </p:nvSpPr>
        <p:spPr>
          <a:xfrm>
            <a:off x="8591550" y="3956472"/>
            <a:ext cx="2743200" cy="369332"/>
          </a:xfrm>
          <a:prstGeom prst="rect">
            <a:avLst/>
          </a:prstGeom>
        </p:spPr>
        <p:txBody>
          <a:bodyPr rtlCol="0">
            <a:spAutoFit/>
          </a:bodyPr>
          <a:lstStyle/>
          <a:p>
            <a:pPr algn="ctr"/>
            <a:r>
              <a:rPr lang="en-US" dirty="0"/>
              <a:t>DESERTIFICATION</a:t>
            </a:r>
          </a:p>
        </p:txBody>
      </p:sp>
      <p:sp>
        <p:nvSpPr>
          <p:cNvPr id="5" name="TextBox 4"/>
          <p:cNvSpPr txBox="1"/>
          <p:nvPr/>
        </p:nvSpPr>
        <p:spPr>
          <a:xfrm>
            <a:off x="7677150" y="5755256"/>
            <a:ext cx="2743200" cy="369332"/>
          </a:xfrm>
          <a:prstGeom prst="rect">
            <a:avLst/>
          </a:prstGeom>
        </p:spPr>
        <p:txBody>
          <a:bodyPr rtlCol="0">
            <a:spAutoFit/>
          </a:bodyPr>
          <a:lstStyle/>
          <a:p>
            <a:pPr algn="ctr"/>
            <a:r>
              <a:rPr lang="en-US" dirty="0"/>
              <a:t>URBAN EXPANSION</a:t>
            </a:r>
          </a:p>
        </p:txBody>
      </p:sp>
    </p:spTree>
    <p:extLst>
      <p:ext uri="{BB962C8B-B14F-4D97-AF65-F5344CB8AC3E}">
        <p14:creationId xmlns:p14="http://schemas.microsoft.com/office/powerpoint/2010/main" val="79525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139569" y="5504479"/>
            <a:ext cx="4471436" cy="718959"/>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61893" y="108681"/>
            <a:ext cx="9879980" cy="6660001"/>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Reference Level</a:t>
                  </a:r>
                </a:p>
              </p:txBody>
            </p:sp>
            <p:cxnSp>
              <p:nvCxnSpPr>
                <p:cNvPr id="45" name="Straight Arrow Connector 44"/>
                <p:cNvCxnSpPr/>
                <p:nvPr/>
              </p:nvCxnSpPr>
              <p:spPr>
                <a:xfrm flipV="1">
                  <a:off x="5009832" y="2778442"/>
                  <a:ext cx="732790" cy="74168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857250" cy="737235"/>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Technical input</a:t>
                </a:r>
              </a:p>
            </p:txBody>
          </p:sp>
        </p:grpSp>
      </p:grpSp>
      <p:sp>
        <p:nvSpPr>
          <p:cNvPr id="3" name="Title 2"/>
          <p:cNvSpPr>
            <a:spLocks noGrp="1"/>
          </p:cNvSpPr>
          <p:nvPr>
            <p:ph type="title"/>
          </p:nvPr>
        </p:nvSpPr>
        <p:spPr/>
        <p:txBody>
          <a:bodyPr>
            <a:normAutofit/>
          </a:bodyPr>
          <a:lstStyle/>
          <a:p>
            <a:pPr algn="ctr"/>
            <a:r>
              <a:rPr lang="en-US" sz="4000" dirty="0"/>
              <a:t>Stratification</a:t>
            </a:r>
          </a:p>
        </p:txBody>
      </p:sp>
    </p:spTree>
    <p:extLst>
      <p:ext uri="{BB962C8B-B14F-4D97-AF65-F5344CB8AC3E}">
        <p14:creationId xmlns:p14="http://schemas.microsoft.com/office/powerpoint/2010/main" val="53394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Aft>
                <a:spcPts val="600"/>
              </a:spcAft>
            </a:pPr>
            <a:r>
              <a:rPr lang="en-US" sz="2800" dirty="0"/>
              <a:t>Forest carbon stratification refers to the division of heterogeneous unit (FOREST) into distinct  homogeneous groups (STRATA) with respect to CARBON</a:t>
            </a:r>
          </a:p>
          <a:p>
            <a:pPr marL="0" indent="0">
              <a:spcAft>
                <a:spcPts val="600"/>
              </a:spcAft>
              <a:buNone/>
            </a:pPr>
            <a:endParaRPr lang="en-US" sz="2800" dirty="0"/>
          </a:p>
          <a:p>
            <a:pPr>
              <a:spcAft>
                <a:spcPts val="600"/>
              </a:spcAft>
            </a:pPr>
            <a:r>
              <a:rPr lang="en-US" sz="2800" dirty="0"/>
              <a:t>Forest carbon stratification is a critical decision for national/ sub-national  REDD+ initiative.</a:t>
            </a:r>
          </a:p>
          <a:p>
            <a:pPr>
              <a:spcAft>
                <a:spcPts val="600"/>
              </a:spcAft>
            </a:pPr>
            <a:endParaRPr lang="en-US" sz="2800" dirty="0"/>
          </a:p>
          <a:p>
            <a:pPr marL="0" indent="0">
              <a:spcAft>
                <a:spcPts val="600"/>
              </a:spcAft>
              <a:buNone/>
            </a:pPr>
            <a:r>
              <a:rPr lang="en-US" sz="2800" dirty="0"/>
              <a:t>ONCE A STRATIFICATION SCHEME IS DETERMINED, IT CANNOT BE CHANGED DURING MONITORING PERIODS!!</a:t>
            </a:r>
          </a:p>
          <a:p>
            <a:pPr>
              <a:spcAft>
                <a:spcPts val="600"/>
              </a:spcAft>
            </a:pPr>
            <a:endParaRPr lang="en-US" sz="2800" dirty="0"/>
          </a:p>
          <a:p>
            <a:pPr marL="0" indent="0">
              <a:spcAft>
                <a:spcPts val="600"/>
              </a:spcAft>
              <a:buNone/>
            </a:pPr>
            <a:endParaRPr lang="en-US" sz="2800" dirty="0"/>
          </a:p>
          <a:p>
            <a:pPr marL="0" indent="0">
              <a:spcAft>
                <a:spcPts val="600"/>
              </a:spcAft>
              <a:buNone/>
            </a:pPr>
            <a:endParaRPr lang="en-US" sz="2800" dirty="0"/>
          </a:p>
        </p:txBody>
      </p:sp>
      <p:sp>
        <p:nvSpPr>
          <p:cNvPr id="4" name="Title 3"/>
          <p:cNvSpPr>
            <a:spLocks noGrp="1"/>
          </p:cNvSpPr>
          <p:nvPr>
            <p:ph type="title"/>
          </p:nvPr>
        </p:nvSpPr>
        <p:spPr/>
        <p:txBody>
          <a:bodyPr>
            <a:normAutofit/>
          </a:bodyPr>
          <a:lstStyle/>
          <a:p>
            <a:r>
              <a:rPr lang="en-US" dirty="0"/>
              <a:t>What is Forest Carbon Stratification? </a:t>
            </a:r>
          </a:p>
        </p:txBody>
      </p:sp>
    </p:spTree>
    <p:extLst>
      <p:ext uri="{BB962C8B-B14F-4D97-AF65-F5344CB8AC3E}">
        <p14:creationId xmlns:p14="http://schemas.microsoft.com/office/powerpoint/2010/main" val="186986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1073"/>
            <a:ext cx="12191999" cy="1909903"/>
          </a:xfrm>
        </p:spPr>
        <p:txBody>
          <a:bodyPr>
            <a:normAutofit/>
          </a:bodyPr>
          <a:lstStyle/>
          <a:p>
            <a:r>
              <a:rPr lang="de-DE" sz="4000" dirty="0"/>
              <a:t>Module </a:t>
            </a:r>
            <a:r>
              <a:rPr lang="en-US" sz="4000" dirty="0"/>
              <a:t>3: Forest Carbon Measurement and Monitoring </a:t>
            </a:r>
          </a:p>
        </p:txBody>
      </p:sp>
      <p:sp>
        <p:nvSpPr>
          <p:cNvPr id="3" name="Subtitle 2"/>
          <p:cNvSpPr>
            <a:spLocks noGrp="1"/>
          </p:cNvSpPr>
          <p:nvPr>
            <p:ph type="subTitle" idx="1"/>
          </p:nvPr>
        </p:nvSpPr>
        <p:spPr>
          <a:xfrm>
            <a:off x="-1" y="3951671"/>
            <a:ext cx="12191999" cy="2334829"/>
          </a:xfrm>
        </p:spPr>
        <p:txBody>
          <a:bodyPr>
            <a:noAutofit/>
          </a:bodyPr>
          <a:lstStyle/>
          <a:p>
            <a:r>
              <a:rPr lang="de-DE" sz="3600" dirty="0"/>
              <a:t>SECTION II: </a:t>
            </a:r>
            <a:r>
              <a:rPr lang="en-US" sz="3600" dirty="0"/>
              <a:t>FOREST CARBON STOCKS AND IPCC GUIDELINES</a:t>
            </a:r>
          </a:p>
          <a:p>
            <a:pPr>
              <a:lnSpc>
                <a:spcPct val="150000"/>
              </a:lnSpc>
            </a:pPr>
            <a:r>
              <a:rPr lang="en-US" sz="4000" dirty="0">
                <a:solidFill>
                  <a:srgbClr val="FFC000"/>
                </a:solidFill>
              </a:rPr>
              <a:t>2.4.	Reference Levels – Monitoring against a Baseline</a:t>
            </a:r>
          </a:p>
        </p:txBody>
      </p:sp>
    </p:spTree>
    <p:extLst>
      <p:ext uri="{BB962C8B-B14F-4D97-AF65-F5344CB8AC3E}">
        <p14:creationId xmlns:p14="http://schemas.microsoft.com/office/powerpoint/2010/main" val="27483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12" r="4548" b="10287"/>
          <a:stretch/>
        </p:blipFill>
        <p:spPr bwMode="auto">
          <a:xfrm>
            <a:off x="5880652" y="1563756"/>
            <a:ext cx="5978283" cy="388011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3"/>
          <p:cNvSpPr>
            <a:spLocks noGrp="1"/>
          </p:cNvSpPr>
          <p:nvPr>
            <p:ph sz="half" idx="1"/>
          </p:nvPr>
        </p:nvSpPr>
        <p:spPr/>
        <p:txBody>
          <a:bodyPr>
            <a:normAutofit/>
          </a:bodyPr>
          <a:lstStyle/>
          <a:p>
            <a:r>
              <a:rPr lang="en-US" dirty="0"/>
              <a:t>This is one example of a map of forest stratification.  </a:t>
            </a:r>
          </a:p>
          <a:p>
            <a:r>
              <a:rPr lang="en-US" dirty="0"/>
              <a:t>In this case the forests of the Amazon Basin is divided by estimated above-ground biomass</a:t>
            </a:r>
          </a:p>
        </p:txBody>
      </p:sp>
      <p:sp>
        <p:nvSpPr>
          <p:cNvPr id="5" name="Title 4"/>
          <p:cNvSpPr>
            <a:spLocks noGrp="1"/>
          </p:cNvSpPr>
          <p:nvPr>
            <p:ph type="title"/>
          </p:nvPr>
        </p:nvSpPr>
        <p:spPr/>
        <p:txBody>
          <a:bodyPr/>
          <a:lstStyle/>
          <a:p>
            <a:r>
              <a:rPr lang="en-US" dirty="0"/>
              <a:t>Forest Carbon Strata Map</a:t>
            </a:r>
          </a:p>
        </p:txBody>
      </p:sp>
    </p:spTree>
    <p:extLst>
      <p:ext uri="{BB962C8B-B14F-4D97-AF65-F5344CB8AC3E}">
        <p14:creationId xmlns:p14="http://schemas.microsoft.com/office/powerpoint/2010/main" val="80186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endParaRPr lang="en-US" sz="2400" dirty="0"/>
          </a:p>
        </p:txBody>
      </p:sp>
      <p:sp>
        <p:nvSpPr>
          <p:cNvPr id="3" name="Content Placeholder 2"/>
          <p:cNvSpPr>
            <a:spLocks noGrp="1"/>
          </p:cNvSpPr>
          <p:nvPr>
            <p:ph sz="half" idx="2"/>
          </p:nvPr>
        </p:nvSpPr>
        <p:spPr/>
        <p:txBody>
          <a:bodyPr/>
          <a:lstStyle/>
          <a:p>
            <a:r>
              <a:rPr lang="en-US" dirty="0"/>
              <a:t>Use spatial model to project deforestation threat based on past patterns and rates</a:t>
            </a:r>
          </a:p>
          <a:p>
            <a:r>
              <a:rPr lang="en-US" dirty="0"/>
              <a:t>Generate a potential land use change map for a 10-yr period</a:t>
            </a:r>
          </a:p>
          <a:p>
            <a:r>
              <a:rPr lang="en-US" dirty="0"/>
              <a:t>Rescale “threat” into three classes</a:t>
            </a:r>
          </a:p>
          <a:p>
            <a:endParaRPr lang="en-US" dirty="0"/>
          </a:p>
          <a:p>
            <a:endParaRPr lang="en-US" dirty="0"/>
          </a:p>
        </p:txBody>
      </p:sp>
      <p:sp>
        <p:nvSpPr>
          <p:cNvPr id="2" name="Title 1"/>
          <p:cNvSpPr>
            <a:spLocks noGrp="1"/>
          </p:cNvSpPr>
          <p:nvPr>
            <p:ph type="title"/>
          </p:nvPr>
        </p:nvSpPr>
        <p:spPr/>
        <p:txBody>
          <a:bodyPr/>
          <a:lstStyle/>
          <a:p>
            <a:r>
              <a:rPr lang="en-US" dirty="0"/>
              <a:t>Forest Threat Stratification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83" y="1563756"/>
            <a:ext cx="5469869" cy="37219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69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Definition of forest is important to determine the main type activities causing deforestation, degradation, and forest enhancement</a:t>
            </a:r>
          </a:p>
          <a:p>
            <a:r>
              <a:rPr lang="en-US" sz="2400" dirty="0"/>
              <a:t>Activity data for RLs should be developed using spatial data and expertise along with non-spatial data</a:t>
            </a:r>
          </a:p>
          <a:p>
            <a:endParaRPr lang="en-US" sz="2400" dirty="0"/>
          </a:p>
        </p:txBody>
      </p:sp>
      <p:sp>
        <p:nvSpPr>
          <p:cNvPr id="3" name="Title 2"/>
          <p:cNvSpPr>
            <a:spLocks noGrp="1"/>
          </p:cNvSpPr>
          <p:nvPr>
            <p:ph type="title"/>
          </p:nvPr>
        </p:nvSpPr>
        <p:spPr/>
        <p:txBody>
          <a:bodyPr/>
          <a:lstStyle/>
          <a:p>
            <a:r>
              <a:rPr lang="en-US" dirty="0"/>
              <a:t>Activity Data </a:t>
            </a:r>
          </a:p>
        </p:txBody>
      </p:sp>
      <p:sp>
        <p:nvSpPr>
          <p:cNvPr id="12" name="TextBox 11"/>
          <p:cNvSpPr txBox="1"/>
          <p:nvPr/>
        </p:nvSpPr>
        <p:spPr>
          <a:xfrm>
            <a:off x="4352375" y="4478939"/>
            <a:ext cx="441146" cy="707886"/>
          </a:xfrm>
          <a:prstGeom prst="rect">
            <a:avLst/>
          </a:prstGeom>
          <a:noFill/>
        </p:spPr>
        <p:txBody>
          <a:bodyPr wrap="none" rtlCol="0">
            <a:spAutoFit/>
          </a:bodyPr>
          <a:lstStyle/>
          <a:p>
            <a:r>
              <a:rPr lang="en-US" sz="4000" b="1" dirty="0"/>
              <a: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250"/>
          <a:stretch/>
        </p:blipFill>
        <p:spPr bwMode="auto">
          <a:xfrm>
            <a:off x="1894786" y="4032766"/>
            <a:ext cx="1565170" cy="24666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2357114" y="3689224"/>
            <a:ext cx="948652" cy="369332"/>
          </a:xfrm>
          <a:prstGeom prst="rect">
            <a:avLst/>
          </a:prstGeom>
          <a:noFill/>
        </p:spPr>
        <p:txBody>
          <a:bodyPr wrap="square" rtlCol="0">
            <a:spAutoFit/>
          </a:bodyPr>
          <a:lstStyle/>
          <a:p>
            <a:r>
              <a:rPr lang="en-US" dirty="0"/>
              <a:t>1998</a:t>
            </a:r>
          </a:p>
        </p:txBody>
      </p:sp>
      <p:sp>
        <p:nvSpPr>
          <p:cNvPr id="13" name="TextBox 12"/>
          <p:cNvSpPr txBox="1"/>
          <p:nvPr/>
        </p:nvSpPr>
        <p:spPr>
          <a:xfrm>
            <a:off x="5923542" y="4516192"/>
            <a:ext cx="439544" cy="707886"/>
          </a:xfrm>
          <a:prstGeom prst="rect">
            <a:avLst/>
          </a:prstGeom>
          <a:noFill/>
        </p:spPr>
        <p:txBody>
          <a:bodyPr wrap="none" rtlCol="0">
            <a:spAutoFit/>
          </a:bodyPr>
          <a:lstStyle/>
          <a:p>
            <a:r>
              <a:rPr lang="en-US" sz="4000" b="1" dirty="0"/>
              <a:t>=</a:t>
            </a:r>
          </a:p>
        </p:txBody>
      </p:sp>
      <p:sp>
        <p:nvSpPr>
          <p:cNvPr id="23" name="TextBox 22"/>
          <p:cNvSpPr txBox="1"/>
          <p:nvPr/>
        </p:nvSpPr>
        <p:spPr>
          <a:xfrm>
            <a:off x="4556798" y="3663434"/>
            <a:ext cx="948652" cy="369332"/>
          </a:xfrm>
          <a:prstGeom prst="rect">
            <a:avLst/>
          </a:prstGeom>
          <a:noFill/>
        </p:spPr>
        <p:txBody>
          <a:bodyPr wrap="square" rtlCol="0">
            <a:spAutoFit/>
          </a:bodyPr>
          <a:lstStyle/>
          <a:p>
            <a:r>
              <a:rPr lang="en-US" dirty="0"/>
              <a:t>1993</a:t>
            </a: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530" y="3690150"/>
            <a:ext cx="3844809" cy="28326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TextBox 24"/>
          <p:cNvSpPr txBox="1"/>
          <p:nvPr/>
        </p:nvSpPr>
        <p:spPr>
          <a:xfrm>
            <a:off x="3509580" y="4535242"/>
            <a:ext cx="401444" cy="707886"/>
          </a:xfrm>
          <a:prstGeom prst="rect">
            <a:avLst/>
          </a:prstGeom>
          <a:noFill/>
        </p:spPr>
        <p:txBody>
          <a:bodyPr wrap="square" rtlCol="0">
            <a:spAutoFit/>
          </a:bodyPr>
          <a:lstStyle/>
          <a:p>
            <a:r>
              <a:rPr lang="en-US" sz="4000" b="1" dirty="0"/>
              <a:t>-</a:t>
            </a:r>
          </a:p>
        </p:txBody>
      </p:sp>
      <p:sp>
        <p:nvSpPr>
          <p:cNvPr id="19" name="TextBox 18"/>
          <p:cNvSpPr txBox="1"/>
          <p:nvPr/>
        </p:nvSpPr>
        <p:spPr>
          <a:xfrm>
            <a:off x="8604186" y="6207875"/>
            <a:ext cx="1505540" cy="338554"/>
          </a:xfrm>
          <a:prstGeom prst="rect">
            <a:avLst/>
          </a:prstGeom>
          <a:noFill/>
        </p:spPr>
        <p:txBody>
          <a:bodyPr wrap="none" rtlCol="0">
            <a:spAutoFit/>
          </a:bodyPr>
          <a:lstStyle/>
          <a:p>
            <a:r>
              <a:rPr lang="en-US" sz="1600" b="1" dirty="0">
                <a:solidFill>
                  <a:schemeClr val="bg1"/>
                </a:solidFill>
              </a:rPr>
              <a:t>ACTIVITY DATA</a:t>
            </a:r>
          </a:p>
        </p:txBody>
      </p:sp>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0693"/>
          <a:stretch/>
        </p:blipFill>
        <p:spPr bwMode="auto">
          <a:xfrm>
            <a:off x="3738640" y="3952290"/>
            <a:ext cx="1751818" cy="26175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3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9392163" y="4324351"/>
            <a:ext cx="1553986" cy="927868"/>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295647" y="4329268"/>
            <a:ext cx="1553986" cy="927868"/>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42876" y="4336686"/>
            <a:ext cx="1553986" cy="927868"/>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61893" y="108681"/>
            <a:ext cx="9879980" cy="6660001"/>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Reference Level</a:t>
                  </a:r>
                </a:p>
              </p:txBody>
            </p:sp>
            <p:cxnSp>
              <p:nvCxnSpPr>
                <p:cNvPr id="45" name="Straight Arrow Connector 44"/>
                <p:cNvCxnSpPr/>
                <p:nvPr/>
              </p:nvCxnSpPr>
              <p:spPr>
                <a:xfrm flipV="1">
                  <a:off x="5009832" y="2778442"/>
                  <a:ext cx="732790" cy="74168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857250" cy="737235"/>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Technical input</a:t>
                </a:r>
              </a:p>
            </p:txBody>
          </p:sp>
        </p:grpSp>
      </p:grpSp>
      <p:sp>
        <p:nvSpPr>
          <p:cNvPr id="3" name="Title 2"/>
          <p:cNvSpPr>
            <a:spLocks noGrp="1"/>
          </p:cNvSpPr>
          <p:nvPr>
            <p:ph type="title"/>
          </p:nvPr>
        </p:nvSpPr>
        <p:spPr/>
        <p:txBody>
          <a:bodyPr>
            <a:normAutofit/>
          </a:bodyPr>
          <a:lstStyle/>
          <a:p>
            <a:pPr algn="ctr"/>
            <a:r>
              <a:rPr lang="en-US" sz="4000" dirty="0"/>
              <a:t>Emission Factors</a:t>
            </a:r>
          </a:p>
        </p:txBody>
      </p:sp>
    </p:spTree>
    <p:extLst>
      <p:ext uri="{BB962C8B-B14F-4D97-AF65-F5344CB8AC3E}">
        <p14:creationId xmlns:p14="http://schemas.microsoft.com/office/powerpoint/2010/main" val="31937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32551" y="1408460"/>
            <a:ext cx="4191000" cy="1938992"/>
          </a:xfrm>
          <a:prstGeom prst="rect">
            <a:avLst/>
          </a:prstGeom>
          <a:noFill/>
        </p:spPr>
        <p:txBody>
          <a:bodyPr>
            <a:spAutoFit/>
          </a:bodyPr>
          <a:lstStyle/>
          <a:p>
            <a:pPr eaLnBrk="0" hangingPunct="0">
              <a:defRPr/>
            </a:pPr>
            <a:r>
              <a:rPr lang="en-US" sz="2000" dirty="0">
                <a:solidFill>
                  <a:prstClr val="black"/>
                </a:solidFill>
              </a:rPr>
              <a:t>The carbon stocks for each forest stratum undergoing change is determined to define emission factors</a:t>
            </a:r>
          </a:p>
          <a:p>
            <a:pPr eaLnBrk="0" hangingPunct="0">
              <a:buFont typeface="Arial" pitchFamily="34" charset="0"/>
              <a:buChar char="•"/>
              <a:defRPr/>
            </a:pPr>
            <a:endParaRPr lang="en-US" sz="2000" dirty="0">
              <a:solidFill>
                <a:srgbClr val="1F497D">
                  <a:lumMod val="90000"/>
                </a:srgbClr>
              </a:solidFill>
            </a:endParaRPr>
          </a:p>
          <a:p>
            <a:pPr eaLnBrk="0" hangingPunct="0">
              <a:buFont typeface="Arial" pitchFamily="34" charset="0"/>
              <a:buChar char="•"/>
              <a:defRPr/>
            </a:pPr>
            <a:endParaRPr lang="en-US" sz="2000" dirty="0">
              <a:solidFill>
                <a:srgbClr val="1F497D">
                  <a:lumMod val="90000"/>
                </a:srgbClr>
              </a:solidFill>
            </a:endParaRPr>
          </a:p>
          <a:p>
            <a:pPr eaLnBrk="0" hangingPunct="0">
              <a:defRPr/>
            </a:pPr>
            <a:r>
              <a:rPr lang="en-US" sz="2000" dirty="0">
                <a:solidFill>
                  <a:srgbClr val="1F497D">
                    <a:lumMod val="90000"/>
                  </a:srgbClr>
                </a:solidFill>
              </a:rPr>
              <a:t> </a:t>
            </a:r>
          </a:p>
        </p:txBody>
      </p:sp>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724"/>
          <a:stretch/>
        </p:blipFill>
        <p:spPr bwMode="auto">
          <a:xfrm>
            <a:off x="3344220" y="3169379"/>
            <a:ext cx="5347694" cy="3568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ext Box 8"/>
          <p:cNvSpPr txBox="1">
            <a:spLocks noChangeArrowheads="1"/>
          </p:cNvSpPr>
          <p:nvPr/>
        </p:nvSpPr>
        <p:spPr bwMode="auto">
          <a:xfrm>
            <a:off x="5791200" y="3962400"/>
            <a:ext cx="2555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000" b="1">
                <a:solidFill>
                  <a:srgbClr val="FF3300"/>
                </a:solidFill>
              </a:rPr>
              <a:t> </a:t>
            </a:r>
          </a:p>
        </p:txBody>
      </p:sp>
      <p:pic>
        <p:nvPicPr>
          <p:cNvPr id="19461" name="Picture 9" descr="Indonesia Aug06 Aaron 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7800"/>
            <a:ext cx="20574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451" y="1447362"/>
            <a:ext cx="2150219"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3" name="AutoShape 11"/>
          <p:cNvSpPr>
            <a:spLocks noChangeArrowheads="1"/>
          </p:cNvSpPr>
          <p:nvPr/>
        </p:nvSpPr>
        <p:spPr bwMode="auto">
          <a:xfrm>
            <a:off x="4084951" y="2422464"/>
            <a:ext cx="3900846" cy="457200"/>
          </a:xfrm>
          <a:prstGeom prst="rightArrow">
            <a:avLst>
              <a:gd name="adj1" fmla="val 50000"/>
              <a:gd name="adj2" fmla="val 220833"/>
            </a:avLst>
          </a:prstGeom>
          <a:solidFill>
            <a:schemeClr val="hlink"/>
          </a:solidFill>
          <a:ln w="38100" cmpd="sng">
            <a:solidFill>
              <a:schemeClr val="tx2">
                <a:lumMod val="75000"/>
              </a:schemeClr>
            </a:solidFill>
            <a:miter lim="800000"/>
            <a:headEnd/>
            <a:tailEnd/>
          </a:ln>
        </p:spPr>
        <p:txBody>
          <a:bodyPr wrap="none" anchor="ctr"/>
          <a:lstStyle/>
          <a:p>
            <a:pPr algn="ctr" eaLnBrk="0" hangingPunct="0"/>
            <a:endParaRPr kumimoji="1" lang="en-US" sz="3600">
              <a:solidFill>
                <a:prstClr val="black"/>
              </a:solidFill>
              <a:latin typeface="Arial Narrow" pitchFamily="34" charset="0"/>
            </a:endParaRPr>
          </a:p>
        </p:txBody>
      </p:sp>
      <p:sp>
        <p:nvSpPr>
          <p:cNvPr id="3" name="Title 2"/>
          <p:cNvSpPr>
            <a:spLocks noGrp="1"/>
          </p:cNvSpPr>
          <p:nvPr>
            <p:ph type="title"/>
          </p:nvPr>
        </p:nvSpPr>
        <p:spPr/>
        <p:txBody>
          <a:bodyPr/>
          <a:lstStyle/>
          <a:p>
            <a:r>
              <a:rPr lang="en-US" dirty="0"/>
              <a:t>Emission Factors</a:t>
            </a:r>
          </a:p>
        </p:txBody>
      </p:sp>
    </p:spTree>
    <p:extLst>
      <p:ext uri="{BB962C8B-B14F-4D97-AF65-F5344CB8AC3E}">
        <p14:creationId xmlns:p14="http://schemas.microsoft.com/office/powerpoint/2010/main" val="2325180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r>
              <a:rPr lang="en-US" dirty="0"/>
              <a:t>Calculate Emission Factors for the conversion of forest to pasture and oil palm plantation using the following data</a:t>
            </a:r>
          </a:p>
        </p:txBody>
      </p:sp>
      <p:sp>
        <p:nvSpPr>
          <p:cNvPr id="3" name="Title 2"/>
          <p:cNvSpPr>
            <a:spLocks noGrp="1"/>
          </p:cNvSpPr>
          <p:nvPr>
            <p:ph type="title"/>
          </p:nvPr>
        </p:nvSpPr>
        <p:spPr/>
        <p:txBody>
          <a:bodyPr/>
          <a:lstStyle/>
          <a:p>
            <a:r>
              <a:rPr lang="en-US" b="1" dirty="0"/>
              <a:t>Class Exercise</a:t>
            </a:r>
          </a:p>
        </p:txBody>
      </p:sp>
      <p:graphicFrame>
        <p:nvGraphicFramePr>
          <p:cNvPr id="2" name="Table 1"/>
          <p:cNvGraphicFramePr>
            <a:graphicFrameLocks noGrp="1"/>
          </p:cNvGraphicFramePr>
          <p:nvPr>
            <p:extLst/>
          </p:nvPr>
        </p:nvGraphicFramePr>
        <p:xfrm>
          <a:off x="2281593" y="3067185"/>
          <a:ext cx="7580795" cy="2881521"/>
        </p:xfrm>
        <a:graphic>
          <a:graphicData uri="http://schemas.openxmlformats.org/drawingml/2006/table">
            <a:tbl>
              <a:tblPr firstRow="1" bandRow="1">
                <a:tableStyleId>{5C22544A-7EE6-4342-B048-85BDC9FD1C3A}</a:tableStyleId>
              </a:tblPr>
              <a:tblGrid>
                <a:gridCol w="1516159">
                  <a:extLst>
                    <a:ext uri="{9D8B030D-6E8A-4147-A177-3AD203B41FA5}">
                      <a16:colId xmlns:a16="http://schemas.microsoft.com/office/drawing/2014/main" xmlns="" val="20000"/>
                    </a:ext>
                  </a:extLst>
                </a:gridCol>
                <a:gridCol w="1516159">
                  <a:extLst>
                    <a:ext uri="{9D8B030D-6E8A-4147-A177-3AD203B41FA5}">
                      <a16:colId xmlns:a16="http://schemas.microsoft.com/office/drawing/2014/main" xmlns="" val="20001"/>
                    </a:ext>
                  </a:extLst>
                </a:gridCol>
                <a:gridCol w="1516159">
                  <a:extLst>
                    <a:ext uri="{9D8B030D-6E8A-4147-A177-3AD203B41FA5}">
                      <a16:colId xmlns:a16="http://schemas.microsoft.com/office/drawing/2014/main" xmlns="" val="20002"/>
                    </a:ext>
                  </a:extLst>
                </a:gridCol>
                <a:gridCol w="1516159">
                  <a:extLst>
                    <a:ext uri="{9D8B030D-6E8A-4147-A177-3AD203B41FA5}">
                      <a16:colId xmlns:a16="http://schemas.microsoft.com/office/drawing/2014/main" xmlns="" val="20003"/>
                    </a:ext>
                  </a:extLst>
                </a:gridCol>
                <a:gridCol w="1516159">
                  <a:extLst>
                    <a:ext uri="{9D8B030D-6E8A-4147-A177-3AD203B41FA5}">
                      <a16:colId xmlns:a16="http://schemas.microsoft.com/office/drawing/2014/main" xmlns="" val="20004"/>
                    </a:ext>
                  </a:extLst>
                </a:gridCol>
              </a:tblGrid>
              <a:tr h="1052382">
                <a:tc>
                  <a:txBody>
                    <a:bodyPr/>
                    <a:lstStyle/>
                    <a:p>
                      <a:r>
                        <a:rPr lang="en-US" dirty="0"/>
                        <a:t>Land use</a:t>
                      </a:r>
                    </a:p>
                  </a:txBody>
                  <a:tcPr/>
                </a:tc>
                <a:tc>
                  <a:txBody>
                    <a:bodyPr/>
                    <a:lstStyle/>
                    <a:p>
                      <a:r>
                        <a:rPr lang="en-US" dirty="0"/>
                        <a:t>AGBM</a:t>
                      </a:r>
                      <a:r>
                        <a:rPr lang="en-US" baseline="0" dirty="0"/>
                        <a:t> </a:t>
                      </a:r>
                    </a:p>
                    <a:p>
                      <a:r>
                        <a:rPr lang="en-US" baseline="0" dirty="0"/>
                        <a:t>(</a:t>
                      </a:r>
                      <a:r>
                        <a:rPr lang="en-US" baseline="0" dirty="0" err="1"/>
                        <a:t>tC</a:t>
                      </a:r>
                      <a:r>
                        <a:rPr lang="en-US" baseline="0" dirty="0"/>
                        <a:t>/ ha)</a:t>
                      </a:r>
                      <a:endParaRPr lang="en-US" dirty="0"/>
                    </a:p>
                  </a:txBody>
                  <a:tcPr/>
                </a:tc>
                <a:tc>
                  <a:txBody>
                    <a:bodyPr/>
                    <a:lstStyle/>
                    <a:p>
                      <a:r>
                        <a:rPr lang="en-US" dirty="0"/>
                        <a:t>BGBM </a:t>
                      </a:r>
                    </a:p>
                    <a:p>
                      <a:r>
                        <a:rPr lang="en-US" dirty="0"/>
                        <a:t>(</a:t>
                      </a:r>
                      <a:r>
                        <a:rPr lang="en-US" dirty="0" err="1"/>
                        <a:t>tC</a:t>
                      </a:r>
                      <a:r>
                        <a:rPr lang="en-US" dirty="0"/>
                        <a:t>/ha)</a:t>
                      </a:r>
                    </a:p>
                  </a:txBody>
                  <a:tcPr/>
                </a:tc>
                <a:tc>
                  <a:txBody>
                    <a:bodyPr/>
                    <a:lstStyle/>
                    <a:p>
                      <a:r>
                        <a:rPr lang="en-US" dirty="0"/>
                        <a:t>Soil C</a:t>
                      </a:r>
                    </a:p>
                    <a:p>
                      <a:r>
                        <a:rPr lang="en-US" dirty="0"/>
                        <a:t>(</a:t>
                      </a:r>
                      <a:r>
                        <a:rPr lang="en-US" dirty="0" err="1"/>
                        <a:t>tC</a:t>
                      </a:r>
                      <a:r>
                        <a:rPr lang="en-US" dirty="0"/>
                        <a:t>/ha)</a:t>
                      </a:r>
                    </a:p>
                  </a:txBody>
                  <a:tcPr/>
                </a:tc>
                <a:tc>
                  <a:txBody>
                    <a:bodyPr/>
                    <a:lstStyle/>
                    <a:p>
                      <a:r>
                        <a:rPr lang="en-US" dirty="0"/>
                        <a:t>Dead wood (</a:t>
                      </a:r>
                      <a:r>
                        <a:rPr lang="en-US" dirty="0" err="1"/>
                        <a:t>tC</a:t>
                      </a:r>
                      <a:r>
                        <a:rPr lang="en-US" dirty="0"/>
                        <a:t>/ha)</a:t>
                      </a:r>
                    </a:p>
                  </a:txBody>
                  <a:tcPr/>
                </a:tc>
                <a:extLst>
                  <a:ext uri="{0D108BD9-81ED-4DB2-BD59-A6C34878D82A}">
                    <a16:rowId xmlns:a16="http://schemas.microsoft.com/office/drawing/2014/main" xmlns="" val="10000"/>
                  </a:ext>
                </a:extLst>
              </a:tr>
              <a:tr h="609713">
                <a:tc>
                  <a:txBody>
                    <a:bodyPr/>
                    <a:lstStyle/>
                    <a:p>
                      <a:r>
                        <a:rPr lang="en-US" dirty="0"/>
                        <a:t>Forest</a:t>
                      </a:r>
                    </a:p>
                  </a:txBody>
                  <a:tcPr/>
                </a:tc>
                <a:tc>
                  <a:txBody>
                    <a:bodyPr/>
                    <a:lstStyle/>
                    <a:p>
                      <a:r>
                        <a:rPr lang="en-US" dirty="0"/>
                        <a:t>300</a:t>
                      </a:r>
                    </a:p>
                  </a:txBody>
                  <a:tcPr/>
                </a:tc>
                <a:tc>
                  <a:txBody>
                    <a:bodyPr/>
                    <a:lstStyle/>
                    <a:p>
                      <a:r>
                        <a:rPr lang="en-US" dirty="0"/>
                        <a:t>80</a:t>
                      </a:r>
                    </a:p>
                  </a:txBody>
                  <a:tcPr/>
                </a:tc>
                <a:tc>
                  <a:txBody>
                    <a:bodyPr/>
                    <a:lstStyle/>
                    <a:p>
                      <a:r>
                        <a:rPr lang="en-US" dirty="0"/>
                        <a:t>175</a:t>
                      </a:r>
                    </a:p>
                  </a:txBody>
                  <a:tcPr/>
                </a:tc>
                <a:tc>
                  <a:txBody>
                    <a:bodyPr/>
                    <a:lstStyle/>
                    <a:p>
                      <a:r>
                        <a:rPr lang="en-US" dirty="0"/>
                        <a:t>15</a:t>
                      </a:r>
                    </a:p>
                  </a:txBody>
                  <a:tcPr/>
                </a:tc>
                <a:extLst>
                  <a:ext uri="{0D108BD9-81ED-4DB2-BD59-A6C34878D82A}">
                    <a16:rowId xmlns:a16="http://schemas.microsoft.com/office/drawing/2014/main" xmlns="" val="10001"/>
                  </a:ext>
                </a:extLst>
              </a:tr>
              <a:tr h="609713">
                <a:tc>
                  <a:txBody>
                    <a:bodyPr/>
                    <a:lstStyle/>
                    <a:p>
                      <a:r>
                        <a:rPr lang="en-US" dirty="0"/>
                        <a:t>Pasture</a:t>
                      </a:r>
                    </a:p>
                  </a:txBody>
                  <a:tcPr/>
                </a:tc>
                <a:tc>
                  <a:txBody>
                    <a:bodyPr/>
                    <a:lstStyle/>
                    <a:p>
                      <a:r>
                        <a:rPr lang="en-US" dirty="0"/>
                        <a:t>50</a:t>
                      </a:r>
                    </a:p>
                  </a:txBody>
                  <a:tcPr/>
                </a:tc>
                <a:tc>
                  <a:txBody>
                    <a:bodyPr/>
                    <a:lstStyle/>
                    <a:p>
                      <a:r>
                        <a:rPr lang="en-US" dirty="0"/>
                        <a:t>40</a:t>
                      </a:r>
                    </a:p>
                  </a:txBody>
                  <a:tcPr/>
                </a:tc>
                <a:tc>
                  <a:txBody>
                    <a:bodyPr/>
                    <a:lstStyle/>
                    <a:p>
                      <a:r>
                        <a:rPr lang="en-US" dirty="0"/>
                        <a:t>220</a:t>
                      </a:r>
                    </a:p>
                  </a:txBody>
                  <a:tcPr/>
                </a:tc>
                <a:tc>
                  <a:txBody>
                    <a:bodyPr/>
                    <a:lstStyle/>
                    <a:p>
                      <a:r>
                        <a:rPr lang="en-US" dirty="0"/>
                        <a:t>0</a:t>
                      </a:r>
                    </a:p>
                  </a:txBody>
                  <a:tcPr/>
                </a:tc>
                <a:extLst>
                  <a:ext uri="{0D108BD9-81ED-4DB2-BD59-A6C34878D82A}">
                    <a16:rowId xmlns:a16="http://schemas.microsoft.com/office/drawing/2014/main" xmlns="" val="10002"/>
                  </a:ext>
                </a:extLst>
              </a:tr>
              <a:tr h="609713">
                <a:tc>
                  <a:txBody>
                    <a:bodyPr/>
                    <a:lstStyle/>
                    <a:p>
                      <a:r>
                        <a:rPr lang="en-US" dirty="0"/>
                        <a:t>Oil Palm</a:t>
                      </a:r>
                    </a:p>
                  </a:txBody>
                  <a:tcPr/>
                </a:tc>
                <a:tc>
                  <a:txBody>
                    <a:bodyPr/>
                    <a:lstStyle/>
                    <a:p>
                      <a:r>
                        <a:rPr lang="en-US" dirty="0"/>
                        <a:t>100</a:t>
                      </a:r>
                    </a:p>
                  </a:txBody>
                  <a:tcPr/>
                </a:tc>
                <a:tc>
                  <a:txBody>
                    <a:bodyPr/>
                    <a:lstStyle/>
                    <a:p>
                      <a:r>
                        <a:rPr lang="en-US" dirty="0"/>
                        <a:t>27</a:t>
                      </a:r>
                    </a:p>
                  </a:txBody>
                  <a:tcPr/>
                </a:tc>
                <a:tc>
                  <a:txBody>
                    <a:bodyPr/>
                    <a:lstStyle/>
                    <a:p>
                      <a:r>
                        <a:rPr lang="en-US" dirty="0"/>
                        <a:t>150</a:t>
                      </a:r>
                    </a:p>
                  </a:txBody>
                  <a:tcPr/>
                </a:tc>
                <a:tc>
                  <a:txBody>
                    <a:bodyPr/>
                    <a:lstStyle/>
                    <a:p>
                      <a:r>
                        <a:rPr lang="en-US" dirty="0"/>
                        <a:t>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88627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62200" y="1445444"/>
            <a:ext cx="7620000" cy="4584185"/>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Reference Level</a:t>
                  </a:r>
                </a:p>
              </p:txBody>
            </p:sp>
            <p:cxnSp>
              <p:nvCxnSpPr>
                <p:cNvPr id="45" name="Straight Arrow Connector 44"/>
                <p:cNvCxnSpPr/>
                <p:nvPr/>
              </p:nvCxnSpPr>
              <p:spPr>
                <a:xfrm flipV="1">
                  <a:off x="5009832" y="2778442"/>
                  <a:ext cx="732790" cy="74168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857250" cy="737235"/>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9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0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8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800" dirty="0"/>
                  <a:t>Technical input</a:t>
                </a:r>
              </a:p>
            </p:txBody>
          </p:sp>
        </p:grpSp>
      </p:grpSp>
      <p:sp>
        <p:nvSpPr>
          <p:cNvPr id="6" name="Rectangle 5"/>
          <p:cNvSpPr/>
          <p:nvPr/>
        </p:nvSpPr>
        <p:spPr>
          <a:xfrm>
            <a:off x="4835199" y="3346662"/>
            <a:ext cx="2072909" cy="755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345661" y="3346662"/>
            <a:ext cx="2197110" cy="755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204627" y="3346662"/>
            <a:ext cx="2167891" cy="7427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63515" y="2311211"/>
            <a:ext cx="2197110" cy="755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Emissions</a:t>
            </a:r>
          </a:p>
        </p:txBody>
      </p:sp>
    </p:spTree>
    <p:extLst>
      <p:ext uri="{BB962C8B-B14F-4D97-AF65-F5344CB8AC3E}">
        <p14:creationId xmlns:p14="http://schemas.microsoft.com/office/powerpoint/2010/main" val="11913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8" grpId="0" animBg="1"/>
      <p:bldP spid="59" grpId="0" animBg="1"/>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782791" y="2870812"/>
            <a:ext cx="2806399" cy="1096928"/>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966105" y="2870812"/>
            <a:ext cx="2689945" cy="1139153"/>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032963" y="2860149"/>
            <a:ext cx="2806399" cy="1096928"/>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219126" y="1434892"/>
            <a:ext cx="2180881" cy="1019656"/>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61893" y="108681"/>
            <a:ext cx="9879980" cy="6660001"/>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Reference Level</a:t>
                  </a:r>
                </a:p>
              </p:txBody>
            </p:sp>
            <p:cxnSp>
              <p:nvCxnSpPr>
                <p:cNvPr id="45" name="Straight Arrow Connector 44"/>
                <p:cNvCxnSpPr/>
                <p:nvPr/>
              </p:nvCxnSpPr>
              <p:spPr>
                <a:xfrm flipV="1">
                  <a:off x="5110604" y="2778443"/>
                  <a:ext cx="632018" cy="670437"/>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739673" cy="636783"/>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Technical input</a:t>
                </a:r>
              </a:p>
            </p:txBody>
          </p:sp>
        </p:grpSp>
      </p:grpSp>
      <p:sp>
        <p:nvSpPr>
          <p:cNvPr id="3" name="Title 2"/>
          <p:cNvSpPr>
            <a:spLocks noGrp="1"/>
          </p:cNvSpPr>
          <p:nvPr>
            <p:ph type="title"/>
          </p:nvPr>
        </p:nvSpPr>
        <p:spPr/>
        <p:txBody>
          <a:bodyPr>
            <a:normAutofit/>
          </a:bodyPr>
          <a:lstStyle/>
          <a:p>
            <a:pPr algn="ctr"/>
            <a:r>
              <a:rPr lang="en-US" sz="4000" dirty="0"/>
              <a:t>Emission Factors</a:t>
            </a:r>
          </a:p>
        </p:txBody>
      </p:sp>
    </p:spTree>
    <p:extLst>
      <p:ext uri="{BB962C8B-B14F-4D97-AF65-F5344CB8AC3E}">
        <p14:creationId xmlns:p14="http://schemas.microsoft.com/office/powerpoint/2010/main" val="30974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59"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noFill/>
        </p:spPr>
        <p:txBody>
          <a:bodyPr>
            <a:normAutofit/>
          </a:bodyPr>
          <a:lstStyle/>
          <a:p>
            <a:r>
              <a:rPr lang="en-GB" dirty="0"/>
              <a:t>Emissions from Deforestation</a:t>
            </a:r>
            <a:endParaRPr lang="en-US" sz="4000" dirty="0">
              <a:latin typeface="Corbel" pitchFamily="34" charset="0"/>
            </a:endParaRPr>
          </a:p>
        </p:txBody>
      </p:sp>
      <p:sp>
        <p:nvSpPr>
          <p:cNvPr id="3" name="Content Placeholder 2"/>
          <p:cNvSpPr>
            <a:spLocks noGrp="1"/>
          </p:cNvSpPr>
          <p:nvPr>
            <p:ph idx="4294967295"/>
          </p:nvPr>
        </p:nvSpPr>
        <p:spPr>
          <a:xfrm>
            <a:off x="0" y="1600200"/>
            <a:ext cx="10972800" cy="4525963"/>
          </a:xfrm>
        </p:spPr>
        <p:txBody>
          <a:bodyPr>
            <a:normAutofit/>
          </a:bodyPr>
          <a:lstStyle/>
          <a:p>
            <a:endParaRPr lang="en-US" sz="2400" dirty="0"/>
          </a:p>
          <a:p>
            <a:endParaRPr lang="en-US" sz="2000" dirty="0"/>
          </a:p>
          <a:p>
            <a:endParaRPr lang="en-US" sz="2000" dirty="0"/>
          </a:p>
          <a:p>
            <a:pPr marL="0" indent="0">
              <a:buNone/>
            </a:pPr>
            <a:endParaRPr lang="en-US" sz="2000" dirty="0"/>
          </a:p>
        </p:txBody>
      </p:sp>
      <p:graphicFrame>
        <p:nvGraphicFramePr>
          <p:cNvPr id="8" name="Table 7"/>
          <p:cNvGraphicFramePr>
            <a:graphicFrameLocks noGrp="1"/>
          </p:cNvGraphicFramePr>
          <p:nvPr>
            <p:extLst/>
          </p:nvPr>
        </p:nvGraphicFramePr>
        <p:xfrm>
          <a:off x="1905002" y="1828801"/>
          <a:ext cx="8839199" cy="3291840"/>
        </p:xfrm>
        <a:graphic>
          <a:graphicData uri="http://schemas.openxmlformats.org/drawingml/2006/table">
            <a:tbl>
              <a:tblPr bandRow="1">
                <a:tableStyleId>{5C22544A-7EE6-4342-B048-85BDC9FD1C3A}</a:tableStyleId>
              </a:tblPr>
              <a:tblGrid>
                <a:gridCol w="1949823">
                  <a:extLst>
                    <a:ext uri="{9D8B030D-6E8A-4147-A177-3AD203B41FA5}">
                      <a16:colId xmlns:a16="http://schemas.microsoft.com/office/drawing/2014/main" xmlns="" val="20000"/>
                    </a:ext>
                  </a:extLst>
                </a:gridCol>
                <a:gridCol w="41237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312823">
                  <a:extLst>
                    <a:ext uri="{9D8B030D-6E8A-4147-A177-3AD203B41FA5}">
                      <a16:colId xmlns:a16="http://schemas.microsoft.com/office/drawing/2014/main" xmlns="" val="20003"/>
                    </a:ext>
                  </a:extLst>
                </a:gridCol>
                <a:gridCol w="3954378">
                  <a:extLst>
                    <a:ext uri="{9D8B030D-6E8A-4147-A177-3AD203B41FA5}">
                      <a16:colId xmlns:a16="http://schemas.microsoft.com/office/drawing/2014/main" xmlns="" val="20004"/>
                    </a:ext>
                  </a:extLst>
                </a:gridCol>
              </a:tblGrid>
              <a:tr h="370840">
                <a:tc>
                  <a:txBody>
                    <a:bodyPr/>
                    <a:lstStyle/>
                    <a:p>
                      <a:pPr algn="ctr"/>
                      <a:r>
                        <a:rPr lang="en-US" sz="3600" dirty="0">
                          <a:solidFill>
                            <a:schemeClr val="tx1"/>
                          </a:solidFill>
                        </a:rPr>
                        <a:t>Activity </a:t>
                      </a:r>
                    </a:p>
                    <a:p>
                      <a:pPr algn="ctr"/>
                      <a:r>
                        <a:rPr lang="en-US" sz="3600" dirty="0">
                          <a:solidFill>
                            <a:schemeClr val="tx1"/>
                          </a:solidFill>
                        </a:rPr>
                        <a:t>data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u="none" dirty="0">
                          <a:solidFill>
                            <a:schemeClr val="tx1"/>
                          </a:solidFill>
                        </a:rPr>
                        <a:t>Emission factor</a:t>
                      </a: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Emissions </a:t>
                      </a:r>
                    </a:p>
                    <a:p>
                      <a:pPr algn="ctr"/>
                      <a:r>
                        <a:rPr lang="en-US" sz="3600" dirty="0">
                          <a:solidFill>
                            <a:schemeClr val="tx1"/>
                          </a:solidFill>
                        </a:rPr>
                        <a:t>from</a:t>
                      </a:r>
                    </a:p>
                    <a:p>
                      <a:r>
                        <a:rPr lang="en-US" sz="3600" dirty="0">
                          <a:solidFill>
                            <a:schemeClr val="tx1"/>
                          </a:solidFill>
                        </a:rPr>
                        <a:t>        Deforestation</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3600" dirty="0">
                        <a:solidFill>
                          <a:schemeClr val="tx1"/>
                        </a:solidFill>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algn="ctr"/>
                      <a:r>
                        <a:rPr lang="en-US" sz="3600" dirty="0">
                          <a:solidFill>
                            <a:schemeClr val="tx1"/>
                          </a:solidFill>
                        </a:rPr>
                        <a:t>1000 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 t CO</a:t>
                      </a:r>
                      <a:r>
                        <a:rPr lang="en-US" sz="3600" baseline="-25000" dirty="0">
                          <a:solidFill>
                            <a:schemeClr val="tx1"/>
                          </a:solidFill>
                        </a:rPr>
                        <a:t>2</a:t>
                      </a:r>
                      <a:r>
                        <a:rPr lang="en-US" sz="3600" dirty="0">
                          <a:solidFill>
                            <a:schemeClr val="tx1"/>
                          </a:solidFill>
                        </a:rPr>
                        <a:t>/ha</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3600" dirty="0">
                          <a:solidFill>
                            <a:schemeClr val="tx1"/>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dirty="0">
                          <a:solidFill>
                            <a:schemeClr val="tx1"/>
                          </a:solidFill>
                        </a:rPr>
                        <a:t>495,000 t CO</a:t>
                      </a:r>
                      <a:r>
                        <a:rPr lang="en-US" sz="3600" baseline="-25000" dirty="0">
                          <a:solidFill>
                            <a:schemeClr val="tx1"/>
                          </a:solidFill>
                        </a:rPr>
                        <a:t>2</a:t>
                      </a:r>
                      <a:r>
                        <a:rPr lang="en-US" sz="3600" baseline="0" dirty="0">
                          <a:solidFill>
                            <a:schemeClr val="tx1"/>
                          </a:solidFill>
                        </a:rPr>
                        <a:t>e</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pSp>
        <p:nvGrpSpPr>
          <p:cNvPr id="9" name="Group 10"/>
          <p:cNvGrpSpPr/>
          <p:nvPr/>
        </p:nvGrpSpPr>
        <p:grpSpPr>
          <a:xfrm>
            <a:off x="4648199" y="5257800"/>
            <a:ext cx="609600" cy="685800"/>
            <a:chOff x="7086600" y="4800600"/>
            <a:chExt cx="1219200" cy="1676400"/>
          </a:xfrm>
        </p:grpSpPr>
        <p:pic>
          <p:nvPicPr>
            <p:cNvPr id="10" name="Picture 2"/>
            <p:cNvPicPr>
              <a:picLocks noChangeAspect="1" noChangeArrowheads="1"/>
            </p:cNvPicPr>
            <p:nvPr/>
          </p:nvPicPr>
          <p:blipFill>
            <a:blip r:embed="rId3" cstate="print"/>
            <a:srcRect/>
            <a:stretch>
              <a:fillRect/>
            </a:stretch>
          </p:blipFill>
          <p:spPr bwMode="auto">
            <a:xfrm>
              <a:off x="7086600" y="5410200"/>
              <a:ext cx="381000" cy="9017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7772400" y="5257800"/>
              <a:ext cx="381000" cy="9017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7620000" y="5562600"/>
              <a:ext cx="381000" cy="901700"/>
            </a:xfrm>
            <a:prstGeom prst="rect">
              <a:avLst/>
            </a:prstGeom>
            <a:noFill/>
            <a:ln w="9525">
              <a:noFill/>
              <a:miter lim="800000"/>
              <a:headEnd/>
              <a:tailEnd/>
            </a:ln>
          </p:spPr>
        </p:pic>
        <p:grpSp>
          <p:nvGrpSpPr>
            <p:cNvPr id="14" name="Group 87"/>
            <p:cNvGrpSpPr>
              <a:grpSpLocks/>
            </p:cNvGrpSpPr>
            <p:nvPr/>
          </p:nvGrpSpPr>
          <p:grpSpPr bwMode="auto">
            <a:xfrm>
              <a:off x="7086600" y="4800600"/>
              <a:ext cx="1219200" cy="1676400"/>
              <a:chOff x="5943600" y="4800600"/>
              <a:chExt cx="1219200" cy="1676400"/>
            </a:xfrm>
          </p:grpSpPr>
          <p:sp>
            <p:nvSpPr>
              <p:cNvPr id="15" name="Parallelogram 14"/>
              <p:cNvSpPr/>
              <p:nvPr/>
            </p:nvSpPr>
            <p:spPr>
              <a:xfrm>
                <a:off x="5943600" y="5562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2"/>
              <p:cNvPicPr>
                <a:picLocks noChangeAspect="1" noChangeArrowheads="1"/>
              </p:cNvPicPr>
              <p:nvPr/>
            </p:nvPicPr>
            <p:blipFill>
              <a:blip r:embed="rId3" cstate="print"/>
              <a:srcRect/>
              <a:stretch>
                <a:fillRect/>
              </a:stretch>
            </p:blipFill>
            <p:spPr bwMode="auto">
              <a:xfrm>
                <a:off x="6019800" y="5562600"/>
                <a:ext cx="381000" cy="90171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6096000" y="5181600"/>
                <a:ext cx="381000" cy="90171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6172200" y="5334000"/>
                <a:ext cx="381000" cy="90171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6400800" y="4953000"/>
                <a:ext cx="381000" cy="901710"/>
              </a:xfrm>
              <a:prstGeom prst="rect">
                <a:avLst/>
              </a:prstGeom>
              <a:noFill/>
              <a:ln w="9525">
                <a:noFill/>
                <a:miter lim="800000"/>
                <a:headEnd/>
                <a:tailEnd/>
              </a:ln>
            </p:spPr>
          </p:pic>
          <p:pic>
            <p:nvPicPr>
              <p:cNvPr id="20" name="Picture 2"/>
              <p:cNvPicPr>
                <a:picLocks noChangeAspect="1" noChangeArrowheads="1"/>
              </p:cNvPicPr>
              <p:nvPr/>
            </p:nvPicPr>
            <p:blipFill>
              <a:blip r:embed="rId3" cstate="print"/>
              <a:srcRect/>
              <a:stretch>
                <a:fillRect/>
              </a:stretch>
            </p:blipFill>
            <p:spPr bwMode="auto">
              <a:xfrm>
                <a:off x="6324600" y="5181600"/>
                <a:ext cx="381000" cy="901710"/>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6553200" y="4800600"/>
                <a:ext cx="381000" cy="90171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6248400" y="5486400"/>
                <a:ext cx="381000" cy="901710"/>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6553200" y="5410200"/>
                <a:ext cx="381000" cy="901710"/>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6781800" y="5181600"/>
                <a:ext cx="381000" cy="901710"/>
              </a:xfrm>
              <a:prstGeom prst="rect">
                <a:avLst/>
              </a:prstGeom>
              <a:noFill/>
              <a:ln w="9525">
                <a:noFill/>
                <a:miter lim="800000"/>
                <a:headEnd/>
                <a:tailEnd/>
              </a:ln>
            </p:spPr>
          </p:pic>
          <p:pic>
            <p:nvPicPr>
              <p:cNvPr id="25" name="Picture 2"/>
              <p:cNvPicPr>
                <a:picLocks noChangeAspect="1" noChangeArrowheads="1"/>
              </p:cNvPicPr>
              <p:nvPr/>
            </p:nvPicPr>
            <p:blipFill>
              <a:blip r:embed="rId3" cstate="print"/>
              <a:srcRect/>
              <a:stretch>
                <a:fillRect/>
              </a:stretch>
            </p:blipFill>
            <p:spPr bwMode="auto">
              <a:xfrm>
                <a:off x="6781800" y="4800600"/>
                <a:ext cx="381000" cy="901710"/>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srcRect/>
              <a:stretch>
                <a:fillRect/>
              </a:stretch>
            </p:blipFill>
            <p:spPr bwMode="auto">
              <a:xfrm>
                <a:off x="6553200" y="5105400"/>
                <a:ext cx="381000" cy="901710"/>
              </a:xfrm>
              <a:prstGeom prst="rect">
                <a:avLst/>
              </a:prstGeom>
              <a:noFill/>
              <a:ln w="9525">
                <a:noFill/>
                <a:miter lim="800000"/>
                <a:headEnd/>
                <a:tailEnd/>
              </a:ln>
            </p:spPr>
          </p:pic>
          <p:pic>
            <p:nvPicPr>
              <p:cNvPr id="27" name="Picture 2"/>
              <p:cNvPicPr>
                <a:picLocks noChangeAspect="1" noChangeArrowheads="1"/>
              </p:cNvPicPr>
              <p:nvPr/>
            </p:nvPicPr>
            <p:blipFill>
              <a:blip r:embed="rId3" cstate="print"/>
              <a:srcRect/>
              <a:stretch>
                <a:fillRect/>
              </a:stretch>
            </p:blipFill>
            <p:spPr bwMode="auto">
              <a:xfrm>
                <a:off x="6248400" y="5562600"/>
                <a:ext cx="381000" cy="901710"/>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6096000" y="4876800"/>
                <a:ext cx="381000" cy="901710"/>
              </a:xfrm>
              <a:prstGeom prst="rect">
                <a:avLst/>
              </a:prstGeom>
              <a:noFill/>
              <a:ln w="9525">
                <a:noFill/>
                <a:miter lim="800000"/>
                <a:headEnd/>
                <a:tailEnd/>
              </a:ln>
            </p:spPr>
          </p:pic>
        </p:grpSp>
      </p:grpSp>
      <p:grpSp>
        <p:nvGrpSpPr>
          <p:cNvPr id="29" name="Group 29"/>
          <p:cNvGrpSpPr/>
          <p:nvPr/>
        </p:nvGrpSpPr>
        <p:grpSpPr>
          <a:xfrm>
            <a:off x="5486399" y="5257800"/>
            <a:ext cx="612648" cy="685800"/>
            <a:chOff x="4953000" y="5003360"/>
            <a:chExt cx="1143000" cy="1111259"/>
          </a:xfrm>
        </p:grpSpPr>
        <p:sp>
          <p:nvSpPr>
            <p:cNvPr id="30" name="Parallelogram 29"/>
            <p:cNvSpPr/>
            <p:nvPr/>
          </p:nvSpPr>
          <p:spPr>
            <a:xfrm>
              <a:off x="4953000" y="5181600"/>
              <a:ext cx="1143000" cy="9144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26"/>
            <p:cNvPicPr>
              <a:picLocks noChangeAspect="1" noChangeArrowheads="1"/>
            </p:cNvPicPr>
            <p:nvPr/>
          </p:nvPicPr>
          <p:blipFill>
            <a:blip r:embed="rId4" cstate="print"/>
            <a:srcRect/>
            <a:stretch>
              <a:fillRect/>
            </a:stretch>
          </p:blipFill>
          <p:spPr bwMode="auto">
            <a:xfrm rot="21187578">
              <a:off x="4979886" y="5612960"/>
              <a:ext cx="871699" cy="501659"/>
            </a:xfrm>
            <a:prstGeom prst="rect">
              <a:avLst/>
            </a:prstGeom>
            <a:noFill/>
            <a:ln w="9525">
              <a:noFill/>
              <a:miter lim="800000"/>
              <a:headEnd/>
              <a:tailEnd/>
            </a:ln>
          </p:spPr>
        </p:pic>
        <p:pic>
          <p:nvPicPr>
            <p:cNvPr id="32" name="Picture 26"/>
            <p:cNvPicPr>
              <a:picLocks noChangeAspect="1" noChangeArrowheads="1"/>
            </p:cNvPicPr>
            <p:nvPr/>
          </p:nvPicPr>
          <p:blipFill>
            <a:blip r:embed="rId4" cstate="print"/>
            <a:srcRect/>
            <a:stretch>
              <a:fillRect/>
            </a:stretch>
          </p:blipFill>
          <p:spPr bwMode="auto">
            <a:xfrm rot="21187578">
              <a:off x="5056087" y="5308160"/>
              <a:ext cx="871699" cy="501659"/>
            </a:xfrm>
            <a:prstGeom prst="rect">
              <a:avLst/>
            </a:prstGeom>
            <a:noFill/>
            <a:ln w="9525">
              <a:noFill/>
              <a:miter lim="800000"/>
              <a:headEnd/>
              <a:tailEnd/>
            </a:ln>
          </p:spPr>
        </p:pic>
        <p:pic>
          <p:nvPicPr>
            <p:cNvPr id="33" name="Picture 26"/>
            <p:cNvPicPr>
              <a:picLocks noChangeAspect="1" noChangeArrowheads="1"/>
            </p:cNvPicPr>
            <p:nvPr/>
          </p:nvPicPr>
          <p:blipFill>
            <a:blip r:embed="rId4" cstate="print"/>
            <a:srcRect/>
            <a:stretch>
              <a:fillRect/>
            </a:stretch>
          </p:blipFill>
          <p:spPr bwMode="auto">
            <a:xfrm rot="21187578">
              <a:off x="5132287" y="5003360"/>
              <a:ext cx="871699" cy="501659"/>
            </a:xfrm>
            <a:prstGeom prst="rect">
              <a:avLst/>
            </a:prstGeom>
            <a:noFill/>
            <a:ln w="9525">
              <a:noFill/>
              <a:miter lim="800000"/>
              <a:headEnd/>
              <a:tailEnd/>
            </a:ln>
          </p:spPr>
        </p:pic>
      </p:grpSp>
      <p:cxnSp>
        <p:nvCxnSpPr>
          <p:cNvPr id="34" name="Straight Arrow Connector 33"/>
          <p:cNvCxnSpPr/>
          <p:nvPr/>
        </p:nvCxnSpPr>
        <p:spPr bwMode="auto">
          <a:xfrm>
            <a:off x="5333999" y="5562600"/>
            <a:ext cx="2286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5" name="Rectangle 34"/>
          <p:cNvSpPr/>
          <p:nvPr/>
        </p:nvSpPr>
        <p:spPr bwMode="auto">
          <a:xfrm>
            <a:off x="1828799" y="1447800"/>
            <a:ext cx="20574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6" name="Rectangle 35"/>
          <p:cNvSpPr/>
          <p:nvPr/>
        </p:nvSpPr>
        <p:spPr bwMode="auto">
          <a:xfrm>
            <a:off x="4267199" y="1447800"/>
            <a:ext cx="2209800" cy="52578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pic>
        <p:nvPicPr>
          <p:cNvPr id="37" name="Picture 2"/>
          <p:cNvPicPr preferRelativeResize="0">
            <a:picLocks noChangeArrowheads="1"/>
          </p:cNvPicPr>
          <p:nvPr/>
        </p:nvPicPr>
        <p:blipFill>
          <a:blip r:embed="rId5" cstate="print"/>
          <a:srcRect/>
          <a:stretch>
            <a:fillRect/>
          </a:stretch>
        </p:blipFill>
        <p:spPr bwMode="auto">
          <a:xfrm>
            <a:off x="2362200" y="5181600"/>
            <a:ext cx="1066800" cy="914400"/>
          </a:xfrm>
          <a:prstGeom prst="rect">
            <a:avLst/>
          </a:prstGeom>
          <a:noFill/>
          <a:ln w="9525">
            <a:noFill/>
            <a:miter lim="800000"/>
            <a:headEnd/>
            <a:tailEnd/>
          </a:ln>
        </p:spPr>
      </p:pic>
    </p:spTree>
    <p:extLst>
      <p:ext uri="{BB962C8B-B14F-4D97-AF65-F5344CB8AC3E}">
        <p14:creationId xmlns:p14="http://schemas.microsoft.com/office/powerpoint/2010/main" val="117343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673642" y="753650"/>
            <a:ext cx="2558920" cy="597116"/>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839452" y="41723"/>
            <a:ext cx="2486527" cy="526489"/>
          </a:xfrm>
          <a:prstGeom prst="rect">
            <a:avLst/>
          </a:prstGeom>
          <a:solidFill>
            <a:srgbClr val="FFFF66"/>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761893" y="108681"/>
            <a:ext cx="9879980" cy="6660001"/>
            <a:chOff x="2196479" y="636507"/>
            <a:chExt cx="5880721" cy="5107940"/>
          </a:xfrm>
        </p:grpSpPr>
        <p:grpSp>
          <p:nvGrpSpPr>
            <p:cNvPr id="9" name="Group 8"/>
            <p:cNvGrpSpPr>
              <a:grpSpLocks noChangeAspect="1"/>
            </p:cNvGrpSpPr>
            <p:nvPr/>
          </p:nvGrpSpPr>
          <p:grpSpPr>
            <a:xfrm>
              <a:off x="2196479" y="636507"/>
              <a:ext cx="5410200" cy="5107940"/>
              <a:chOff x="1905000" y="621665"/>
              <a:chExt cx="5410200" cy="5107940"/>
            </a:xfrm>
          </p:grpSpPr>
          <p:grpSp>
            <p:nvGrpSpPr>
              <p:cNvPr id="16" name="Group 15"/>
              <p:cNvGrpSpPr/>
              <p:nvPr/>
            </p:nvGrpSpPr>
            <p:grpSpPr>
              <a:xfrm>
                <a:off x="1917439" y="621665"/>
                <a:ext cx="5397761" cy="2946003"/>
                <a:chOff x="1962920" y="2431732"/>
                <a:chExt cx="5397761" cy="2946003"/>
              </a:xfrm>
            </p:grpSpPr>
            <p:cxnSp>
              <p:nvCxnSpPr>
                <p:cNvPr id="42" name="Elbow Connector 41"/>
                <p:cNvCxnSpPr>
                  <a:stCxn id="51" idx="0"/>
                </p:cNvCxnSpPr>
                <p:nvPr/>
              </p:nvCxnSpPr>
              <p:spPr>
                <a:xfrm rot="16200000" flipV="1">
                  <a:off x="5616734" y="3610294"/>
                  <a:ext cx="697230" cy="1117598"/>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3" name="Flowchart: Decision 42"/>
                <p:cNvSpPr/>
                <p:nvPr/>
              </p:nvSpPr>
              <p:spPr>
                <a:xfrm>
                  <a:off x="3999547" y="3450272"/>
                  <a:ext cx="1306829" cy="76263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Sum Emissions</a:t>
                  </a:r>
                </a:p>
              </p:txBody>
            </p:sp>
            <p:sp>
              <p:nvSpPr>
                <p:cNvPr id="44" name="Rectangle 43"/>
                <p:cNvSpPr/>
                <p:nvPr/>
              </p:nvSpPr>
              <p:spPr>
                <a:xfrm>
                  <a:off x="2728912" y="2431732"/>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Reference Level</a:t>
                  </a:r>
                </a:p>
              </p:txBody>
            </p:sp>
            <p:cxnSp>
              <p:nvCxnSpPr>
                <p:cNvPr id="45" name="Straight Arrow Connector 44"/>
                <p:cNvCxnSpPr/>
                <p:nvPr/>
              </p:nvCxnSpPr>
              <p:spPr>
                <a:xfrm flipV="1">
                  <a:off x="5110604" y="2778443"/>
                  <a:ext cx="632018" cy="670437"/>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46" name="Straight Arrow Connector 45"/>
                <p:cNvCxnSpPr/>
                <p:nvPr/>
              </p:nvCxnSpPr>
              <p:spPr>
                <a:xfrm flipH="1" flipV="1">
                  <a:off x="3570922" y="2812097"/>
                  <a:ext cx="739673" cy="636783"/>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47" name="Rectangle 46"/>
                <p:cNvSpPr/>
                <p:nvPr/>
              </p:nvSpPr>
              <p:spPr>
                <a:xfrm>
                  <a:off x="5458777" y="2443797"/>
                  <a:ext cx="1179195"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MRV System</a:t>
                  </a:r>
                </a:p>
              </p:txBody>
            </p:sp>
            <p:cxnSp>
              <p:nvCxnSpPr>
                <p:cNvPr id="48" name="Elbow Connector 47"/>
                <p:cNvCxnSpPr>
                  <a:stCxn id="49" idx="0"/>
                </p:cNvCxnSpPr>
                <p:nvPr/>
              </p:nvCxnSpPr>
              <p:spPr>
                <a:xfrm rot="5400000" flipH="1" flipV="1">
                  <a:off x="2988271" y="3630334"/>
                  <a:ext cx="729693" cy="1109980"/>
                </a:xfrm>
                <a:prstGeom prst="bentConnector2">
                  <a:avLst/>
                </a:prstGeom>
                <a:noFill/>
                <a:ln w="9525" cap="flat" cmpd="sng" algn="ctr">
                  <a:solidFill>
                    <a:sysClr val="windowText" lastClr="000000">
                      <a:shade val="95000"/>
                      <a:satMod val="105000"/>
                    </a:sysClr>
                  </a:solidFill>
                  <a:prstDash val="solid"/>
                  <a:tailEnd type="arrow"/>
                </a:ln>
                <a:effectLst/>
              </p:spPr>
            </p:cxnSp>
            <p:sp>
              <p:nvSpPr>
                <p:cNvPr id="49" name="Flowchart: Decision 48"/>
                <p:cNvSpPr/>
                <p:nvPr/>
              </p:nvSpPr>
              <p:spPr>
                <a:xfrm>
                  <a:off x="1962920" y="4550170"/>
                  <a:ext cx="1670413"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Deforestation</a:t>
                  </a:r>
                </a:p>
              </p:txBody>
            </p:sp>
            <p:sp>
              <p:nvSpPr>
                <p:cNvPr id="50" name="Flowchart: Decision 49"/>
                <p:cNvSpPr/>
                <p:nvPr/>
              </p:nvSpPr>
              <p:spPr>
                <a:xfrm>
                  <a:off x="3859013" y="4550170"/>
                  <a:ext cx="1587895" cy="827565"/>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Emissions from Forest Degradation</a:t>
                  </a:r>
                </a:p>
              </p:txBody>
            </p:sp>
            <p:sp>
              <p:nvSpPr>
                <p:cNvPr id="51" name="Flowchart: Decision 50"/>
                <p:cNvSpPr/>
                <p:nvPr/>
              </p:nvSpPr>
              <p:spPr>
                <a:xfrm>
                  <a:off x="5687615" y="4517708"/>
                  <a:ext cx="1673066" cy="860027"/>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Emission Reduction from Forest Enhancement</a:t>
                  </a:r>
                </a:p>
              </p:txBody>
            </p:sp>
            <p:cxnSp>
              <p:nvCxnSpPr>
                <p:cNvPr id="52" name="Straight Arrow Connector 51"/>
                <p:cNvCxnSpPr>
                  <a:stCxn id="50" idx="0"/>
                </p:cNvCxnSpPr>
                <p:nvPr/>
              </p:nvCxnSpPr>
              <p:spPr>
                <a:xfrm flipV="1">
                  <a:off x="4652961" y="4267201"/>
                  <a:ext cx="0" cy="282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3241481" y="2989578"/>
                  <a:ext cx="1235063" cy="31940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Future Projection of Emissions</a:t>
                  </a:r>
                </a:p>
              </p:txBody>
            </p:sp>
          </p:grpSp>
          <p:grpSp>
            <p:nvGrpSpPr>
              <p:cNvPr id="17" name="Group 16"/>
              <p:cNvGrpSpPr/>
              <p:nvPr/>
            </p:nvGrpSpPr>
            <p:grpSpPr>
              <a:xfrm>
                <a:off x="1905000" y="3567668"/>
                <a:ext cx="5410200" cy="2161937"/>
                <a:chOff x="1905000" y="3567668"/>
                <a:chExt cx="5410200" cy="2161937"/>
              </a:xfrm>
            </p:grpSpPr>
            <p:sp>
              <p:nvSpPr>
                <p:cNvPr id="18" name="Rounded Rectangle 17"/>
                <p:cNvSpPr/>
                <p:nvPr/>
              </p:nvSpPr>
              <p:spPr>
                <a:xfrm>
                  <a:off x="3472400" y="48768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Stratification</a:t>
                  </a:r>
                </a:p>
              </p:txBody>
            </p:sp>
            <p:sp>
              <p:nvSpPr>
                <p:cNvPr id="19" name="Rounded Rectangle 18"/>
                <p:cNvSpPr/>
                <p:nvPr/>
              </p:nvSpPr>
              <p:spPr>
                <a:xfrm>
                  <a:off x="3486227" y="5410200"/>
                  <a:ext cx="2242503" cy="319405"/>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Driver Analysis</a:t>
                  </a:r>
                </a:p>
              </p:txBody>
            </p:sp>
            <p:grpSp>
              <p:nvGrpSpPr>
                <p:cNvPr id="20" name="Group 19"/>
                <p:cNvGrpSpPr/>
                <p:nvPr/>
              </p:nvGrpSpPr>
              <p:grpSpPr>
                <a:xfrm>
                  <a:off x="1905000" y="3932450"/>
                  <a:ext cx="5410200" cy="563350"/>
                  <a:chOff x="1981200" y="4928765"/>
                  <a:chExt cx="5410200" cy="563350"/>
                </a:xfrm>
              </p:grpSpPr>
              <p:sp>
                <p:nvSpPr>
                  <p:cNvPr id="36" name="Rounded Rectangle 35"/>
                  <p:cNvSpPr/>
                  <p:nvPr/>
                </p:nvSpPr>
                <p:spPr>
                  <a:xfrm>
                    <a:off x="1981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Deforestation Activity Data</a:t>
                    </a:r>
                  </a:p>
                </p:txBody>
              </p:sp>
              <p:sp>
                <p:nvSpPr>
                  <p:cNvPr id="37" name="Rounded Rectangle 36"/>
                  <p:cNvSpPr/>
                  <p:nvPr/>
                </p:nvSpPr>
                <p:spPr>
                  <a:xfrm>
                    <a:off x="2899409" y="492876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Deforestation Emission Factors</a:t>
                    </a:r>
                  </a:p>
                </p:txBody>
              </p:sp>
              <p:sp>
                <p:nvSpPr>
                  <p:cNvPr id="38" name="Rounded Rectangle 37"/>
                  <p:cNvSpPr/>
                  <p:nvPr/>
                </p:nvSpPr>
                <p:spPr>
                  <a:xfrm>
                    <a:off x="3804013"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Degradation Activity Data</a:t>
                    </a:r>
                  </a:p>
                </p:txBody>
              </p:sp>
              <p:sp>
                <p:nvSpPr>
                  <p:cNvPr id="39" name="Rounded Rectangle 38"/>
                  <p:cNvSpPr/>
                  <p:nvPr/>
                </p:nvSpPr>
                <p:spPr>
                  <a:xfrm>
                    <a:off x="4711994"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Degradation Emission Factors</a:t>
                    </a:r>
                  </a:p>
                </p:txBody>
              </p:sp>
              <p:sp>
                <p:nvSpPr>
                  <p:cNvPr id="40" name="Rounded Rectangle 39"/>
                  <p:cNvSpPr/>
                  <p:nvPr/>
                </p:nvSpPr>
                <p:spPr>
                  <a:xfrm>
                    <a:off x="56388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Forest Enhancement Activity Data</a:t>
                    </a:r>
                  </a:p>
                </p:txBody>
              </p:sp>
              <p:sp>
                <p:nvSpPr>
                  <p:cNvPr id="41" name="Rounded Rectangle 40"/>
                  <p:cNvSpPr/>
                  <p:nvPr/>
                </p:nvSpPr>
                <p:spPr>
                  <a:xfrm>
                    <a:off x="6553200" y="4929505"/>
                    <a:ext cx="838200" cy="562610"/>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b="1" dirty="0"/>
                      <a:t>Forest Enhancement Emission Factors</a:t>
                    </a:r>
                  </a:p>
                </p:txBody>
              </p:sp>
            </p:grpSp>
            <p:cxnSp>
              <p:nvCxnSpPr>
                <p:cNvPr id="21" name="Elbow Connector 20"/>
                <p:cNvCxnSpPr>
                  <a:stCxn id="36" idx="0"/>
                  <a:endCxn id="37" idx="0"/>
                </p:cNvCxnSpPr>
                <p:nvPr/>
              </p:nvCxnSpPr>
              <p:spPr>
                <a:xfrm rot="5400000" flipH="1" flipV="1">
                  <a:off x="2782834" y="3473716"/>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flipH="1" flipV="1">
                  <a:off x="4605648" y="3502925"/>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6440435" y="3491474"/>
                  <a:ext cx="740" cy="918209"/>
                </a:xfrm>
                <a:prstGeom prst="bentConnector3">
                  <a:avLst>
                    <a:gd name="adj1" fmla="val 3099189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50" idx="2"/>
                </p:cNvCxnSpPr>
                <p:nvPr/>
              </p:nvCxnSpPr>
              <p:spPr>
                <a:xfrm flipV="1">
                  <a:off x="4607480" y="3567668"/>
                  <a:ext cx="0" cy="1661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752646" y="35676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8667" y="35814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317269" y="4477351"/>
                  <a:ext cx="0" cy="1599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272470"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78553" y="449506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065123"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965348" y="4495800"/>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870035" y="4482069"/>
                  <a:ext cx="0" cy="141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17269" y="4637283"/>
                  <a:ext cx="45527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566013" y="5196206"/>
                  <a:ext cx="0" cy="213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4572000" y="4637284"/>
                  <a:ext cx="6914" cy="239516"/>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6930374" y="914400"/>
              <a:ext cx="1146826" cy="1802528"/>
              <a:chOff x="6930374" y="914400"/>
              <a:chExt cx="1146826" cy="1802528"/>
            </a:xfrm>
          </p:grpSpPr>
          <p:sp>
            <p:nvSpPr>
              <p:cNvPr id="11" name="Rectangle 10"/>
              <p:cNvSpPr/>
              <p:nvPr/>
            </p:nvSpPr>
            <p:spPr>
              <a:xfrm>
                <a:off x="6930374" y="914400"/>
                <a:ext cx="1146826" cy="180252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sz="1200" dirty="0">
                    <a:solidFill>
                      <a:schemeClr val="tx1"/>
                    </a:solidFill>
                  </a:rPr>
                  <a:t>KEY</a:t>
                </a:r>
              </a:p>
            </p:txBody>
          </p:sp>
          <p:sp>
            <p:nvSpPr>
              <p:cNvPr id="12" name="Rectangle 11"/>
              <p:cNvSpPr/>
              <p:nvPr/>
            </p:nvSpPr>
            <p:spPr>
              <a:xfrm>
                <a:off x="7155060" y="1080827"/>
                <a:ext cx="697453" cy="280670"/>
              </a:xfrm>
              <a:prstGeom prst="rect">
                <a:avLst/>
              </a:prstGeom>
              <a:solidFill>
                <a:srgbClr val="FFC00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Final Outcome</a:t>
                </a:r>
              </a:p>
            </p:txBody>
          </p:sp>
          <p:sp>
            <p:nvSpPr>
              <p:cNvPr id="13" name="Rounded Rectangle 12"/>
              <p:cNvSpPr/>
              <p:nvPr/>
            </p:nvSpPr>
            <p:spPr>
              <a:xfrm>
                <a:off x="7123984" y="1421528"/>
                <a:ext cx="759606" cy="266065"/>
              </a:xfrm>
              <a:prstGeom prst="roundRect">
                <a:avLst/>
              </a:prstGeom>
              <a:solidFill>
                <a:schemeClr val="tx2">
                  <a:lumMod val="20000"/>
                  <a:lumOff val="80000"/>
                </a:schemeClr>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Policy decision</a:t>
                </a:r>
              </a:p>
            </p:txBody>
          </p:sp>
          <p:sp>
            <p:nvSpPr>
              <p:cNvPr id="14" name="Flowchart: Decision 13"/>
              <p:cNvSpPr/>
              <p:nvPr/>
            </p:nvSpPr>
            <p:spPr>
              <a:xfrm>
                <a:off x="6930374" y="1726328"/>
                <a:ext cx="1146826" cy="432158"/>
              </a:xfrm>
              <a:prstGeom prst="flowChartDecision">
                <a:avLst/>
              </a:prstGeom>
              <a:solidFill>
                <a:srgbClr val="FFFFCC"/>
              </a:solidFill>
              <a:ln w="3175" cap="flat" cmpd="sng" algn="ctr">
                <a:solidFill>
                  <a:sysClr val="windowText" lastClr="000000"/>
                </a:solid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gn="ctr"/>
                <a:r>
                  <a:rPr lang="en-US" sz="1200" dirty="0"/>
                  <a:t>Intermediate outcome</a:t>
                </a:r>
              </a:p>
            </p:txBody>
          </p:sp>
          <p:sp>
            <p:nvSpPr>
              <p:cNvPr id="15" name="Rounded Rectangle 14"/>
              <p:cNvSpPr/>
              <p:nvPr/>
            </p:nvSpPr>
            <p:spPr>
              <a:xfrm>
                <a:off x="7191236" y="2244249"/>
                <a:ext cx="625102" cy="396479"/>
              </a:xfrm>
              <a:prstGeom prst="roundRect">
                <a:avLst/>
              </a:prstGeom>
              <a:solidFill>
                <a:srgbClr val="92D050"/>
              </a:solidFill>
              <a:ln w="317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200" dirty="0"/>
                  <a:t>Technical input</a:t>
                </a:r>
              </a:p>
            </p:txBody>
          </p:sp>
        </p:grpSp>
      </p:grpSp>
      <p:sp>
        <p:nvSpPr>
          <p:cNvPr id="3" name="Title 2"/>
          <p:cNvSpPr>
            <a:spLocks noGrp="1"/>
          </p:cNvSpPr>
          <p:nvPr>
            <p:ph type="title"/>
          </p:nvPr>
        </p:nvSpPr>
        <p:spPr/>
        <p:txBody>
          <a:bodyPr>
            <a:normAutofit fontScale="90000"/>
          </a:bodyPr>
          <a:lstStyle/>
          <a:p>
            <a:pPr algn="ctr"/>
            <a:r>
              <a:rPr lang="en-US" sz="4000" dirty="0"/>
              <a:t>Establishing the Reference Level</a:t>
            </a:r>
          </a:p>
        </p:txBody>
      </p:sp>
    </p:spTree>
    <p:extLst>
      <p:ext uri="{BB962C8B-B14F-4D97-AF65-F5344CB8AC3E}">
        <p14:creationId xmlns:p14="http://schemas.microsoft.com/office/powerpoint/2010/main" val="34330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50331"/>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dirty="0"/>
              <a:t>1.2.	The Roles of Forests and Forest Carbon in Global Climate Negotiations</a:t>
            </a:r>
          </a:p>
          <a:p>
            <a:pPr lvl="1">
              <a:lnSpc>
                <a:spcPct val="105000"/>
              </a:lnSpc>
            </a:pPr>
            <a:r>
              <a:rPr lang="en-US" sz="2000" dirty="0"/>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t>2.1.	Overview of Forest Carbon Pools (Stocks)</a:t>
            </a:r>
          </a:p>
          <a:p>
            <a:pPr lvl="1">
              <a:lnSpc>
                <a:spcPct val="105000"/>
              </a:lnSpc>
            </a:pPr>
            <a:r>
              <a:rPr lang="en-US" sz="2000" dirty="0"/>
              <a:t>2.2.	Land Use, Land Use Change, and Forestry (</a:t>
            </a:r>
            <a:r>
              <a:rPr lang="en-US" sz="2000" dirty="0" err="1"/>
              <a:t>LULUCF</a:t>
            </a:r>
            <a:r>
              <a:rPr lang="en-US" sz="2000" dirty="0"/>
              <a:t>)</a:t>
            </a:r>
          </a:p>
          <a:p>
            <a:pPr lvl="1">
              <a:lnSpc>
                <a:spcPct val="105000"/>
              </a:lnSpc>
            </a:pPr>
            <a:r>
              <a:rPr lang="en-US" sz="2000" dirty="0"/>
              <a:t>2.3.	IPCC Guidelines for Forest Carbon Measurement and Monitoring</a:t>
            </a:r>
          </a:p>
          <a:p>
            <a:pPr lvl="1">
              <a:lnSpc>
                <a:spcPct val="105000"/>
              </a:lnSpc>
            </a:pPr>
            <a:r>
              <a:rPr lang="en-US" sz="2000" b="1" dirty="0">
                <a:solidFill>
                  <a:srgbClr val="FF0000"/>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3349741"/>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538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72492138"/>
              </p:ext>
            </p:extLst>
          </p:nvPr>
        </p:nvGraphicFramePr>
        <p:xfrm>
          <a:off x="1010653" y="1731958"/>
          <a:ext cx="10507579" cy="534706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r>
              <a:rPr lang="en-US" dirty="0"/>
              <a:t>Projection of Historical Emissions</a:t>
            </a:r>
          </a:p>
        </p:txBody>
      </p:sp>
      <p:sp>
        <p:nvSpPr>
          <p:cNvPr id="4" name="TextBox 1"/>
          <p:cNvSpPr txBox="1"/>
          <p:nvPr/>
        </p:nvSpPr>
        <p:spPr>
          <a:xfrm>
            <a:off x="3038474" y="1080078"/>
            <a:ext cx="6410326" cy="914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a:t>Future conditions similar to the past</a:t>
            </a:r>
          </a:p>
        </p:txBody>
      </p:sp>
    </p:spTree>
    <p:extLst>
      <p:ext uri="{BB962C8B-B14F-4D97-AF65-F5344CB8AC3E}">
        <p14:creationId xmlns:p14="http://schemas.microsoft.com/office/powerpoint/2010/main" val="1663703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Projection of Historical Emissions</a:t>
            </a:r>
          </a:p>
        </p:txBody>
      </p:sp>
      <p:sp>
        <p:nvSpPr>
          <p:cNvPr id="4" name="TextBox 1"/>
          <p:cNvSpPr txBox="1"/>
          <p:nvPr/>
        </p:nvSpPr>
        <p:spPr>
          <a:xfrm>
            <a:off x="2867024" y="1080078"/>
            <a:ext cx="6962776" cy="914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a:t>Future conditions different from the past</a:t>
            </a:r>
          </a:p>
        </p:txBody>
      </p:sp>
      <p:graphicFrame>
        <p:nvGraphicFramePr>
          <p:cNvPr id="5" name="Chart 4"/>
          <p:cNvGraphicFramePr/>
          <p:nvPr>
            <p:extLst/>
          </p:nvPr>
        </p:nvGraphicFramePr>
        <p:xfrm>
          <a:off x="2219572" y="1731958"/>
          <a:ext cx="7548790" cy="534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055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spcAft>
                <a:spcPts val="600"/>
              </a:spcAft>
              <a:buNone/>
            </a:pPr>
            <a:r>
              <a:rPr lang="en-US" dirty="0"/>
              <a:t>Pending further guidance from the UNFCCC, and based on existing guidance, the assessment of national circumstances could consider the following information:</a:t>
            </a:r>
          </a:p>
          <a:p>
            <a:pPr lvl="1">
              <a:spcAft>
                <a:spcPts val="600"/>
              </a:spcAft>
            </a:pPr>
            <a:r>
              <a:rPr lang="en-US" b="1" dirty="0">
                <a:solidFill>
                  <a:srgbClr val="0000FF"/>
                </a:solidFill>
              </a:rPr>
              <a:t>Geographic characteristics </a:t>
            </a:r>
            <a:r>
              <a:rPr lang="en-US" dirty="0"/>
              <a:t>(climate, forest area, land use, other environmental characteristics);</a:t>
            </a:r>
          </a:p>
          <a:p>
            <a:pPr lvl="1">
              <a:spcAft>
                <a:spcPts val="600"/>
              </a:spcAft>
            </a:pPr>
            <a:r>
              <a:rPr lang="en-US" b="1" dirty="0">
                <a:solidFill>
                  <a:srgbClr val="0000FF"/>
                </a:solidFill>
              </a:rPr>
              <a:t>Population</a:t>
            </a:r>
            <a:r>
              <a:rPr lang="en-US" dirty="0"/>
              <a:t> (growth rates, distribution, density, etc.);</a:t>
            </a:r>
          </a:p>
          <a:p>
            <a:pPr lvl="1">
              <a:spcAft>
                <a:spcPts val="600"/>
              </a:spcAft>
            </a:pPr>
            <a:r>
              <a:rPr lang="en-US" b="1" dirty="0">
                <a:solidFill>
                  <a:srgbClr val="0000FF"/>
                </a:solidFill>
              </a:rPr>
              <a:t>Economic</a:t>
            </a:r>
            <a:r>
              <a:rPr lang="en-US" dirty="0"/>
              <a:t> (energy, transport, industry, mining, tourism, agriculture, fisheries, waste, health, services)</a:t>
            </a:r>
          </a:p>
          <a:p>
            <a:pPr lvl="1">
              <a:spcAft>
                <a:spcPts val="600"/>
              </a:spcAft>
            </a:pPr>
            <a:r>
              <a:rPr lang="en-US" b="1" dirty="0">
                <a:solidFill>
                  <a:srgbClr val="0000FF"/>
                </a:solidFill>
              </a:rPr>
              <a:t>Regulatory </a:t>
            </a:r>
            <a:r>
              <a:rPr lang="en-US" dirty="0"/>
              <a:t>(land tenure/permitting and land use designation, land use planning, regulatory changes)</a:t>
            </a:r>
          </a:p>
        </p:txBody>
      </p:sp>
      <p:sp>
        <p:nvSpPr>
          <p:cNvPr id="2" name="Title 1"/>
          <p:cNvSpPr>
            <a:spLocks noGrp="1"/>
          </p:cNvSpPr>
          <p:nvPr>
            <p:ph type="title"/>
          </p:nvPr>
        </p:nvSpPr>
        <p:spPr/>
        <p:txBody>
          <a:bodyPr>
            <a:normAutofit/>
          </a:bodyPr>
          <a:lstStyle/>
          <a:p>
            <a:r>
              <a:rPr lang="en-US" dirty="0"/>
              <a:t>Future Conditions Expected to Change</a:t>
            </a:r>
          </a:p>
        </p:txBody>
      </p:sp>
    </p:spTree>
    <p:extLst>
      <p:ext uri="{BB962C8B-B14F-4D97-AF65-F5344CB8AC3E}">
        <p14:creationId xmlns:p14="http://schemas.microsoft.com/office/powerpoint/2010/main" val="3764845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dirty="0"/>
              <a:t>The Business as Usual (BAU) RL can be adjusted for national circumstances:</a:t>
            </a:r>
          </a:p>
          <a:p>
            <a:pPr lvl="1">
              <a:spcAft>
                <a:spcPts val="600"/>
              </a:spcAft>
            </a:pPr>
            <a:r>
              <a:rPr lang="en-US" dirty="0"/>
              <a:t>to </a:t>
            </a:r>
            <a:r>
              <a:rPr lang="en-US" b="1" dirty="0">
                <a:solidFill>
                  <a:srgbClr val="0000FF"/>
                </a:solidFill>
              </a:rPr>
              <a:t>improve the accuracy of the BAU projection </a:t>
            </a:r>
            <a:r>
              <a:rPr lang="en-US" dirty="0"/>
              <a:t>based on only historical emissions by taking into account relevant circumstances and future events that will affect forest emissions</a:t>
            </a:r>
          </a:p>
          <a:p>
            <a:pPr lvl="1">
              <a:spcAft>
                <a:spcPts val="600"/>
              </a:spcAft>
            </a:pPr>
            <a:r>
              <a:rPr lang="en-US" dirty="0"/>
              <a:t>to </a:t>
            </a:r>
            <a:r>
              <a:rPr lang="en-US" b="1" dirty="0">
                <a:solidFill>
                  <a:srgbClr val="0000FF"/>
                </a:solidFill>
              </a:rPr>
              <a:t>reflect political considerations </a:t>
            </a:r>
            <a:r>
              <a:rPr lang="en-US" dirty="0"/>
              <a:t>that are most relevant for defining financial support and linking RL to REDD+ results-based finance</a:t>
            </a:r>
          </a:p>
          <a:p>
            <a:pPr marL="0" indent="0">
              <a:spcAft>
                <a:spcPts val="600"/>
              </a:spcAft>
              <a:buNone/>
            </a:pPr>
            <a:endParaRPr lang="en-US" dirty="0"/>
          </a:p>
        </p:txBody>
      </p:sp>
      <p:sp>
        <p:nvSpPr>
          <p:cNvPr id="2" name="Title 1"/>
          <p:cNvSpPr>
            <a:spLocks noGrp="1"/>
          </p:cNvSpPr>
          <p:nvPr>
            <p:ph type="title"/>
          </p:nvPr>
        </p:nvSpPr>
        <p:spPr/>
        <p:txBody>
          <a:bodyPr>
            <a:normAutofit/>
          </a:bodyPr>
          <a:lstStyle/>
          <a:p>
            <a:r>
              <a:rPr lang="en-US" dirty="0"/>
              <a:t>Why Adjust for National Circumstances? </a:t>
            </a:r>
          </a:p>
        </p:txBody>
      </p:sp>
    </p:spTree>
    <p:extLst>
      <p:ext uri="{BB962C8B-B14F-4D97-AF65-F5344CB8AC3E}">
        <p14:creationId xmlns:p14="http://schemas.microsoft.com/office/powerpoint/2010/main" val="101470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a:lnSpc>
                <a:spcPct val="125000"/>
              </a:lnSpc>
              <a:spcAft>
                <a:spcPts val="600"/>
              </a:spcAft>
            </a:pPr>
            <a:r>
              <a:rPr lang="en-US" dirty="0"/>
              <a:t>Emissions data are calculated from activity data and emissions factors</a:t>
            </a:r>
          </a:p>
          <a:p>
            <a:pPr>
              <a:lnSpc>
                <a:spcPct val="125000"/>
              </a:lnSpc>
              <a:spcAft>
                <a:spcPts val="600"/>
              </a:spcAft>
            </a:pPr>
            <a:r>
              <a:rPr lang="en-US" dirty="0"/>
              <a:t>Reference levels are based on historical emissions data</a:t>
            </a:r>
          </a:p>
          <a:p>
            <a:pPr>
              <a:lnSpc>
                <a:spcPct val="125000"/>
              </a:lnSpc>
              <a:spcAft>
                <a:spcPts val="600"/>
              </a:spcAft>
            </a:pPr>
            <a:r>
              <a:rPr lang="en-US" dirty="0"/>
              <a:t>Reference levels are essential to the determination of additionality or the impact of mitigation activities</a:t>
            </a:r>
          </a:p>
        </p:txBody>
      </p:sp>
      <p:sp>
        <p:nvSpPr>
          <p:cNvPr id="2" name="Title 1"/>
          <p:cNvSpPr>
            <a:spLocks noGrp="1"/>
          </p:cNvSpPr>
          <p:nvPr>
            <p:ph type="title"/>
          </p:nvPr>
        </p:nvSpPr>
        <p:spPr/>
        <p:txBody>
          <a:bodyPr/>
          <a:lstStyle/>
          <a:p>
            <a:r>
              <a:rPr lang="en-US" dirty="0"/>
              <a:t>Take Home Message</a:t>
            </a:r>
            <a:endParaRPr lang="en-US" b="1" dirty="0"/>
          </a:p>
        </p:txBody>
      </p:sp>
    </p:spTree>
    <p:extLst>
      <p:ext uri="{BB962C8B-B14F-4D97-AF65-F5344CB8AC3E}">
        <p14:creationId xmlns:p14="http://schemas.microsoft.com/office/powerpoint/2010/main" val="91686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07" y="1658679"/>
            <a:ext cx="11664268" cy="4678326"/>
          </a:xfrm>
        </p:spPr>
        <p:txBody>
          <a:bodyPr>
            <a:normAutofit/>
          </a:bodyPr>
          <a:lstStyle/>
          <a:p>
            <a:pPr>
              <a:spcAft>
                <a:spcPts val="1800"/>
              </a:spcAft>
            </a:pPr>
            <a:r>
              <a:rPr lang="de-DE" sz="2000" dirty="0"/>
              <a:t>USAID. 2015. USAID LEAF‘s </a:t>
            </a:r>
            <a:r>
              <a:rPr lang="en-US" sz="2000" i="1" dirty="0"/>
              <a:t>Climate Change Curriculum</a:t>
            </a:r>
            <a:r>
              <a:rPr lang="en-US" sz="2000" dirty="0"/>
              <a:t>. USAID Lowering Emissions in Asia Forests Program (USAID LEAF). </a:t>
            </a:r>
            <a:r>
              <a:rPr lang="en-US" sz="2000" dirty="0" err="1"/>
              <a:t>Winrock</a:t>
            </a:r>
            <a:r>
              <a:rPr lang="en-US" sz="2000" dirty="0"/>
              <a:t> International and US Forest Service. Bangkok, Thailand.</a:t>
            </a:r>
          </a:p>
          <a:p>
            <a:pPr>
              <a:spcAft>
                <a:spcPts val="1800"/>
              </a:spcAft>
            </a:pPr>
            <a:r>
              <a:rPr lang="fr-FR" sz="2000" dirty="0"/>
              <a:t>Harris et al.  2012.  </a:t>
            </a:r>
            <a:r>
              <a:rPr lang="fr-FR" sz="2000" dirty="0" err="1"/>
              <a:t>Decision</a:t>
            </a:r>
            <a:r>
              <a:rPr lang="fr-FR" sz="2000" dirty="0"/>
              <a:t> Support </a:t>
            </a:r>
            <a:r>
              <a:rPr lang="fr-FR" sz="2000" dirty="0" err="1"/>
              <a:t>Tool</a:t>
            </a:r>
            <a:r>
              <a:rPr lang="fr-FR" sz="2000" dirty="0"/>
              <a:t> for </a:t>
            </a:r>
            <a:r>
              <a:rPr lang="fr-FR" sz="2000" dirty="0" err="1"/>
              <a:t>Developing</a:t>
            </a:r>
            <a:r>
              <a:rPr lang="fr-FR" sz="2000" dirty="0"/>
              <a:t> Reference Levels for REDD+. </a:t>
            </a:r>
            <a:r>
              <a:rPr lang="fr-FR" sz="2000" dirty="0" err="1"/>
              <a:t>Winrock</a:t>
            </a:r>
            <a:r>
              <a:rPr lang="fr-FR" sz="2000" dirty="0"/>
              <a:t> International for World Bank Forest </a:t>
            </a:r>
            <a:r>
              <a:rPr lang="fr-FR" sz="2000" dirty="0" err="1"/>
              <a:t>Carbon</a:t>
            </a:r>
            <a:r>
              <a:rPr lang="fr-FR" sz="2000" dirty="0"/>
              <a:t> </a:t>
            </a:r>
            <a:r>
              <a:rPr lang="fr-FR" sz="2000" dirty="0" err="1"/>
              <a:t>Partnership</a:t>
            </a:r>
            <a:r>
              <a:rPr lang="fr-FR" sz="2000" dirty="0"/>
              <a:t> Facility.</a:t>
            </a:r>
          </a:p>
          <a:p>
            <a:pPr>
              <a:lnSpc>
                <a:spcPct val="100000"/>
              </a:lnSpc>
              <a:spcBef>
                <a:spcPts val="0"/>
              </a:spcBef>
              <a:spcAft>
                <a:spcPts val="1800"/>
              </a:spcAft>
              <a:buSzPct val="75000"/>
              <a:defRPr/>
            </a:pPr>
            <a:r>
              <a:rPr lang="en-GB" sz="2000" dirty="0"/>
              <a:t>Walker et al. 2013 Technical Guidance on Development of a REDD+ Reference Level May 2013 version.  </a:t>
            </a:r>
            <a:r>
              <a:rPr lang="en-GB" sz="2000" dirty="0" err="1"/>
              <a:t>Winrock</a:t>
            </a:r>
            <a:r>
              <a:rPr lang="en-GB" sz="2000" dirty="0"/>
              <a:t> International Ecosystems Services Unit</a:t>
            </a:r>
          </a:p>
          <a:p>
            <a:pPr>
              <a:lnSpc>
                <a:spcPct val="100000"/>
              </a:lnSpc>
              <a:spcBef>
                <a:spcPts val="0"/>
              </a:spcBef>
              <a:spcAft>
                <a:spcPts val="0"/>
              </a:spcAft>
              <a:buSzPct val="75000"/>
              <a:defRPr/>
            </a:pPr>
            <a:r>
              <a:rPr lang="fr-FR" sz="2000" dirty="0"/>
              <a:t>Harris et al. 2013. </a:t>
            </a:r>
            <a:r>
              <a:rPr lang="en-US" sz="2000" dirty="0"/>
              <a:t>Draft Methodological Framework for Developing RL/RELs for REDD+. </a:t>
            </a:r>
            <a:r>
              <a:rPr lang="fr-FR" sz="2000" dirty="0" err="1"/>
              <a:t>Winrock</a:t>
            </a:r>
            <a:r>
              <a:rPr lang="fr-FR" sz="2000" dirty="0"/>
              <a:t> International for World Bank Forest </a:t>
            </a:r>
            <a:r>
              <a:rPr lang="fr-FR" sz="2000" dirty="0" err="1"/>
              <a:t>Carbon</a:t>
            </a:r>
            <a:r>
              <a:rPr lang="fr-FR" sz="2000" dirty="0"/>
              <a:t> </a:t>
            </a:r>
            <a:r>
              <a:rPr lang="fr-FR" sz="2000" dirty="0" err="1"/>
              <a:t>Partnership</a:t>
            </a:r>
            <a:r>
              <a:rPr lang="fr-FR" sz="2000" dirty="0"/>
              <a:t> Facility.</a:t>
            </a:r>
            <a:endParaRPr lang="en-US" sz="2000" dirty="0"/>
          </a:p>
          <a:p>
            <a:pPr>
              <a:lnSpc>
                <a:spcPct val="130000"/>
              </a:lnSpc>
            </a:pPr>
            <a:endParaRPr lang="en-AU" sz="2000" dirty="0"/>
          </a:p>
          <a:p>
            <a:pPr>
              <a:lnSpc>
                <a:spcPct val="130000"/>
              </a:lnSpc>
            </a:pPr>
            <a:endParaRPr lang="en-US" sz="2000" dirty="0"/>
          </a:p>
          <a:p>
            <a:pPr>
              <a:lnSpc>
                <a:spcPct val="130000"/>
              </a:lnSpc>
            </a:pPr>
            <a:endParaRPr lang="th-TH" sz="2000" dirty="0"/>
          </a:p>
        </p:txBody>
      </p:sp>
      <p:sp>
        <p:nvSpPr>
          <p:cNvPr id="4" name="Title 3"/>
          <p:cNvSpPr>
            <a:spLocks noGrp="1"/>
          </p:cNvSpPr>
          <p:nvPr>
            <p:ph type="title"/>
          </p:nvPr>
        </p:nvSpPr>
        <p:spPr/>
        <p:txBody>
          <a:bodyPr/>
          <a:lstStyle/>
          <a:p>
            <a:r>
              <a:rPr lang="en-US" dirty="0"/>
              <a:t>References and Resources</a:t>
            </a:r>
          </a:p>
        </p:txBody>
      </p:sp>
    </p:spTree>
    <p:extLst>
      <p:ext uri="{BB962C8B-B14F-4D97-AF65-F5344CB8AC3E}">
        <p14:creationId xmlns:p14="http://schemas.microsoft.com/office/powerpoint/2010/main" val="4011540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4256224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411039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233002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US" i="1" dirty="0"/>
              <a:t>By the end of this session, students will be able to:</a:t>
            </a:r>
          </a:p>
          <a:p>
            <a:pPr lvl="0" fontAlgn="base"/>
            <a:r>
              <a:rPr lang="en-US" dirty="0"/>
              <a:t>Explain how reference levels are formulated</a:t>
            </a:r>
          </a:p>
          <a:p>
            <a:pPr lvl="0" fontAlgn="base"/>
            <a:r>
              <a:rPr lang="en-US" dirty="0"/>
              <a:t>Determine what they are used for</a:t>
            </a:r>
          </a:p>
          <a:p>
            <a:r>
              <a:rPr lang="en-US" dirty="0"/>
              <a:t>Explain why reference levels are important to meet IPCC guidelines</a:t>
            </a:r>
          </a:p>
        </p:txBody>
      </p:sp>
      <p:sp>
        <p:nvSpPr>
          <p:cNvPr id="5" name="Title 4"/>
          <p:cNvSpPr>
            <a:spLocks noGrp="1"/>
          </p:cNvSpPr>
          <p:nvPr>
            <p:ph type="title"/>
          </p:nvPr>
        </p:nvSpPr>
        <p:spPr/>
        <p:txBody>
          <a:bodyPr>
            <a:normAutofit/>
          </a:bodyPr>
          <a:lstStyle/>
          <a:p>
            <a:r>
              <a:rPr lang="en-US" dirty="0"/>
              <a:t>Learning Objectives</a:t>
            </a:r>
          </a:p>
        </p:txBody>
      </p:sp>
    </p:spTree>
    <p:extLst>
      <p:ext uri="{BB962C8B-B14F-4D97-AF65-F5344CB8AC3E}">
        <p14:creationId xmlns:p14="http://schemas.microsoft.com/office/powerpoint/2010/main" val="37290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Introduction to Reference levels under UNFCCC – 10 minutes</a:t>
            </a:r>
          </a:p>
          <a:p>
            <a:r>
              <a:rPr lang="en-US" dirty="0"/>
              <a:t>Key component for reference level development – 30 minutes</a:t>
            </a:r>
          </a:p>
          <a:p>
            <a:r>
              <a:rPr lang="en-US" dirty="0"/>
              <a:t>Class Exercise on ‘Reference levels’ – 5 minutes</a:t>
            </a:r>
          </a:p>
          <a:p>
            <a:pPr marL="0" indent="0">
              <a:buNone/>
            </a:pPr>
            <a:endParaRPr lang="en-US" dirty="0"/>
          </a:p>
        </p:txBody>
      </p:sp>
      <p:sp>
        <p:nvSpPr>
          <p:cNvPr id="5" name="Title 4"/>
          <p:cNvSpPr>
            <a:spLocks noGrp="1"/>
          </p:cNvSpPr>
          <p:nvPr>
            <p:ph type="title"/>
          </p:nvPr>
        </p:nvSpPr>
        <p:spPr/>
        <p:txBody>
          <a:bodyPr>
            <a:normAutofit/>
          </a:bodyPr>
          <a:lstStyle/>
          <a:p>
            <a:r>
              <a:rPr lang="en-US" dirty="0"/>
              <a:t>Session Plan</a:t>
            </a:r>
          </a:p>
        </p:txBody>
      </p:sp>
    </p:spTree>
    <p:extLst>
      <p:ext uri="{BB962C8B-B14F-4D97-AF65-F5344CB8AC3E}">
        <p14:creationId xmlns:p14="http://schemas.microsoft.com/office/powerpoint/2010/main" val="41499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What are Reference Levels?</a:t>
            </a:r>
          </a:p>
        </p:txBody>
      </p:sp>
      <p:graphicFrame>
        <p:nvGraphicFramePr>
          <p:cNvPr id="11" name="Chart 10"/>
          <p:cNvGraphicFramePr/>
          <p:nvPr>
            <p:extLst>
              <p:ext uri="{D42A27DB-BD31-4B8C-83A1-F6EECF244321}">
                <p14:modId xmlns:p14="http://schemas.microsoft.com/office/powerpoint/2010/main" val="3061384665"/>
              </p:ext>
            </p:extLst>
          </p:nvPr>
        </p:nvGraphicFramePr>
        <p:xfrm>
          <a:off x="-96644" y="1318527"/>
          <a:ext cx="12288644" cy="538603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5458878" y="1318527"/>
            <a:ext cx="6566897" cy="12837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402078" y="2602260"/>
            <a:ext cx="6388478" cy="75088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8663223" y="1828803"/>
            <a:ext cx="2220366" cy="827703"/>
            <a:chOff x="5152798" y="2205446"/>
            <a:chExt cx="1696028" cy="756368"/>
          </a:xfrm>
          <a:solidFill>
            <a:schemeClr val="bg1"/>
          </a:solidFill>
        </p:grpSpPr>
        <p:cxnSp>
          <p:nvCxnSpPr>
            <p:cNvPr id="7" name="Straight Arrow Connector 6"/>
            <p:cNvCxnSpPr/>
            <p:nvPr/>
          </p:nvCxnSpPr>
          <p:spPr>
            <a:xfrm>
              <a:off x="5152798" y="2205446"/>
              <a:ext cx="13077" cy="756368"/>
            </a:xfrm>
            <a:prstGeom prst="straightConnector1">
              <a:avLst/>
            </a:prstGeom>
            <a:grpFill/>
            <a:ln w="38100">
              <a:solidFill>
                <a:srgbClr val="0099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5196509" y="2375746"/>
              <a:ext cx="1652317" cy="5285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a:solidFill>
                    <a:srgbClr val="0099FF"/>
                  </a:solidFill>
                </a:rPr>
                <a:t>Additionality</a:t>
              </a:r>
            </a:p>
          </p:txBody>
        </p:sp>
      </p:grpSp>
    </p:spTree>
    <p:extLst>
      <p:ext uri="{BB962C8B-B14F-4D97-AF65-F5344CB8AC3E}">
        <p14:creationId xmlns:p14="http://schemas.microsoft.com/office/powerpoint/2010/main" val="29272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What are Reference Levels?</a:t>
            </a:r>
          </a:p>
        </p:txBody>
      </p:sp>
      <p:graphicFrame>
        <p:nvGraphicFramePr>
          <p:cNvPr id="11" name="Chart 10"/>
          <p:cNvGraphicFramePr/>
          <p:nvPr>
            <p:extLst/>
          </p:nvPr>
        </p:nvGraphicFramePr>
        <p:xfrm>
          <a:off x="-96644" y="1318527"/>
          <a:ext cx="12288644" cy="538603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8663223" y="1828803"/>
            <a:ext cx="2220366" cy="827703"/>
            <a:chOff x="5152798" y="2205446"/>
            <a:chExt cx="1696028" cy="756368"/>
          </a:xfrm>
          <a:solidFill>
            <a:schemeClr val="bg1"/>
          </a:solidFill>
        </p:grpSpPr>
        <p:cxnSp>
          <p:nvCxnSpPr>
            <p:cNvPr id="7" name="Straight Arrow Connector 6"/>
            <p:cNvCxnSpPr/>
            <p:nvPr/>
          </p:nvCxnSpPr>
          <p:spPr>
            <a:xfrm>
              <a:off x="5152798" y="2205446"/>
              <a:ext cx="13077" cy="756368"/>
            </a:xfrm>
            <a:prstGeom prst="straightConnector1">
              <a:avLst/>
            </a:prstGeom>
            <a:grpFill/>
            <a:ln w="38100">
              <a:solidFill>
                <a:srgbClr val="0099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5196509" y="2375746"/>
              <a:ext cx="1652317" cy="5285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a:solidFill>
                    <a:srgbClr val="0099FF"/>
                  </a:solidFill>
                </a:rPr>
                <a:t>Additionality</a:t>
              </a:r>
            </a:p>
          </p:txBody>
        </p:sp>
      </p:grpSp>
    </p:spTree>
    <p:extLst>
      <p:ext uri="{BB962C8B-B14F-4D97-AF65-F5344CB8AC3E}">
        <p14:creationId xmlns:p14="http://schemas.microsoft.com/office/powerpoint/2010/main" val="387351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lnSpc>
                <a:spcPct val="130000"/>
              </a:lnSpc>
              <a:spcAft>
                <a:spcPts val="600"/>
              </a:spcAft>
            </a:pPr>
            <a:r>
              <a:rPr lang="en-US" b="1" dirty="0"/>
              <a:t>R</a:t>
            </a:r>
            <a:r>
              <a:rPr lang="en-US" dirty="0"/>
              <a:t>eference </a:t>
            </a:r>
            <a:r>
              <a:rPr lang="en-US" b="1" dirty="0"/>
              <a:t>E</a:t>
            </a:r>
            <a:r>
              <a:rPr lang="en-US" dirty="0"/>
              <a:t>missions </a:t>
            </a:r>
            <a:r>
              <a:rPr lang="en-US" b="1" dirty="0"/>
              <a:t>L</a:t>
            </a:r>
            <a:r>
              <a:rPr lang="en-US" dirty="0"/>
              <a:t>evels (REL) or </a:t>
            </a:r>
            <a:r>
              <a:rPr lang="en-US" b="1" dirty="0"/>
              <a:t>R</a:t>
            </a:r>
            <a:r>
              <a:rPr lang="en-US" dirty="0"/>
              <a:t>eference </a:t>
            </a:r>
            <a:r>
              <a:rPr lang="en-US" b="1" dirty="0"/>
              <a:t>L</a:t>
            </a:r>
            <a:r>
              <a:rPr lang="en-US" dirty="0"/>
              <a:t>evels (RL)?</a:t>
            </a:r>
          </a:p>
          <a:p>
            <a:pPr>
              <a:lnSpc>
                <a:spcPct val="130000"/>
              </a:lnSpc>
              <a:spcAft>
                <a:spcPts val="600"/>
              </a:spcAft>
            </a:pPr>
            <a:endParaRPr lang="en-US" dirty="0"/>
          </a:p>
          <a:p>
            <a:pPr lvl="1">
              <a:lnSpc>
                <a:spcPct val="130000"/>
              </a:lnSpc>
              <a:spcAft>
                <a:spcPts val="600"/>
              </a:spcAft>
            </a:pPr>
            <a:r>
              <a:rPr lang="en-US" sz="3200" b="1" dirty="0">
                <a:solidFill>
                  <a:srgbClr val="FF0000"/>
                </a:solidFill>
              </a:rPr>
              <a:t>RELs</a:t>
            </a:r>
            <a:r>
              <a:rPr lang="en-US" sz="3200" dirty="0"/>
              <a:t>: gross emissions in a given time period from deforestation and forest degradation</a:t>
            </a:r>
          </a:p>
          <a:p>
            <a:pPr marL="457200" lvl="1" indent="0">
              <a:lnSpc>
                <a:spcPct val="130000"/>
              </a:lnSpc>
              <a:spcAft>
                <a:spcPts val="600"/>
              </a:spcAft>
              <a:buNone/>
            </a:pPr>
            <a:endParaRPr lang="en-US" sz="3200" dirty="0"/>
          </a:p>
          <a:p>
            <a:pPr lvl="1">
              <a:lnSpc>
                <a:spcPct val="130000"/>
              </a:lnSpc>
              <a:spcAft>
                <a:spcPts val="600"/>
              </a:spcAft>
            </a:pPr>
            <a:r>
              <a:rPr lang="en-US" sz="3200" b="1" dirty="0">
                <a:solidFill>
                  <a:srgbClr val="FF0000"/>
                </a:solidFill>
              </a:rPr>
              <a:t>RLs</a:t>
            </a:r>
            <a:r>
              <a:rPr lang="en-US" sz="3200" dirty="0"/>
              <a:t>: emissions and removals  from all  REDD+ activities</a:t>
            </a:r>
          </a:p>
          <a:p>
            <a:pPr>
              <a:lnSpc>
                <a:spcPct val="130000"/>
              </a:lnSpc>
              <a:spcAft>
                <a:spcPts val="600"/>
              </a:spcAft>
            </a:pPr>
            <a:endParaRPr lang="en-US" dirty="0"/>
          </a:p>
        </p:txBody>
      </p:sp>
      <p:sp>
        <p:nvSpPr>
          <p:cNvPr id="11" name="Title 4"/>
          <p:cNvSpPr>
            <a:spLocks noGrp="1"/>
          </p:cNvSpPr>
          <p:nvPr>
            <p:ph type="title"/>
          </p:nvPr>
        </p:nvSpPr>
        <p:spPr>
          <a:noFill/>
        </p:spPr>
        <p:txBody>
          <a:bodyPr>
            <a:normAutofit/>
          </a:bodyPr>
          <a:lstStyle/>
          <a:p>
            <a:r>
              <a:rPr lang="en-GB" dirty="0"/>
              <a:t>What are Reference Levels?</a:t>
            </a:r>
            <a:endParaRPr lang="en-US" dirty="0">
              <a:latin typeface="Corbel" pitchFamily="34" charset="0"/>
            </a:endParaRPr>
          </a:p>
        </p:txBody>
      </p:sp>
    </p:spTree>
    <p:extLst>
      <p:ext uri="{BB962C8B-B14F-4D97-AF65-F5344CB8AC3E}">
        <p14:creationId xmlns:p14="http://schemas.microsoft.com/office/powerpoint/2010/main" val="577781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2109</TotalTime>
  <Words>4927</Words>
  <Application>Microsoft Office PowerPoint</Application>
  <PresentationFormat>Widescreen</PresentationFormat>
  <Paragraphs>652</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Narrow</vt:lpstr>
      <vt:lpstr>Calibri</vt:lpstr>
      <vt:lpstr>Calibri Light</vt:lpstr>
      <vt:lpstr>Corbel</vt:lpstr>
      <vt:lpstr>Cordia New</vt:lpstr>
      <vt:lpstr>Times New Roman</vt:lpstr>
      <vt:lpstr>Wingdings</vt:lpstr>
      <vt:lpstr>Office Theme</vt:lpstr>
      <vt:lpstr>Bangladesh Climate-Resilient Ecosystem Curriculum (BACUM)</vt:lpstr>
      <vt:lpstr>Module 3: Forest Carbon Measurement and Monitoring </vt:lpstr>
      <vt:lpstr>Forest Carbon Measurement and Monitoring (FCMM) </vt:lpstr>
      <vt:lpstr>Acknowledgements</vt:lpstr>
      <vt:lpstr>Learning Objectives</vt:lpstr>
      <vt:lpstr>Session Plan</vt:lpstr>
      <vt:lpstr>What are Reference Levels?</vt:lpstr>
      <vt:lpstr>What are Reference Levels?</vt:lpstr>
      <vt:lpstr>What are Reference Levels?</vt:lpstr>
      <vt:lpstr>Why Reference Levels Matter </vt:lpstr>
      <vt:lpstr>UNFCCC  COP Decisions and Guidelines on REL/RL and MRV</vt:lpstr>
      <vt:lpstr>Exercise: Home Work</vt:lpstr>
      <vt:lpstr>REDD+ RLs – Benchmark for Assessing Performance  in Reducing Emissions</vt:lpstr>
      <vt:lpstr>UNFCCC &amp; IPCC Guidance Principles </vt:lpstr>
      <vt:lpstr>Key Reference Level Decisions</vt:lpstr>
      <vt:lpstr>REDD+ Carbon Accounting Framework</vt:lpstr>
      <vt:lpstr>Drivers of Deforestation and Forest Degradation</vt:lpstr>
      <vt:lpstr>Stratification</vt:lpstr>
      <vt:lpstr>What is Forest Carbon Stratification? </vt:lpstr>
      <vt:lpstr>Forest Carbon Strata Map</vt:lpstr>
      <vt:lpstr>Forest Threat Stratification </vt:lpstr>
      <vt:lpstr>Activity Data </vt:lpstr>
      <vt:lpstr>Emission Factors</vt:lpstr>
      <vt:lpstr>Emission Factors</vt:lpstr>
      <vt:lpstr>Class Exercise</vt:lpstr>
      <vt:lpstr>Emissions</vt:lpstr>
      <vt:lpstr>Emission Factors</vt:lpstr>
      <vt:lpstr>Emissions from Deforestation</vt:lpstr>
      <vt:lpstr>Establishing the Reference Level</vt:lpstr>
      <vt:lpstr>Projection of Historical Emissions</vt:lpstr>
      <vt:lpstr>Projection of Historical Emissions</vt:lpstr>
      <vt:lpstr>Future Conditions Expected to Change</vt:lpstr>
      <vt:lpstr>Why Adjust for National Circumstances? </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470</cp:revision>
  <dcterms:created xsi:type="dcterms:W3CDTF">2016-05-20T10:07:21Z</dcterms:created>
  <dcterms:modified xsi:type="dcterms:W3CDTF">2017-01-23T08:02:28Z</dcterms:modified>
</cp:coreProperties>
</file>