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7" r:id="rId2"/>
    <p:sldId id="767" r:id="rId3"/>
    <p:sldId id="866" r:id="rId4"/>
    <p:sldId id="895" r:id="rId5"/>
    <p:sldId id="867" r:id="rId6"/>
    <p:sldId id="869" r:id="rId7"/>
    <p:sldId id="870" r:id="rId8"/>
    <p:sldId id="871" r:id="rId9"/>
    <p:sldId id="872" r:id="rId10"/>
    <p:sldId id="873" r:id="rId11"/>
    <p:sldId id="874" r:id="rId12"/>
    <p:sldId id="875" r:id="rId13"/>
    <p:sldId id="876" r:id="rId14"/>
    <p:sldId id="877" r:id="rId15"/>
    <p:sldId id="878" r:id="rId16"/>
    <p:sldId id="879" r:id="rId17"/>
    <p:sldId id="880" r:id="rId18"/>
    <p:sldId id="881" r:id="rId19"/>
    <p:sldId id="882" r:id="rId20"/>
    <p:sldId id="883" r:id="rId21"/>
    <p:sldId id="884" r:id="rId22"/>
    <p:sldId id="885" r:id="rId23"/>
    <p:sldId id="886" r:id="rId24"/>
    <p:sldId id="887" r:id="rId25"/>
    <p:sldId id="888" r:id="rId26"/>
    <p:sldId id="889" r:id="rId27"/>
    <p:sldId id="890" r:id="rId28"/>
    <p:sldId id="891" r:id="rId29"/>
    <p:sldId id="893" r:id="rId30"/>
    <p:sldId id="8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62837" autoAdjust="0"/>
  </p:normalViewPr>
  <p:slideViewPr>
    <p:cSldViewPr snapToGrid="0">
      <p:cViewPr varScale="1">
        <p:scale>
          <a:sx n="47" d="100"/>
          <a:sy n="47" d="100"/>
        </p:scale>
        <p:origin x="1380" y="36"/>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lang="en-US"/>
          </a:pPr>
          <a:endParaRPr lang="en-US"/>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6.5665159910566706E-2"/>
          <c:y val="0.12660769172342201"/>
          <c:w val="0.68783245844269503"/>
          <c:h val="0.78807079018659698"/>
        </c:manualLayout>
      </c:layout>
      <c:pie3DChart>
        <c:varyColors val="1"/>
        <c:ser>
          <c:idx val="0"/>
          <c:order val="0"/>
          <c:tx>
            <c:strRef>
              <c:f>Sheet1!$B$1</c:f>
              <c:strCache>
                <c:ptCount val="1"/>
                <c:pt idx="0">
                  <c:v>Forest area</c:v>
                </c:pt>
              </c:strCache>
            </c:strRef>
          </c:tx>
          <c:dLbls>
            <c:dLbl>
              <c:idx val="2"/>
              <c:layout>
                <c:manualLayout>
                  <c:x val="-0.108086784290853"/>
                  <c:y val="-0.36671598950322798"/>
                </c:manualLayout>
              </c:layout>
              <c:tx>
                <c:rich>
                  <a:bodyPr/>
                  <a:lstStyle/>
                  <a:p>
                    <a:pPr>
                      <a:defRPr>
                        <a:solidFill>
                          <a:srgbClr val="FF0000"/>
                        </a:solidFill>
                      </a:defRPr>
                    </a:pPr>
                    <a:r>
                      <a:rPr lang="en-US" b="1" dirty="0">
                        <a:solidFill>
                          <a:srgbClr val="FF0000"/>
                        </a:solidFill>
                      </a:rPr>
                      <a:t>25%</a:t>
                    </a:r>
                  </a:p>
                </c:rich>
              </c:tx>
              <c:spPr>
                <a:noFill/>
                <a:ln>
                  <a:noFill/>
                </a:ln>
                <a:effectLst/>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D4A6-4D8B-BCE1-1A04AE3357E1}"/>
                </c:ext>
                <c:ext xmlns:c15="http://schemas.microsoft.com/office/drawing/2012/chart" uri="{CE6537A1-D6FC-4f65-9D91-7224C49458BB}"/>
              </c:extLst>
            </c:dLbl>
            <c:dLbl>
              <c:idx val="4"/>
              <c:layout>
                <c:manualLayout>
                  <c:x val="0.174802359774473"/>
                  <c:y val="7.6793601715259299E-2"/>
                </c:manualLayout>
              </c:layout>
              <c:tx>
                <c:rich>
                  <a:bodyPr/>
                  <a:lstStyle/>
                  <a:p>
                    <a:r>
                      <a:rPr lang="en-US" b="1" dirty="0"/>
                      <a:t>21%</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D4A6-4D8B-BCE1-1A04AE3357E1}"/>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Sheet1!$A$2:$A$7</c:f>
              <c:strCache>
                <c:ptCount val="6"/>
                <c:pt idx="0">
                  <c:v>Africa</c:v>
                </c:pt>
                <c:pt idx="1">
                  <c:v>Asia</c:v>
                </c:pt>
                <c:pt idx="2">
                  <c:v>Europe</c:v>
                </c:pt>
                <c:pt idx="3">
                  <c:v>N &amp; C America</c:v>
                </c:pt>
                <c:pt idx="4">
                  <c:v>S America</c:v>
                </c:pt>
                <c:pt idx="5">
                  <c:v>Oceania</c:v>
                </c:pt>
              </c:strCache>
            </c:strRef>
          </c:cat>
          <c:val>
            <c:numRef>
              <c:f>Sheet1!$B$2:$B$7</c:f>
              <c:numCache>
                <c:formatCode>General</c:formatCode>
                <c:ptCount val="6"/>
                <c:pt idx="0">
                  <c:v>17</c:v>
                </c:pt>
                <c:pt idx="1">
                  <c:v>15</c:v>
                </c:pt>
                <c:pt idx="2">
                  <c:v>25</c:v>
                </c:pt>
                <c:pt idx="3">
                  <c:v>17</c:v>
                </c:pt>
                <c:pt idx="4">
                  <c:v>21</c:v>
                </c:pt>
                <c:pt idx="5">
                  <c:v>5</c:v>
                </c:pt>
              </c:numCache>
            </c:numRef>
          </c:val>
          <c:extLst xmlns:c16r2="http://schemas.microsoft.com/office/drawing/2015/06/chart">
            <c:ext xmlns:c16="http://schemas.microsoft.com/office/drawing/2014/chart" uri="{C3380CC4-5D6E-409C-BE32-E72D297353CC}">
              <c16:uniqueId val="{00000002-D4A6-4D8B-BCE1-1A04AE3357E1}"/>
            </c:ext>
          </c:extLst>
        </c:ser>
        <c:dLbls>
          <c:showLegendKey val="0"/>
          <c:showVal val="0"/>
          <c:showCatName val="0"/>
          <c:showSerName val="0"/>
          <c:showPercent val="1"/>
          <c:showBubbleSize val="0"/>
          <c:showLeaderLines val="0"/>
        </c:dLbls>
      </c:pie3DChart>
    </c:plotArea>
    <c:legend>
      <c:legendPos val="r"/>
      <c:overlay val="0"/>
      <c:txPr>
        <a:bodyPr/>
        <a:lstStyle/>
        <a:p>
          <a:pPr>
            <a:defRPr lang="en-US"/>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uclast203-2010.wikispaces.com/Deforestation+of+the+Amaz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fao.org/docrep/009/j9345e/j9345e08.ht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news.mongabay.com/2011/0208-camara_inpe_interview.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lobalcarbonproject.org/carbonbudget/index.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lobalcarbonproject.org/carbonbudget/index.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sue.anr.msu.edu/news/the_difference_between_land_use_and_land_cove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cotf.edu/ete/modules/korea/landuse.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335667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latin typeface="+mn-lt"/>
                <a:ea typeface="+mn-ea"/>
                <a:cs typeface="+mn-cs"/>
              </a:rPr>
              <a:t>KEY MESSAGES</a:t>
            </a:r>
            <a:r>
              <a:rPr lang="en-US" sz="1200" kern="1200" baseline="0" dirty="0">
                <a:solidFill>
                  <a:schemeClr val="tx1"/>
                </a:solidFill>
                <a:latin typeface="+mn-lt"/>
                <a:ea typeface="+mn-ea"/>
                <a:cs typeface="+mn-cs"/>
              </a:rPr>
              <a:t>: </a:t>
            </a:r>
          </a:p>
          <a:p>
            <a:pPr marL="0" indent="0">
              <a:buNone/>
            </a:pPr>
            <a:r>
              <a:rPr lang="en-US" dirty="0"/>
              <a:t>Have</a:t>
            </a:r>
            <a:r>
              <a:rPr lang="en-US" baseline="0" dirty="0"/>
              <a:t> students determine which regions have the largest and smallest amount of forest cover and have them either discuss or vote on their findings depending on the size of the class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Chart source:</a:t>
            </a:r>
            <a:r>
              <a:rPr lang="en-US" sz="1200" b="1"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FAO. 2010. Forest Genetic Resources Assessment 2010: Main Report. Food and Agriculture Organization of The United Nations, Rome</a:t>
            </a:r>
            <a:r>
              <a:rPr lang="en-US" baseline="0" dirty="0"/>
              <a:t>.</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12</a:t>
            </a:fld>
            <a:endParaRPr lang="th-TH"/>
          </a:p>
        </p:txBody>
      </p:sp>
    </p:spTree>
    <p:extLst>
      <p:ext uri="{BB962C8B-B14F-4D97-AF65-F5344CB8AC3E}">
        <p14:creationId xmlns:p14="http://schemas.microsoft.com/office/powerpoint/2010/main" val="291086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b="1" kern="1200" baseline="0" dirty="0">
                <a:solidFill>
                  <a:schemeClr val="tx1"/>
                </a:solidFill>
                <a:latin typeface="+mn-lt"/>
                <a:ea typeface="+mn-ea"/>
                <a:cs typeface="+mn-cs"/>
              </a:rPr>
              <a:t>KEY MESSAGES</a:t>
            </a:r>
            <a:r>
              <a:rPr lang="en-US" sz="1800" kern="1200" baseline="0" dirty="0">
                <a:solidFill>
                  <a:schemeClr val="tx1"/>
                </a:solidFill>
                <a:latin typeface="+mn-lt"/>
                <a:ea typeface="+mn-ea"/>
                <a:cs typeface="+mn-cs"/>
              </a:rPr>
              <a:t>: </a:t>
            </a:r>
          </a:p>
          <a:p>
            <a:r>
              <a:rPr lang="en-US" sz="1800" kern="1200" baseline="0" dirty="0">
                <a:solidFill>
                  <a:schemeClr val="tx1"/>
                </a:solidFill>
                <a:latin typeface="+mn-lt"/>
                <a:ea typeface="+mn-ea"/>
                <a:cs typeface="+mn-cs"/>
              </a:rPr>
              <a:t>Currently forests cover 31% of the Earth’s land mass with Europe (including Russia) holding the largest fraction followed by South America and Oceania as a region having the smallest fraction</a:t>
            </a:r>
          </a:p>
          <a:p>
            <a:endParaRPr lang="en-US" sz="1800" kern="1200" baseline="0" dirty="0">
              <a:solidFill>
                <a:schemeClr val="tx1"/>
              </a:solidFill>
              <a:latin typeface="+mn-lt"/>
              <a:ea typeface="+mn-ea"/>
              <a:cs typeface="+mn-cs"/>
            </a:endParaRPr>
          </a:p>
          <a:p>
            <a:r>
              <a:rPr lang="en-US" sz="1800" b="1" kern="1200" baseline="0" dirty="0">
                <a:solidFill>
                  <a:schemeClr val="tx1"/>
                </a:solidFill>
                <a:latin typeface="+mn-lt"/>
                <a:ea typeface="+mn-ea"/>
                <a:cs typeface="+mn-cs"/>
              </a:rPr>
              <a:t>Notes:</a:t>
            </a:r>
          </a:p>
          <a:p>
            <a:r>
              <a:rPr lang="en-US" sz="1800" kern="1200" baseline="0" dirty="0">
                <a:solidFill>
                  <a:schemeClr val="tx1"/>
                </a:solidFill>
                <a:latin typeface="+mn-lt"/>
                <a:ea typeface="+mn-ea"/>
                <a:cs typeface="+mn-cs"/>
              </a:rPr>
              <a:t>All 233 countries and areas reporting for FRA 2010 provided information on the extent of forests. </a:t>
            </a:r>
          </a:p>
          <a:p>
            <a:r>
              <a:rPr lang="en-US" sz="1800" kern="1200" baseline="0" dirty="0">
                <a:solidFill>
                  <a:schemeClr val="tx1"/>
                </a:solidFill>
                <a:latin typeface="+mn-lt"/>
                <a:ea typeface="+mn-ea"/>
                <a:cs typeface="+mn-cs"/>
              </a:rPr>
              <a:t>The total forest area in 2010 was estimated to be 4 billion hectares</a:t>
            </a:r>
            <a:r>
              <a:rPr lang="en-US" dirty="0"/>
              <a:t>.</a:t>
            </a:r>
          </a:p>
          <a:p>
            <a:endParaRPr lang="en-US" dirty="0"/>
          </a:p>
          <a:p>
            <a:r>
              <a:rPr lang="en-US" sz="1200" b="1" dirty="0"/>
              <a:t>Chart source:</a:t>
            </a:r>
            <a:r>
              <a:rPr lang="en-US" sz="1200" b="1" baseline="0" dirty="0"/>
              <a:t> </a:t>
            </a:r>
          </a:p>
          <a:p>
            <a:r>
              <a:rPr lang="en-US" sz="1200" dirty="0"/>
              <a:t>FAO. 2010. Forest Genetic Resources Assessment 2010: Main Report. Food and Agriculture Organization of The United Nations, Rome</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13</a:t>
            </a:fld>
            <a:endParaRPr lang="th-TH"/>
          </a:p>
        </p:txBody>
      </p:sp>
    </p:spTree>
    <p:extLst>
      <p:ext uri="{BB962C8B-B14F-4D97-AF65-F5344CB8AC3E}">
        <p14:creationId xmlns:p14="http://schemas.microsoft.com/office/powerpoint/2010/main" val="193409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MESSAGES:</a:t>
            </a:r>
            <a:r>
              <a:rPr lang="en-US" b="1" baseline="0" dirty="0"/>
              <a:t> </a:t>
            </a:r>
            <a:r>
              <a:rPr lang="en-US" b="0" baseline="0" dirty="0"/>
              <a:t> </a:t>
            </a:r>
          </a:p>
          <a:p>
            <a:r>
              <a:rPr lang="en-US" b="0" baseline="0" dirty="0"/>
              <a:t>This pie chart shows the same information: Europe (including Russia) holds 25% of the world’s forest area followed by South America (21%).  Oceania holds 3% of the global forest area. </a:t>
            </a:r>
          </a:p>
          <a:p>
            <a:endParaRPr lang="en-US" b="0" baseline="0" dirty="0"/>
          </a:p>
          <a:p>
            <a:r>
              <a:rPr lang="en-US" b="1" baseline="0" dirty="0"/>
              <a:t>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Graph generated for this presentation by RECCD participants </a:t>
            </a:r>
            <a:r>
              <a:rPr lang="en-US" sz="1200" dirty="0"/>
              <a:t>using data from FAO. 2010. Forest Genetic Resources Assessment 2010: Main Report. Food and Agriculture Organization of The United Nations, Rome</a:t>
            </a:r>
            <a:endParaRPr lang="th-TH" dirty="0"/>
          </a:p>
          <a:p>
            <a:endParaRPr lang="en-US" b="0" baseline="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14</a:t>
            </a:fld>
            <a:endParaRPr lang="th-TH"/>
          </a:p>
        </p:txBody>
      </p:sp>
    </p:spTree>
    <p:extLst>
      <p:ext uri="{BB962C8B-B14F-4D97-AF65-F5344CB8AC3E}">
        <p14:creationId xmlns:p14="http://schemas.microsoft.com/office/powerpoint/2010/main" val="232979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Moving from Region to country we see the Russia holds the most forest cover followed by Brazil,</a:t>
            </a:r>
            <a:r>
              <a:rPr lang="en-US" baseline="0" dirty="0"/>
              <a:t> Canada and the US</a:t>
            </a:r>
          </a:p>
          <a:p>
            <a:endParaRPr lang="en-US" baseline="0" dirty="0"/>
          </a:p>
          <a:p>
            <a:r>
              <a:rPr lang="en-US" b="1" baseline="0" dirty="0"/>
              <a:t>Notes:</a:t>
            </a:r>
          </a:p>
          <a:p>
            <a:r>
              <a:rPr lang="en-US" baseline="0" dirty="0"/>
              <a:t>Countries with large amounts of forest area have the potential for large emissions associated with land-use change if those forests are cut and/or burned and converted to other uses.  </a:t>
            </a:r>
          </a:p>
          <a:p>
            <a:endParaRPr lang="en-US" baseline="0" dirty="0"/>
          </a:p>
          <a:p>
            <a:r>
              <a:rPr lang="en-US" baseline="0" dirty="0"/>
              <a:t>The amount of forest area is only one factor- another important factor are the drivers</a:t>
            </a:r>
          </a:p>
          <a:p>
            <a:endParaRPr lang="en-US" b="1" baseline="0" dirty="0"/>
          </a:p>
          <a:p>
            <a:r>
              <a:rPr lang="en-US" b="1" baseline="0" dirty="0"/>
              <a:t>Graph source: </a:t>
            </a:r>
          </a:p>
          <a:p>
            <a:r>
              <a:rPr lang="en-US" sz="1200" dirty="0"/>
              <a:t>FAO. 2010. Forest Genetic Resources Assessment 2010: Main Report. Food and Agriculture Organization of The United Nations, Rome</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15</a:t>
            </a:fld>
            <a:endParaRPr lang="th-TH"/>
          </a:p>
        </p:txBody>
      </p:sp>
    </p:spTree>
    <p:extLst>
      <p:ext uri="{BB962C8B-B14F-4D97-AF65-F5344CB8AC3E}">
        <p14:creationId xmlns:p14="http://schemas.microsoft.com/office/powerpoint/2010/main" val="418659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KEY MESSAGES</a:t>
            </a:r>
            <a:r>
              <a:rPr lang="en-US" sz="1800" dirty="0"/>
              <a:t>: </a:t>
            </a:r>
          </a:p>
          <a:p>
            <a:r>
              <a:rPr lang="en-US" sz="1800" kern="1200" baseline="0" dirty="0">
                <a:solidFill>
                  <a:schemeClr val="tx1"/>
                </a:solidFill>
                <a:latin typeface="+mn-lt"/>
                <a:ea typeface="+mn-ea"/>
                <a:cs typeface="+mn-cs"/>
              </a:rPr>
              <a:t>Forest area has been reduced in every region of the world.  The pink/beige area shows original forest extent and the dark green the current forest extent</a:t>
            </a:r>
          </a:p>
          <a:p>
            <a:endParaRPr lang="en-US" sz="1800" kern="1200" baseline="0" dirty="0">
              <a:solidFill>
                <a:schemeClr val="tx1"/>
              </a:solidFill>
              <a:latin typeface="+mn-lt"/>
              <a:ea typeface="+mn-ea"/>
              <a:cs typeface="+mn-cs"/>
            </a:endParaRPr>
          </a:p>
          <a:p>
            <a:r>
              <a:rPr lang="en-US" sz="1800" b="1" kern="1200" baseline="0" dirty="0">
                <a:solidFill>
                  <a:schemeClr val="tx1"/>
                </a:solidFill>
                <a:latin typeface="+mn-lt"/>
                <a:ea typeface="+mn-ea"/>
                <a:cs typeface="+mn-cs"/>
              </a:rPr>
              <a:t>Notes: </a:t>
            </a:r>
            <a:r>
              <a:rPr lang="en-US" sz="1800" kern="1200" baseline="0" dirty="0">
                <a:solidFill>
                  <a:schemeClr val="tx1"/>
                </a:solidFill>
                <a:latin typeface="+mn-lt"/>
                <a:ea typeface="+mn-ea"/>
                <a:cs typeface="+mn-cs"/>
              </a:rPr>
              <a:t>Forest area has been reduced everywhere forests naturally occur </a:t>
            </a:r>
          </a:p>
          <a:p>
            <a:endParaRPr lang="en-US" sz="1800" kern="1200" baseline="0" dirty="0">
              <a:solidFill>
                <a:schemeClr val="tx1"/>
              </a:solidFill>
              <a:latin typeface="+mn-lt"/>
              <a:ea typeface="+mn-ea"/>
              <a:cs typeface="+mn-cs"/>
            </a:endParaRPr>
          </a:p>
          <a:p>
            <a:r>
              <a:rPr lang="en-US" sz="1800" b="1" kern="1200" baseline="0" dirty="0">
                <a:solidFill>
                  <a:schemeClr val="tx1"/>
                </a:solidFill>
                <a:latin typeface="+mn-lt"/>
                <a:ea typeface="+mn-ea"/>
                <a:cs typeface="+mn-cs"/>
              </a:rPr>
              <a:t>Map source: </a:t>
            </a:r>
          </a:p>
          <a:p>
            <a:pPr marL="285750" indent="-285750">
              <a:buFont typeface="Arial" panose="020B0604020202020204" pitchFamily="34" charset="0"/>
              <a:buChar char="•"/>
            </a:pPr>
            <a:r>
              <a:rPr lang="en-US" sz="1800" dirty="0">
                <a:hlinkClick r:id="rId3"/>
              </a:rPr>
              <a:t>http://uclast203-2010.wikispaces.com/Deforestation+of+the+Amazon</a:t>
            </a:r>
            <a:r>
              <a:rPr lang="en-US" sz="1800" dirty="0"/>
              <a:t>  produced by Allianz</a:t>
            </a:r>
          </a:p>
          <a:p>
            <a:endParaRPr lang="en-US" sz="1800" kern="1200" baseline="0" dirty="0">
              <a:solidFill>
                <a:schemeClr val="tx1"/>
              </a:solidFill>
              <a:latin typeface="+mn-lt"/>
              <a:ea typeface="+mn-ea"/>
              <a:cs typeface="+mn-cs"/>
            </a:endParaRPr>
          </a:p>
          <a:p>
            <a:r>
              <a:rPr lang="en-US" sz="1800" kern="1200" baseline="0" dirty="0">
                <a:solidFill>
                  <a:schemeClr val="tx1"/>
                </a:solidFill>
                <a:latin typeface="+mn-lt"/>
                <a:ea typeface="+mn-ea"/>
                <a:cs typeface="+mn-cs"/>
              </a:rPr>
              <a:t>Alternative map source:</a:t>
            </a:r>
          </a:p>
          <a:p>
            <a:pPr marL="285750" indent="-285750">
              <a:buFont typeface="Arial" panose="020B0604020202020204" pitchFamily="34" charset="0"/>
              <a:buChar char="•"/>
            </a:pPr>
            <a:r>
              <a:rPr lang="en-US" sz="1800" kern="1200" baseline="0" dirty="0">
                <a:solidFill>
                  <a:schemeClr val="tx1"/>
                </a:solidFill>
                <a:latin typeface="+mn-lt"/>
                <a:ea typeface="+mn-ea"/>
                <a:cs typeface="+mn-cs"/>
              </a:rPr>
              <a:t>http://</a:t>
            </a:r>
            <a:r>
              <a:rPr lang="en-US" sz="1800" kern="1200" baseline="0" dirty="0" err="1">
                <a:solidFill>
                  <a:schemeClr val="tx1"/>
                </a:solidFill>
                <a:latin typeface="+mn-lt"/>
                <a:ea typeface="+mn-ea"/>
                <a:cs typeface="+mn-cs"/>
              </a:rPr>
              <a:t>www.lgm-interactive.com</a:t>
            </a:r>
            <a:r>
              <a:rPr lang="en-US" sz="1800" kern="1200" baseline="0" dirty="0">
                <a:solidFill>
                  <a:schemeClr val="tx1"/>
                </a:solidFill>
                <a:latin typeface="+mn-lt"/>
                <a:ea typeface="+mn-ea"/>
                <a:cs typeface="+mn-cs"/>
              </a:rPr>
              <a:t>/</a:t>
            </a:r>
            <a:r>
              <a:rPr lang="en-US" sz="1800" kern="1200" baseline="0" dirty="0" err="1">
                <a:solidFill>
                  <a:schemeClr val="tx1"/>
                </a:solidFill>
                <a:latin typeface="+mn-lt"/>
                <a:ea typeface="+mn-ea"/>
                <a:cs typeface="+mn-cs"/>
              </a:rPr>
              <a:t>wp</a:t>
            </a:r>
            <a:r>
              <a:rPr lang="en-US" sz="1800" kern="1200" baseline="0" dirty="0">
                <a:solidFill>
                  <a:schemeClr val="tx1"/>
                </a:solidFill>
                <a:latin typeface="+mn-lt"/>
                <a:ea typeface="+mn-ea"/>
                <a:cs typeface="+mn-cs"/>
              </a:rPr>
              <a:t>-content/uploads/2011/09/Allianz_deforestation1.jpg</a:t>
            </a:r>
          </a:p>
          <a:p>
            <a:endParaRPr lang="en-US" sz="18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855FD3-F77A-4994-B94E-5B9E43D636C5}" type="slidenum">
              <a:rPr lang="th-TH" smtClean="0"/>
              <a:pPr/>
              <a:t>16</a:t>
            </a:fld>
            <a:endParaRPr lang="th-TH"/>
          </a:p>
        </p:txBody>
      </p:sp>
    </p:spTree>
    <p:extLst>
      <p:ext uri="{BB962C8B-B14F-4D97-AF65-F5344CB8AC3E}">
        <p14:creationId xmlns:p14="http://schemas.microsoft.com/office/powerpoint/2010/main" val="334594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indent="0">
              <a:buNone/>
            </a:pPr>
            <a:endParaRPr lang="en-US" dirty="0"/>
          </a:p>
          <a:p>
            <a:pPr marL="342900" indent="-342900">
              <a:buAutoNum type="arabicPeriod"/>
            </a:pPr>
            <a:r>
              <a:rPr lang="en-US" dirty="0"/>
              <a:t>Let students separate</a:t>
            </a:r>
            <a:r>
              <a:rPr lang="en-US" baseline="0" dirty="0"/>
              <a:t> into groups and rank the regions on the following slide based on the FAO charts</a:t>
            </a:r>
          </a:p>
          <a:p>
            <a:pPr marL="342900" indent="-342900">
              <a:buAutoNum type="arabicPeriod"/>
            </a:pPr>
            <a:r>
              <a:rPr lang="en-US" baseline="0" dirty="0"/>
              <a:t>Let representative of each group present and share their results. (all should take about 10 </a:t>
            </a:r>
            <a:r>
              <a:rPr lang="en-US" baseline="0" dirty="0" err="1"/>
              <a:t>mins</a:t>
            </a:r>
            <a:r>
              <a:rPr lang="en-US" baseline="0" dirty="0"/>
              <a:t>)</a:t>
            </a:r>
          </a:p>
          <a:p>
            <a:pPr marL="342900" indent="-342900">
              <a:buAutoNum type="arabicPeriod"/>
            </a:pP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17</a:t>
            </a:fld>
            <a:endParaRPr lang="th-TH"/>
          </a:p>
        </p:txBody>
      </p:sp>
    </p:spTree>
    <p:extLst>
      <p:ext uri="{BB962C8B-B14F-4D97-AF65-F5344CB8AC3E}">
        <p14:creationId xmlns:p14="http://schemas.microsoft.com/office/powerpoint/2010/main" val="405081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Here are the regions to be considered</a:t>
            </a:r>
            <a:r>
              <a:rPr lang="en-US" baseline="0" dirty="0"/>
              <a:t> in the class activity</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18</a:t>
            </a:fld>
            <a:endParaRPr lang="th-TH"/>
          </a:p>
        </p:txBody>
      </p:sp>
    </p:spTree>
    <p:extLst>
      <p:ext uri="{BB962C8B-B14F-4D97-AF65-F5344CB8AC3E}">
        <p14:creationId xmlns:p14="http://schemas.microsoft.com/office/powerpoint/2010/main" val="324441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This table provides some answers to students.  Note that some</a:t>
            </a:r>
            <a:r>
              <a:rPr lang="en-US" baseline="0" dirty="0"/>
              <a:t> areas are increasing in forest area!!!</a:t>
            </a:r>
            <a:endParaRPr lang="en-US" dirty="0"/>
          </a:p>
          <a:p>
            <a:endParaRPr lang="en-US" dirty="0"/>
          </a:p>
          <a:p>
            <a:r>
              <a:rPr lang="en-US" b="1" dirty="0"/>
              <a:t>Notes:</a:t>
            </a:r>
          </a:p>
          <a:p>
            <a:r>
              <a:rPr lang="en-US" sz="1800" kern="1200" baseline="0" dirty="0">
                <a:solidFill>
                  <a:schemeClr val="tx1"/>
                </a:solidFill>
                <a:latin typeface="+mn-lt"/>
                <a:ea typeface="+mn-ea"/>
                <a:cs typeface="+mn-cs"/>
              </a:rPr>
              <a:t>The total net change in forest area in the period 2000–2010 is estimated at -5.2 million hectares per year.</a:t>
            </a:r>
          </a:p>
          <a:p>
            <a:r>
              <a:rPr lang="en-US" sz="1800" kern="1200" baseline="0" dirty="0">
                <a:solidFill>
                  <a:schemeClr val="tx1"/>
                </a:solidFill>
                <a:latin typeface="+mn-lt"/>
                <a:ea typeface="+mn-ea"/>
                <a:cs typeface="+mn-cs"/>
              </a:rPr>
              <a:t>South America suffered the largest net loss of forests between 2000 and 2010 – about 4.0 million hectares per year – followed by Africa, which lost 3.4 million hectares annually.  Compare net loss in ha to percent loss who are the leaders there?</a:t>
            </a:r>
          </a:p>
          <a:p>
            <a:endParaRPr lang="en-US" sz="1800" b="1"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Table source:</a:t>
            </a:r>
            <a:r>
              <a:rPr lang="en-US" sz="1200"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FAO. 2010. Forest Genetic Resources Assessment 2010: Main Report. Food and Agriculture Organization of The United Nations, Rome</a:t>
            </a:r>
            <a:endParaRPr lang="th-TH" dirty="0"/>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19</a:t>
            </a:fld>
            <a:endParaRPr lang="th-TH"/>
          </a:p>
        </p:txBody>
      </p:sp>
    </p:spTree>
    <p:extLst>
      <p:ext uri="{BB962C8B-B14F-4D97-AF65-F5344CB8AC3E}">
        <p14:creationId xmlns:p14="http://schemas.microsoft.com/office/powerpoint/2010/main" val="275624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Here is the same information as in</a:t>
            </a:r>
            <a:r>
              <a:rPr lang="en-US" baseline="0" dirty="0"/>
              <a:t> the last slide, but </a:t>
            </a:r>
            <a:r>
              <a:rPr lang="en-US" dirty="0"/>
              <a:t>in graph form.  </a:t>
            </a:r>
          </a:p>
          <a:p>
            <a:endParaRPr lang="en-US" dirty="0"/>
          </a:p>
          <a:p>
            <a:r>
              <a:rPr lang="en-US" b="1" dirty="0"/>
              <a:t>Notes:</a:t>
            </a:r>
          </a:p>
          <a:p>
            <a:r>
              <a:rPr lang="en-US" dirty="0"/>
              <a:t>We see Europe</a:t>
            </a:r>
            <a:r>
              <a:rPr lang="en-US" baseline="0" dirty="0"/>
              <a:t> and Asia have net increase in forest area, North America has neither gained nor lost in the past decade.  Africa and South America have seen significant losses of forest area.  Note losses of forest area indicated deforestation- they give no indication of the quality of forest cover in the areas still deemed</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Chart source:</a:t>
            </a:r>
            <a:r>
              <a:rPr lang="en-US" sz="1200" b="1"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FAO. 2010. Forest Genetic Resources Assessment 2010: Main Report. Food and Agriculture Organization of The United Nations, Rome</a:t>
            </a:r>
            <a:endParaRPr lang="th-TH" dirty="0"/>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20</a:t>
            </a:fld>
            <a:endParaRPr lang="th-TH"/>
          </a:p>
        </p:txBody>
      </p:sp>
    </p:spTree>
    <p:extLst>
      <p:ext uri="{BB962C8B-B14F-4D97-AF65-F5344CB8AC3E}">
        <p14:creationId xmlns:p14="http://schemas.microsoft.com/office/powerpoint/2010/main" val="808880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KEY MESSAGES</a:t>
            </a:r>
            <a:r>
              <a:rPr lang="en-US" sz="1800" dirty="0"/>
              <a:t>: </a:t>
            </a:r>
          </a:p>
          <a:p>
            <a:r>
              <a:rPr lang="en-US" sz="1800" kern="1200" baseline="0" dirty="0">
                <a:solidFill>
                  <a:schemeClr val="tx1"/>
                </a:solidFill>
                <a:latin typeface="+mn-lt"/>
                <a:ea typeface="+mn-ea"/>
                <a:cs typeface="+mn-cs"/>
              </a:rPr>
              <a:t>In the case of forest degradation the area remains in forest but forest structure and composition is changed which affects its capacity to function and from the human perspective its ability to provide ecosystem services. Various definitions of degraded forest can be found at </a:t>
            </a:r>
            <a:r>
              <a:rPr lang="en-US" sz="1800" dirty="0">
                <a:hlinkClick r:id="rId3"/>
              </a:rPr>
              <a:t>http://www.fao.org/docrep/009/j9345e/j9345e08.htm</a:t>
            </a:r>
            <a:endParaRPr lang="en-US" sz="1800" kern="1200" baseline="0" dirty="0">
              <a:solidFill>
                <a:schemeClr val="tx1"/>
              </a:solidFill>
              <a:latin typeface="+mn-lt"/>
              <a:ea typeface="+mn-ea"/>
              <a:cs typeface="+mn-cs"/>
            </a:endParaRPr>
          </a:p>
          <a:p>
            <a:endParaRPr lang="en-US" sz="1800" kern="1200" baseline="0" dirty="0">
              <a:solidFill>
                <a:schemeClr val="tx1"/>
              </a:solidFill>
              <a:latin typeface="+mn-lt"/>
              <a:ea typeface="+mn-ea"/>
              <a:cs typeface="+mn-cs"/>
            </a:endParaRPr>
          </a:p>
          <a:p>
            <a:r>
              <a:rPr lang="en-US" sz="1800" kern="1200" baseline="0" dirty="0">
                <a:solidFill>
                  <a:schemeClr val="tx1"/>
                </a:solidFill>
                <a:latin typeface="+mn-lt"/>
                <a:ea typeface="+mn-ea"/>
                <a:cs typeface="+mn-cs"/>
              </a:rPr>
              <a:t>In the images in this slide it is easy to distinguish deforested areas from forest but the differences between degraded and intact forest are more subtle. See if students have some ideas about why forest degradation occurs- what are the activities that result in degraded forests?</a:t>
            </a:r>
          </a:p>
          <a:p>
            <a:endParaRPr lang="en-US" sz="1800" kern="1200" baseline="0" dirty="0">
              <a:solidFill>
                <a:schemeClr val="tx1"/>
              </a:solidFill>
              <a:latin typeface="+mn-lt"/>
              <a:ea typeface="+mn-ea"/>
              <a:cs typeface="+mn-cs"/>
            </a:endParaRPr>
          </a:p>
          <a:p>
            <a:r>
              <a:rPr lang="en-US" sz="1800" b="1" kern="1200" baseline="0" dirty="0">
                <a:solidFill>
                  <a:schemeClr val="tx1"/>
                </a:solidFill>
                <a:latin typeface="+mn-lt"/>
                <a:ea typeface="+mn-ea"/>
                <a:cs typeface="+mn-cs"/>
              </a:rPr>
              <a:t>Image source: </a:t>
            </a:r>
          </a:p>
          <a:p>
            <a:r>
              <a:rPr lang="en-US" sz="1800" dirty="0">
                <a:hlinkClick r:id="rId4"/>
              </a:rPr>
              <a:t>http://news.mongabay.com/2011/0208-camara_inpe_interview.html</a:t>
            </a:r>
            <a:r>
              <a:rPr lang="en-US" sz="1800" dirty="0"/>
              <a:t> </a:t>
            </a:r>
            <a:endParaRPr lang="en-US" sz="18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855FD3-F77A-4994-B94E-5B9E43D636C5}" type="slidenum">
              <a:rPr lang="th-TH" smtClean="0"/>
              <a:pPr/>
              <a:t>21</a:t>
            </a:fld>
            <a:endParaRPr lang="th-TH"/>
          </a:p>
        </p:txBody>
      </p:sp>
    </p:spTree>
    <p:extLst>
      <p:ext uri="{BB962C8B-B14F-4D97-AF65-F5344CB8AC3E}">
        <p14:creationId xmlns:p14="http://schemas.microsoft.com/office/powerpoint/2010/main" val="108073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2737311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dirty="0"/>
              <a:t>Make</a:t>
            </a:r>
            <a:r>
              <a:rPr lang="en-US" b="0" baseline="0" dirty="0"/>
              <a:t> sure students are comfortable with drivers as a concept.  This can be done as individuals or in small groups depending on the size of the class.</a:t>
            </a:r>
            <a:endParaRPr lang="en-US" b="1" dirty="0"/>
          </a:p>
        </p:txBody>
      </p:sp>
      <p:sp>
        <p:nvSpPr>
          <p:cNvPr id="4" name="Slide Number Placeholder 3"/>
          <p:cNvSpPr>
            <a:spLocks noGrp="1"/>
          </p:cNvSpPr>
          <p:nvPr>
            <p:ph type="sldNum" sz="quarter" idx="10"/>
          </p:nvPr>
        </p:nvSpPr>
        <p:spPr/>
        <p:txBody>
          <a:bodyPr/>
          <a:lstStyle/>
          <a:p>
            <a:fld id="{CFC0BFBD-3EFA-4943-9035-EB69CB5A88B1}" type="slidenum">
              <a:rPr lang="en-US" smtClean="0"/>
              <a:t>22</a:t>
            </a:fld>
            <a:endParaRPr lang="en-US"/>
          </a:p>
        </p:txBody>
      </p:sp>
    </p:spTree>
    <p:extLst>
      <p:ext uri="{BB962C8B-B14F-4D97-AF65-F5344CB8AC3E}">
        <p14:creationId xmlns:p14="http://schemas.microsoft.com/office/powerpoint/2010/main" val="4019818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aseline="0" dirty="0"/>
              <a:t>Here a list of the most important drivers of deforestation and forest degradation globally. </a:t>
            </a:r>
          </a:p>
          <a:p>
            <a:endParaRPr lang="en-US" baseline="0" dirty="0"/>
          </a:p>
          <a:p>
            <a:r>
              <a:rPr lang="en-US" dirty="0"/>
              <a:t>Compare the group’s result with the global rivers of deforestation/forest degradation.  Remember</a:t>
            </a:r>
            <a:r>
              <a:rPr lang="en-US" baseline="0" dirty="0"/>
              <a:t> you asked students to focus on South East Asia and these drivers are global</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23</a:t>
            </a:fld>
            <a:endParaRPr lang="th-TH"/>
          </a:p>
        </p:txBody>
      </p:sp>
    </p:spTree>
    <p:extLst>
      <p:ext uri="{BB962C8B-B14F-4D97-AF65-F5344CB8AC3E}">
        <p14:creationId xmlns:p14="http://schemas.microsoft.com/office/powerpoint/2010/main" val="120347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aseline="0" dirty="0"/>
              <a:t>This graph shows the effect of the major drivers of deforestation by area in each of the three major tropical regions.</a:t>
            </a:r>
          </a:p>
          <a:p>
            <a:endParaRPr lang="en-US" baseline="0" dirty="0"/>
          </a:p>
          <a:p>
            <a:r>
              <a:rPr lang="en-US" b="1" baseline="0" dirty="0"/>
              <a:t>Notes:</a:t>
            </a:r>
          </a:p>
          <a:p>
            <a:r>
              <a:rPr lang="en-US" dirty="0"/>
              <a:t>This graph shows how much</a:t>
            </a:r>
            <a:r>
              <a:rPr lang="en-US" baseline="0" dirty="0"/>
              <a:t> deforestation is attributed to each of the major drivers in the three major tropical regions.  In all three regions Agriculture is a prime driver of deforestation though the role of commercial (export) and subsistence (local) agriculture differs.  The other drivers are currently only causing minor rates of deforestation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Kissinger, G., M. Herold, V. De </a:t>
            </a:r>
            <a:r>
              <a:rPr lang="en-US" sz="1200" dirty="0" err="1"/>
              <a:t>Sy</a:t>
            </a:r>
            <a:r>
              <a:rPr lang="en-US" sz="1200" dirty="0"/>
              <a:t>. 2012. Drivers of Deforestation and Forest Degradation: A Synthesis Report for REDD+ Policymakers. Lexeme Consulting, Vancouver.</a:t>
            </a: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24</a:t>
            </a:fld>
            <a:endParaRPr lang="th-TH"/>
          </a:p>
        </p:txBody>
      </p:sp>
    </p:spTree>
    <p:extLst>
      <p:ext uri="{BB962C8B-B14F-4D97-AF65-F5344CB8AC3E}">
        <p14:creationId xmlns:p14="http://schemas.microsoft.com/office/powerpoint/2010/main" val="151904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aseline="0" dirty="0"/>
              <a:t>The patterns are a bit clearer when we look at drivers as proportion of total rather than on net area</a:t>
            </a:r>
          </a:p>
          <a:p>
            <a:endParaRPr lang="en-US" baseline="0" dirty="0"/>
          </a:p>
          <a:p>
            <a:r>
              <a:rPr lang="en-US" baseline="0" dirty="0"/>
              <a:t>Commercial agriculture is much more important in Latin America driven by soy production primarily in Brazil while in Africa and Asia local agriculture is responsible for a larger fraction of deforestation  Note the importance of urban expansion in Asia</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Kissinger, G., M. Herold, V. De </a:t>
            </a:r>
            <a:r>
              <a:rPr lang="en-US" sz="1200" dirty="0" err="1"/>
              <a:t>Sy</a:t>
            </a:r>
            <a:r>
              <a:rPr lang="en-US" sz="1200" dirty="0"/>
              <a:t>. 2012. Drivers of Deforestation and Forest Degradation: A Synthesis Report for REDD+ Policymakers. Lexeme Consulting, Vancouver.</a:t>
            </a: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25</a:t>
            </a:fld>
            <a:endParaRPr lang="th-TH"/>
          </a:p>
        </p:txBody>
      </p:sp>
    </p:spTree>
    <p:extLst>
      <p:ext uri="{BB962C8B-B14F-4D97-AF65-F5344CB8AC3E}">
        <p14:creationId xmlns:p14="http://schemas.microsoft.com/office/powerpoint/2010/main" val="2320812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For</a:t>
            </a:r>
            <a:r>
              <a:rPr lang="en-US" baseline="0" dirty="0"/>
              <a:t> deforestation we found that agriculture was a key driver in all three tropical regions.  For degradation logging is a universal driver though in Africa it is second to </a:t>
            </a:r>
            <a:r>
              <a:rPr lang="en-US" baseline="0" dirty="0" err="1"/>
              <a:t>fuelwood</a:t>
            </a:r>
            <a:r>
              <a:rPr lang="en-US" baseline="0" dirty="0"/>
              <a:t>/ charcoal</a:t>
            </a:r>
          </a:p>
          <a:p>
            <a:endParaRPr lang="en-US" dirty="0"/>
          </a:p>
          <a:p>
            <a:r>
              <a:rPr lang="en-US" b="1" dirty="0"/>
              <a:t>Reference</a:t>
            </a:r>
            <a:r>
              <a:rPr lang="en-US" b="1" baseline="0" dirty="0"/>
              <a:t>: </a:t>
            </a:r>
          </a:p>
          <a:p>
            <a:r>
              <a:rPr lang="en-US" baseline="0" dirty="0"/>
              <a:t>http://</a:t>
            </a:r>
            <a:r>
              <a:rPr lang="en-US" baseline="0" dirty="0" err="1"/>
              <a:t>iopscience.iop.org</a:t>
            </a:r>
            <a:r>
              <a:rPr lang="en-US" baseline="0" dirty="0"/>
              <a:t>/1748-9326/7/4/044009/article</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Kissinger, G., M. Herold, V. De </a:t>
            </a:r>
            <a:r>
              <a:rPr lang="en-US" sz="1200" dirty="0" err="1"/>
              <a:t>Sy</a:t>
            </a:r>
            <a:r>
              <a:rPr lang="en-US" sz="1200" dirty="0"/>
              <a:t>. 2012. Drivers of Deforestation and Forest Degradation: A Synthesis Report for REDD+ Policymakers. Lexeme Consulting, Vancouver.</a:t>
            </a:r>
          </a:p>
        </p:txBody>
      </p:sp>
      <p:sp>
        <p:nvSpPr>
          <p:cNvPr id="4" name="Slide Number Placeholder 3"/>
          <p:cNvSpPr>
            <a:spLocks noGrp="1"/>
          </p:cNvSpPr>
          <p:nvPr>
            <p:ph type="sldNum" sz="quarter" idx="10"/>
          </p:nvPr>
        </p:nvSpPr>
        <p:spPr/>
        <p:txBody>
          <a:bodyPr/>
          <a:lstStyle/>
          <a:p>
            <a:fld id="{AB855FD3-F77A-4994-B94E-5B9E43D636C5}" type="slidenum">
              <a:rPr lang="th-TH" smtClean="0"/>
              <a:pPr/>
              <a:t>26</a:t>
            </a:fld>
            <a:endParaRPr lang="th-TH"/>
          </a:p>
        </p:txBody>
      </p:sp>
    </p:spTree>
    <p:extLst>
      <p:ext uri="{BB962C8B-B14F-4D97-AF65-F5344CB8AC3E}">
        <p14:creationId xmlns:p14="http://schemas.microsoft.com/office/powerpoint/2010/main" val="1316234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KEY MESSAGES</a:t>
            </a:r>
            <a:r>
              <a:rPr lang="en-US"/>
              <a:t>: </a:t>
            </a:r>
          </a:p>
          <a:p>
            <a:r>
              <a:rPr lang="en-US"/>
              <a:t>Three</a:t>
            </a:r>
            <a:r>
              <a:rPr lang="en-US" baseline="0"/>
              <a:t> </a:t>
            </a:r>
            <a:r>
              <a:rPr lang="en-US" baseline="0" dirty="0"/>
              <a:t>major points from this lecture- make sure students also understand how shift in land use with its associated shift in terrestrial carbon pools is related to emissions.</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27</a:t>
            </a:fld>
            <a:endParaRPr lang="th-TH"/>
          </a:p>
        </p:txBody>
      </p:sp>
    </p:spTree>
    <p:extLst>
      <p:ext uri="{BB962C8B-B14F-4D97-AF65-F5344CB8AC3E}">
        <p14:creationId xmlns:p14="http://schemas.microsoft.com/office/powerpoint/2010/main" val="1285233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28</a:t>
            </a:fld>
            <a:endParaRPr lang="th-TH"/>
          </a:p>
        </p:txBody>
      </p:sp>
    </p:spTree>
    <p:extLst>
      <p:ext uri="{BB962C8B-B14F-4D97-AF65-F5344CB8AC3E}">
        <p14:creationId xmlns:p14="http://schemas.microsoft.com/office/powerpoint/2010/main" val="305037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5</a:t>
            </a:fld>
            <a:endParaRPr lang="th-TH"/>
          </a:p>
        </p:txBody>
      </p:sp>
    </p:spTree>
    <p:extLst>
      <p:ext uri="{BB962C8B-B14F-4D97-AF65-F5344CB8AC3E}">
        <p14:creationId xmlns:p14="http://schemas.microsoft.com/office/powerpoint/2010/main" val="387677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b="1" i="0" kern="1200" dirty="0">
                <a:solidFill>
                  <a:schemeClr val="tx1"/>
                </a:solidFill>
                <a:latin typeface="+mn-lt"/>
                <a:ea typeface="+mn-ea"/>
                <a:cs typeface="+mn-cs"/>
              </a:rPr>
              <a:t>KEY MESSAGES: </a:t>
            </a:r>
          </a:p>
          <a:p>
            <a:r>
              <a:rPr lang="en-US" sz="1400" b="0" i="0" kern="1200" dirty="0">
                <a:solidFill>
                  <a:schemeClr val="tx1"/>
                </a:solidFill>
                <a:latin typeface="+mn-lt"/>
                <a:ea typeface="+mn-ea"/>
                <a:cs typeface="+mn-cs"/>
              </a:rPr>
              <a:t>The</a:t>
            </a:r>
            <a:r>
              <a:rPr lang="en-US" sz="1400" b="0" i="0" kern="1200" baseline="0" dirty="0">
                <a:solidFill>
                  <a:schemeClr val="tx1"/>
                </a:solidFill>
                <a:latin typeface="+mn-lt"/>
                <a:ea typeface="+mn-ea"/>
                <a:cs typeface="+mn-cs"/>
              </a:rPr>
              <a:t> arrows to the atmosphere from fossil fuel burning and cement production as well as land use change represent the </a:t>
            </a:r>
            <a:r>
              <a:rPr lang="en-US" sz="1400" b="0" i="0" kern="1200" dirty="0">
                <a:solidFill>
                  <a:schemeClr val="tx1"/>
                </a:solidFill>
                <a:latin typeface="+mn-lt"/>
                <a:ea typeface="+mn-ea"/>
                <a:cs typeface="+mn-cs"/>
              </a:rPr>
              <a:t>major human perturbations to the global carbon cycle. </a:t>
            </a:r>
          </a:p>
          <a:p>
            <a:endParaRPr lang="en-US" sz="1400" b="0" i="0" kern="1200" dirty="0">
              <a:solidFill>
                <a:schemeClr val="tx1"/>
              </a:solidFill>
              <a:latin typeface="+mn-lt"/>
              <a:ea typeface="+mn-ea"/>
              <a:cs typeface="+mn-cs"/>
            </a:endParaRPr>
          </a:p>
          <a:p>
            <a:r>
              <a:rPr lang="en-US" sz="1400" b="0" i="0" kern="1200" dirty="0">
                <a:solidFill>
                  <a:schemeClr val="tx1"/>
                </a:solidFill>
                <a:latin typeface="+mn-lt"/>
                <a:ea typeface="+mn-ea"/>
                <a:cs typeface="+mn-cs"/>
              </a:rPr>
              <a:t>The numbers</a:t>
            </a:r>
            <a:r>
              <a:rPr lang="en-US" sz="1400" b="0" i="0" kern="1200" baseline="0" dirty="0">
                <a:solidFill>
                  <a:schemeClr val="tx1"/>
                </a:solidFill>
                <a:latin typeface="+mn-lt"/>
                <a:ea typeface="+mn-ea"/>
                <a:cs typeface="+mn-cs"/>
              </a:rPr>
              <a:t> beside each arrow indicate the amount of carbon transferred annually in </a:t>
            </a:r>
            <a:r>
              <a:rPr lang="en-US" sz="1400" b="0" i="0" kern="1200" baseline="0" dirty="0" err="1">
                <a:solidFill>
                  <a:schemeClr val="tx1"/>
                </a:solidFill>
                <a:latin typeface="+mn-lt"/>
                <a:ea typeface="+mn-ea"/>
                <a:cs typeface="+mn-cs"/>
              </a:rPr>
              <a:t>gigatonnes</a:t>
            </a:r>
            <a:r>
              <a:rPr lang="en-US" sz="1400" b="0" i="0" kern="1200" baseline="0" dirty="0">
                <a:solidFill>
                  <a:schemeClr val="tx1"/>
                </a:solidFill>
                <a:latin typeface="+mn-lt"/>
                <a:ea typeface="+mn-ea"/>
                <a:cs typeface="+mn-cs"/>
              </a:rPr>
              <a:t>.  The diagram shows that there are pathways out of the atmosphere (or sinks) for a large fraction of the carbon emitted from human activities.  It is important as well to note the size of the fluxes associated with human activities as compared to the “natural” fluxes from the vegetation and ocean ( on the order of 100 </a:t>
            </a:r>
            <a:r>
              <a:rPr lang="en-US" sz="1400" b="0" i="0" kern="1200" baseline="0" dirty="0" err="1">
                <a:solidFill>
                  <a:schemeClr val="tx1"/>
                </a:solidFill>
                <a:latin typeface="+mn-lt"/>
                <a:ea typeface="+mn-ea"/>
                <a:cs typeface="+mn-cs"/>
              </a:rPr>
              <a:t>gigatonnes</a:t>
            </a:r>
            <a:r>
              <a:rPr lang="en-US" sz="1400" b="0" i="0" kern="1200" baseline="0" dirty="0">
                <a:solidFill>
                  <a:schemeClr val="tx1"/>
                </a:solidFill>
                <a:latin typeface="+mn-lt"/>
                <a:ea typeface="+mn-ea"/>
                <a:cs typeface="+mn-cs"/>
              </a:rPr>
              <a:t> per year each).  The fluxes from human activities are 10 fold smaller but have a large impact because they are not balanced by an equal flux out of the atmosphere!</a:t>
            </a:r>
          </a:p>
          <a:p>
            <a:endParaRPr lang="en-US" sz="1400" b="0" i="0" kern="1200" baseline="0" dirty="0">
              <a:solidFill>
                <a:schemeClr val="tx1"/>
              </a:solidFill>
              <a:latin typeface="+mn-lt"/>
              <a:ea typeface="+mn-ea"/>
              <a:cs typeface="+mn-cs"/>
            </a:endParaRPr>
          </a:p>
          <a:p>
            <a:r>
              <a:rPr lang="en-US" sz="1400" b="0" i="0" kern="1200" baseline="0" dirty="0">
                <a:solidFill>
                  <a:schemeClr val="tx1"/>
                </a:solidFill>
                <a:latin typeface="+mn-lt"/>
                <a:ea typeface="+mn-ea"/>
                <a:cs typeface="+mn-cs"/>
              </a:rPr>
              <a:t>Note in the lectures for CMM deck on the carbon cycle was covered in detail and if you have not used those lectures in your course you may want to borrow one or more slides to make sure the students understand the carbon cycle </a:t>
            </a:r>
            <a:endParaRPr lang="en-US" sz="1400" b="0" i="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i="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000090"/>
                </a:solidFill>
              </a:rPr>
              <a:t>Reference</a:t>
            </a:r>
            <a:r>
              <a:rPr lang="en-US" sz="1400" dirty="0">
                <a:solidFill>
                  <a:srgbClr val="000090"/>
                </a:solidFill>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0" i="0" kern="1200" dirty="0" err="1">
                <a:solidFill>
                  <a:schemeClr val="tx1"/>
                </a:solidFill>
                <a:effectLst/>
                <a:latin typeface="+mn-lt"/>
                <a:ea typeface="+mn-ea"/>
                <a:cs typeface="+mn-cs"/>
              </a:rPr>
              <a:t>Carbon</a:t>
            </a:r>
            <a:r>
              <a:rPr lang="fr-FR" sz="1400" b="0" i="0" kern="1200" dirty="0">
                <a:solidFill>
                  <a:schemeClr val="tx1"/>
                </a:solidFill>
                <a:effectLst/>
                <a:latin typeface="+mn-lt"/>
                <a:ea typeface="+mn-ea"/>
                <a:cs typeface="+mn-cs"/>
              </a:rPr>
              <a:t> </a:t>
            </a:r>
            <a:r>
              <a:rPr lang="fr-FR" sz="1400" b="0" i="0" kern="1200" dirty="0" err="1">
                <a:solidFill>
                  <a:schemeClr val="tx1"/>
                </a:solidFill>
                <a:effectLst/>
                <a:latin typeface="+mn-lt"/>
                <a:ea typeface="+mn-ea"/>
                <a:cs typeface="+mn-cs"/>
              </a:rPr>
              <a:t>Dioxide</a:t>
            </a:r>
            <a:r>
              <a:rPr lang="fr-FR" sz="1400" b="0" i="0" kern="1200" dirty="0">
                <a:solidFill>
                  <a:schemeClr val="tx1"/>
                </a:solidFill>
                <a:effectLst/>
                <a:latin typeface="+mn-lt"/>
                <a:ea typeface="+mn-ea"/>
                <a:cs typeface="+mn-cs"/>
              </a:rPr>
              <a:t> Information </a:t>
            </a:r>
            <a:r>
              <a:rPr lang="fr-FR" sz="1400" b="0" i="0" kern="1200" dirty="0" err="1">
                <a:solidFill>
                  <a:schemeClr val="tx1"/>
                </a:solidFill>
                <a:effectLst/>
                <a:latin typeface="+mn-lt"/>
                <a:ea typeface="+mn-ea"/>
                <a:cs typeface="+mn-cs"/>
              </a:rPr>
              <a:t>Analysis</a:t>
            </a:r>
            <a:r>
              <a:rPr lang="fr-FR" sz="1400" b="0" i="0" kern="1200" dirty="0">
                <a:solidFill>
                  <a:schemeClr val="tx1"/>
                </a:solidFill>
                <a:effectLst/>
                <a:latin typeface="+mn-lt"/>
                <a:ea typeface="+mn-ea"/>
                <a:cs typeface="+mn-cs"/>
              </a:rPr>
              <a:t> Center </a:t>
            </a:r>
            <a:r>
              <a:rPr lang="fr-FR" sz="1400" b="0" i="0" kern="1200" baseline="0" dirty="0">
                <a:solidFill>
                  <a:schemeClr val="tx1"/>
                </a:solidFill>
                <a:effectLst/>
                <a:latin typeface="+mn-lt"/>
                <a:ea typeface="+mn-ea"/>
                <a:cs typeface="+mn-cs"/>
              </a:rPr>
              <a:t> http://</a:t>
            </a:r>
            <a:r>
              <a:rPr lang="fr-FR" sz="1400" b="0" i="0" kern="1200" baseline="0" dirty="0" err="1">
                <a:solidFill>
                  <a:schemeClr val="tx1"/>
                </a:solidFill>
                <a:effectLst/>
                <a:latin typeface="+mn-lt"/>
                <a:ea typeface="+mn-ea"/>
                <a:cs typeface="+mn-cs"/>
              </a:rPr>
              <a:t>cdiac.ornl.gov</a:t>
            </a:r>
            <a:r>
              <a:rPr lang="fr-FR" sz="1400" b="0" i="0" kern="1200" baseline="0" dirty="0">
                <a:solidFill>
                  <a:schemeClr val="tx1"/>
                </a:solidFill>
                <a:effectLst/>
                <a:latin typeface="+mn-lt"/>
                <a:ea typeface="+mn-ea"/>
                <a:cs typeface="+mn-cs"/>
              </a:rPr>
              <a:t>/</a:t>
            </a:r>
            <a:r>
              <a:rPr lang="fr-FR" sz="1400" b="0" i="0" kern="1200" baseline="0" dirty="0" err="1">
                <a:solidFill>
                  <a:schemeClr val="tx1"/>
                </a:solidFill>
                <a:effectLst/>
                <a:latin typeface="+mn-lt"/>
                <a:ea typeface="+mn-ea"/>
                <a:cs typeface="+mn-cs"/>
              </a:rPr>
              <a:t>GCP</a:t>
            </a:r>
            <a:r>
              <a:rPr lang="fr-FR" sz="1400" b="0" i="0" kern="1200" baseline="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0" i="0" kern="1200" baseline="0" dirty="0">
                <a:solidFill>
                  <a:schemeClr val="tx1"/>
                </a:solidFill>
                <a:effectLst/>
                <a:latin typeface="+mn-lt"/>
                <a:ea typeface="+mn-ea"/>
                <a:cs typeface="+mn-cs"/>
              </a:rPr>
              <a:t>Global </a:t>
            </a:r>
            <a:r>
              <a:rPr lang="fr-FR" sz="1400" b="0" i="0" kern="1200" baseline="0" dirty="0" err="1">
                <a:solidFill>
                  <a:schemeClr val="tx1"/>
                </a:solidFill>
                <a:effectLst/>
                <a:latin typeface="+mn-lt"/>
                <a:ea typeface="+mn-ea"/>
                <a:cs typeface="+mn-cs"/>
              </a:rPr>
              <a:t>Carbon</a:t>
            </a:r>
            <a:r>
              <a:rPr lang="fr-FR" sz="1400" b="0" i="0" kern="1200" baseline="0" dirty="0">
                <a:solidFill>
                  <a:schemeClr val="tx1"/>
                </a:solidFill>
                <a:effectLst/>
                <a:latin typeface="+mn-lt"/>
                <a:ea typeface="+mn-ea"/>
                <a:cs typeface="+mn-cs"/>
              </a:rPr>
              <a:t> Project http://</a:t>
            </a:r>
            <a:r>
              <a:rPr lang="fr-FR" sz="1400" b="0" i="0" kern="1200" baseline="0" dirty="0" err="1">
                <a:solidFill>
                  <a:schemeClr val="tx1"/>
                </a:solidFill>
                <a:effectLst/>
                <a:latin typeface="+mn-lt"/>
                <a:ea typeface="+mn-ea"/>
                <a:cs typeface="+mn-cs"/>
              </a:rPr>
              <a:t>www.globalcarbonproject.org</a:t>
            </a:r>
            <a:r>
              <a:rPr lang="fr-FR" sz="1400" b="0" i="0" kern="1200" baseline="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i="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Image source </a:t>
            </a:r>
            <a:r>
              <a:rPr lang="en-US" sz="1400" b="0" i="0" kern="1200" dirty="0">
                <a:solidFill>
                  <a:schemeClr val="tx1"/>
                </a:solidFill>
                <a:latin typeface="+mn-lt"/>
                <a:ea typeface="+mn-ea"/>
                <a:cs typeface="+mn-cs"/>
              </a:rPr>
              <a:t>:</a:t>
            </a:r>
            <a:r>
              <a:rPr lang="en-US" sz="1400" b="0" i="0" kern="1200" baseline="0" dirty="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90"/>
                </a:solidFill>
              </a:rPr>
              <a:t>Le </a:t>
            </a:r>
            <a:r>
              <a:rPr lang="en-US" sz="1400" dirty="0" err="1">
                <a:solidFill>
                  <a:srgbClr val="000090"/>
                </a:solidFill>
              </a:rPr>
              <a:t>Quéré</a:t>
            </a:r>
            <a:r>
              <a:rPr lang="en-US" sz="1400" dirty="0">
                <a:solidFill>
                  <a:srgbClr val="000090"/>
                </a:solidFill>
              </a:rPr>
              <a:t> et al. (2012); Global Carbon Project (2012)</a:t>
            </a:r>
            <a:endParaRPr lang="en-US" sz="1400" b="0" i="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90"/>
                </a:solidFill>
              </a:rPr>
              <a:t/>
            </a:r>
            <a:br>
              <a:rPr lang="en-US" sz="1400" dirty="0">
                <a:solidFill>
                  <a:srgbClr val="000090"/>
                </a:solidFill>
              </a:rPr>
            </a:br>
            <a:endParaRPr lang="fr-FR" sz="14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800" dirty="0"/>
          </a:p>
          <a:p>
            <a:endParaRPr lang="en-US" sz="18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855FD3-F77A-4994-B94E-5B9E43D636C5}" type="slidenum">
              <a:rPr lang="th-TH" smtClean="0"/>
              <a:pPr/>
              <a:t>6</a:t>
            </a:fld>
            <a:endParaRPr lang="th-TH"/>
          </a:p>
        </p:txBody>
      </p:sp>
    </p:spTree>
    <p:extLst>
      <p:ext uri="{BB962C8B-B14F-4D97-AF65-F5344CB8AC3E}">
        <p14:creationId xmlns:p14="http://schemas.microsoft.com/office/powerpoint/2010/main" val="375486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a:t>KEY MESSAGES</a:t>
            </a:r>
            <a:r>
              <a:rPr lang="en-US" dirty="0"/>
              <a:t>: </a:t>
            </a:r>
          </a:p>
          <a:p>
            <a:pPr>
              <a:buFont typeface="Arial" pitchFamily="34" charset="0"/>
              <a:buNone/>
            </a:pPr>
            <a:r>
              <a:rPr lang="en-US" dirty="0"/>
              <a:t>Approximately</a:t>
            </a:r>
            <a:r>
              <a:rPr lang="en-US" baseline="0" dirty="0"/>
              <a:t> half of t</a:t>
            </a:r>
            <a:r>
              <a:rPr lang="en-US" dirty="0"/>
              <a:t>he carbon emitted </a:t>
            </a:r>
            <a:r>
              <a:rPr lang="en-US" baseline="0" dirty="0"/>
              <a:t>from human activities remains in the atmosphere: one-quarter is taken up by the ocean and one-quarter is thought to be taken up by vegetation.</a:t>
            </a:r>
            <a:endParaRPr lang="en-US" dirty="0"/>
          </a:p>
          <a:p>
            <a:pPr marL="171450" indent="-171450">
              <a:buFont typeface="Arial" pitchFamily="34" charset="0"/>
              <a:buChar char="•"/>
            </a:pPr>
            <a:r>
              <a:rPr lang="en-US" dirty="0"/>
              <a:t>CO</a:t>
            </a:r>
            <a:r>
              <a:rPr lang="en-US" baseline="-25000" dirty="0"/>
              <a:t>2</a:t>
            </a:r>
            <a:r>
              <a:rPr lang="en-US" dirty="0"/>
              <a:t> emissions from fossil fuels burning and cement production in 2011 increased 54% over 1990, with a total of 9.5±0.5 </a:t>
            </a:r>
            <a:r>
              <a:rPr lang="en-US" dirty="0" err="1"/>
              <a:t>PgC</a:t>
            </a:r>
            <a:r>
              <a:rPr lang="en-US" dirty="0"/>
              <a:t> emitted to the atmosphere (34.7 billion tones of CO</a:t>
            </a:r>
            <a:r>
              <a:rPr lang="en-US" baseline="-25000" dirty="0"/>
              <a:t>2</a:t>
            </a:r>
            <a:r>
              <a:rPr lang="en-US" dirty="0"/>
              <a:t>). </a:t>
            </a:r>
          </a:p>
          <a:p>
            <a:pPr marL="171450" indent="-171450">
              <a:buFont typeface="Arial" pitchFamily="34" charset="0"/>
              <a:buChar char="•"/>
            </a:pPr>
            <a:r>
              <a:rPr lang="en-US" dirty="0"/>
              <a:t>CO</a:t>
            </a:r>
            <a:r>
              <a:rPr lang="en-US" baseline="-25000" dirty="0"/>
              <a:t>2</a:t>
            </a:r>
            <a:r>
              <a:rPr lang="en-US" dirty="0"/>
              <a:t> emissions from deforestation and other land-use change were 1.0±0.5 </a:t>
            </a:r>
            <a:r>
              <a:rPr lang="en-US" dirty="0" err="1"/>
              <a:t>PgC</a:t>
            </a:r>
            <a:r>
              <a:rPr lang="en-US" dirty="0"/>
              <a:t> in 2011. For the period 2002-2011, land-use change emissions accounted for 10% of all emissions from human activity (fossil fuel, cement, land-use change). </a:t>
            </a:r>
          </a:p>
          <a:p>
            <a:pPr>
              <a:buFont typeface="Arial" pitchFamily="34" charset="0"/>
              <a:buChar char="•"/>
            </a:pPr>
            <a:endParaRPr lang="en-US" b="1" dirty="0"/>
          </a:p>
          <a:p>
            <a:pPr>
              <a:buFont typeface="Arial" pitchFamily="34" charset="0"/>
              <a:buNone/>
            </a:pPr>
            <a:r>
              <a:rPr lang="en-GB" sz="1800" b="1" dirty="0">
                <a:solidFill>
                  <a:srgbClr val="000000"/>
                </a:solidFill>
              </a:rPr>
              <a:t>Reference and Images source: </a:t>
            </a:r>
          </a:p>
          <a:p>
            <a:pPr>
              <a:buFont typeface="Arial" pitchFamily="34" charset="0"/>
              <a:buNone/>
            </a:pPr>
            <a:r>
              <a:rPr lang="en-AU" sz="1800" dirty="0">
                <a:ea typeface="ＭＳ Ｐゴシック" pitchFamily="34" charset="-128"/>
                <a:hlinkClick r:id="rId3"/>
              </a:rPr>
              <a:t>http://www.globalcarbonproject.org/carbonbudget/index.htm</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7</a:t>
            </a:fld>
            <a:endParaRPr lang="th-TH"/>
          </a:p>
        </p:txBody>
      </p:sp>
    </p:spTree>
    <p:extLst>
      <p:ext uri="{BB962C8B-B14F-4D97-AF65-F5344CB8AC3E}">
        <p14:creationId xmlns:p14="http://schemas.microsoft.com/office/powerpoint/2010/main" val="44605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b="1" kern="1200" baseline="0" dirty="0">
                <a:solidFill>
                  <a:schemeClr val="tx1"/>
                </a:solidFill>
                <a:latin typeface="+mn-lt"/>
                <a:ea typeface="+mn-ea"/>
                <a:cs typeface="+mn-cs"/>
              </a:rPr>
              <a:t>KEY MESSAGES</a:t>
            </a:r>
            <a:r>
              <a:rPr lang="en-US" sz="1800" kern="1200" baseline="0" dirty="0">
                <a:solidFill>
                  <a:schemeClr val="tx1"/>
                </a:solidFill>
                <a:latin typeface="+mn-lt"/>
                <a:ea typeface="+mn-ea"/>
                <a:cs typeface="+mn-cs"/>
              </a:rPr>
              <a:t>:  </a:t>
            </a:r>
          </a:p>
          <a:p>
            <a:r>
              <a:rPr lang="en-US" sz="1800" kern="1200" baseline="0" dirty="0">
                <a:solidFill>
                  <a:schemeClr val="tx1"/>
                </a:solidFill>
                <a:latin typeface="+mn-lt"/>
                <a:ea typeface="+mn-ea"/>
                <a:cs typeface="+mn-cs"/>
              </a:rPr>
              <a:t>Land Use Change (LUC) includes both changes that increase forest cover and decreases it  and can be driven by natural or human factors</a:t>
            </a:r>
          </a:p>
          <a:p>
            <a:endParaRPr lang="en-US" sz="1800" kern="1200" baseline="0" dirty="0">
              <a:solidFill>
                <a:schemeClr val="tx1"/>
              </a:solidFill>
              <a:latin typeface="+mn-lt"/>
              <a:ea typeface="+mn-ea"/>
              <a:cs typeface="+mn-cs"/>
            </a:endParaRPr>
          </a:p>
          <a:p>
            <a:r>
              <a:rPr lang="en-US" sz="1800" b="1" kern="1200" baseline="0" dirty="0">
                <a:solidFill>
                  <a:schemeClr val="tx1"/>
                </a:solidFill>
                <a:latin typeface="+mn-lt"/>
                <a:ea typeface="+mn-ea"/>
                <a:cs typeface="+mn-cs"/>
              </a:rPr>
              <a:t>Notes:</a:t>
            </a:r>
          </a:p>
          <a:p>
            <a:r>
              <a:rPr lang="en-US" sz="1800" kern="1200" baseline="0" dirty="0">
                <a:solidFill>
                  <a:schemeClr val="tx1"/>
                </a:solidFill>
                <a:latin typeface="+mn-lt"/>
                <a:ea typeface="+mn-ea"/>
                <a:cs typeface="+mn-cs"/>
              </a:rPr>
              <a:t>Shown here is a simplified model illustrating forest change dynamics. It has only two classes: forests and all other land. A reduction in forest area can happen through either of two processes: deforestation and natural disasters. Deforestation, which is by far the most important, implies that forests are cleared by people and the land converted to another use, such as agriculture or infrastructure. Natural disasters may also destroy forests, and when the area is incapable of regenerating naturally and no efforts are made to replant, it too converts to other land covers (examples such as desertification).</a:t>
            </a:r>
            <a:endParaRPr lang="th-TH" sz="5400" dirty="0"/>
          </a:p>
          <a:p>
            <a:endParaRPr lang="en-US" dirty="0"/>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8</a:t>
            </a:fld>
            <a:endParaRPr lang="th-TH"/>
          </a:p>
        </p:txBody>
      </p:sp>
    </p:spTree>
    <p:extLst>
      <p:ext uri="{BB962C8B-B14F-4D97-AF65-F5344CB8AC3E}">
        <p14:creationId xmlns:p14="http://schemas.microsoft.com/office/powerpoint/2010/main" val="322063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KEY MESSAGES: </a:t>
            </a:r>
          </a:p>
          <a:p>
            <a:r>
              <a:rPr lang="en-US" sz="1200" b="0" i="0" kern="1200" dirty="0">
                <a:solidFill>
                  <a:schemeClr val="tx1"/>
                </a:solidFill>
                <a:effectLst/>
                <a:latin typeface="+mn-lt"/>
                <a:ea typeface="+mn-ea"/>
                <a:cs typeface="+mn-cs"/>
              </a:rPr>
              <a:t>In</a:t>
            </a:r>
            <a:r>
              <a:rPr lang="en-US" sz="1200" b="0" i="0" kern="1200" baseline="0" dirty="0">
                <a:solidFill>
                  <a:schemeClr val="tx1"/>
                </a:solidFill>
                <a:effectLst/>
                <a:latin typeface="+mn-lt"/>
                <a:ea typeface="+mn-ea"/>
                <a:cs typeface="+mn-cs"/>
              </a:rPr>
              <a:t> the earlier slide we saw that emissions from land use change, primarily cutting and burning of forests, represent  about 10% of total emissions due to human activities but land use change associated emissions are concentrated in tropical regions as shown in this map and for some countries may be the major source of greenhouse gas emissions from human activities.</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Emissions of carbon dioxide due to changes in land use mainly come from the cutting down of forests and using the land for agriculture or built-up areas, urbanization, roads etc. When large areas of rain forests are cut down, the land often turns into less productive grasslands with considerably less capacity of storing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b="1" dirty="0"/>
              <a:t>Image source: </a:t>
            </a:r>
          </a:p>
          <a:p>
            <a:r>
              <a:rPr lang="en-US" dirty="0"/>
              <a:t>http://www.grida.no/graphicslib/detail/co2-emissions-from-land-use-change_f0e2</a:t>
            </a:r>
          </a:p>
        </p:txBody>
      </p:sp>
      <p:sp>
        <p:nvSpPr>
          <p:cNvPr id="4" name="Slide Number Placeholder 3"/>
          <p:cNvSpPr>
            <a:spLocks noGrp="1"/>
          </p:cNvSpPr>
          <p:nvPr>
            <p:ph type="sldNum" sz="quarter" idx="10"/>
          </p:nvPr>
        </p:nvSpPr>
        <p:spPr/>
        <p:txBody>
          <a:bodyPr/>
          <a:lstStyle/>
          <a:p>
            <a:fld id="{CFC0BFBD-3EFA-4943-9035-EB69CB5A88B1}" type="slidenum">
              <a:rPr lang="en-US" smtClean="0"/>
              <a:t>9</a:t>
            </a:fld>
            <a:endParaRPr lang="en-US"/>
          </a:p>
        </p:txBody>
      </p:sp>
    </p:spTree>
    <p:extLst>
      <p:ext uri="{BB962C8B-B14F-4D97-AF65-F5344CB8AC3E}">
        <p14:creationId xmlns:p14="http://schemas.microsoft.com/office/powerpoint/2010/main" val="338487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KEY MESSAGES</a:t>
            </a:r>
            <a:r>
              <a:rPr lang="en-US" b="0" dirty="0"/>
              <a:t>: </a:t>
            </a:r>
          </a:p>
          <a:p>
            <a:r>
              <a:rPr lang="en-US" b="0" dirty="0"/>
              <a:t>The data suggest an overall decrease trend in land-use change emissions particularly since 2000. </a:t>
            </a:r>
          </a:p>
          <a:p>
            <a:endParaRPr lang="en-US" b="0" dirty="0"/>
          </a:p>
          <a:p>
            <a:r>
              <a:rPr lang="en-US" b="1" dirty="0"/>
              <a:t>Notes:</a:t>
            </a:r>
          </a:p>
          <a:p>
            <a:r>
              <a:rPr lang="en-US" b="0" dirty="0"/>
              <a:t>CO</a:t>
            </a:r>
            <a:r>
              <a:rPr lang="en-US" b="0" baseline="-25000" dirty="0"/>
              <a:t>2</a:t>
            </a:r>
            <a:r>
              <a:rPr lang="en-US" b="0" dirty="0"/>
              <a:t> emissions from deforestation and other land-use change were 0.9±0.5 </a:t>
            </a:r>
            <a:r>
              <a:rPr lang="en-US" b="0" dirty="0" err="1"/>
              <a:t>PgC</a:t>
            </a:r>
            <a:r>
              <a:rPr lang="en-US" b="0" dirty="0"/>
              <a:t> in 2011. </a:t>
            </a:r>
          </a:p>
          <a:p>
            <a:r>
              <a:rPr lang="en-US" b="0" dirty="0"/>
              <a:t>For the period 2002-2011, land-use change emissions accounted for 10% of all emissions from human activity (fossil fuel, cement, land-use change). </a:t>
            </a:r>
          </a:p>
          <a:p>
            <a:endParaRPr lang="en-US" b="0" dirty="0"/>
          </a:p>
          <a:p>
            <a:r>
              <a:rPr lang="en-US" b="0" dirty="0"/>
              <a:t>The implementation of new land policies, higher law enforcement to stop illegal deforestation, and new </a:t>
            </a:r>
            <a:r>
              <a:rPr lang="en-US" b="0" dirty="0" err="1"/>
              <a:t>afforestation</a:t>
            </a:r>
            <a:r>
              <a:rPr lang="en-US" b="0" dirty="0"/>
              <a:t> and </a:t>
            </a:r>
            <a:r>
              <a:rPr lang="en-US" b="0" dirty="0" err="1"/>
              <a:t>regrowth</a:t>
            </a:r>
            <a:r>
              <a:rPr lang="en-US" b="0" dirty="0"/>
              <a:t> of previously deforested areas could all have contributed to this decline. </a:t>
            </a:r>
          </a:p>
          <a:p>
            <a:r>
              <a:rPr lang="en-US" b="0" dirty="0"/>
              <a:t>Total emissions from human activity in 2011 (fossil fuel, cement, land-use change) were 10.4±0.7 </a:t>
            </a:r>
            <a:r>
              <a:rPr lang="en-US" b="0" dirty="0" err="1"/>
              <a:t>PgC</a:t>
            </a:r>
            <a:r>
              <a:rPr lang="en-US" b="0" dirty="0"/>
              <a:t>. </a:t>
            </a:r>
          </a:p>
          <a:p>
            <a:r>
              <a:rPr lang="en-US" b="0" dirty="0"/>
              <a:t>Emissions from land-use change were 36% of the total human emissions in 1960, 18% in 1990, and 9% in 2011. </a:t>
            </a:r>
          </a:p>
          <a:p>
            <a:r>
              <a:rPr lang="en-US" b="0" dirty="0"/>
              <a:t>Uncertainty for all land-use change emission estimates remains large. </a:t>
            </a:r>
          </a:p>
          <a:p>
            <a:r>
              <a:rPr lang="en-US" b="0" dirty="0"/>
              <a:t>CO</a:t>
            </a:r>
            <a:r>
              <a:rPr lang="en-US" b="0" baseline="-25000" dirty="0"/>
              <a:t>2</a:t>
            </a:r>
            <a:r>
              <a:rPr lang="en-US" b="0" dirty="0"/>
              <a:t> emissions from land-use change are mainly based on forest statistics of the FAO and a bookkeeping method, and include </a:t>
            </a:r>
            <a:r>
              <a:rPr lang="en-US" b="0" dirty="0" err="1"/>
              <a:t>interannual</a:t>
            </a:r>
            <a:r>
              <a:rPr lang="en-US" b="0" dirty="0"/>
              <a:t> variability in deforestations based on fire activity from year 1997 onwards.</a:t>
            </a:r>
          </a:p>
          <a:p>
            <a:endParaRPr lang="en-US" b="0" dirty="0"/>
          </a:p>
          <a:p>
            <a:r>
              <a:rPr lang="en-US" b="1" dirty="0"/>
              <a:t>Graph source</a:t>
            </a:r>
            <a:r>
              <a:rPr lang="en-US" b="0" dirty="0"/>
              <a:t>:</a:t>
            </a:r>
            <a:r>
              <a:rPr lang="en-US" b="0" baseline="0" dirty="0"/>
              <a:t> </a:t>
            </a:r>
          </a:p>
          <a:p>
            <a:r>
              <a:rPr lang="en-US" b="0" baseline="0" dirty="0"/>
              <a:t>Global Carbon Project (2012) </a:t>
            </a:r>
          </a:p>
          <a:p>
            <a:r>
              <a:rPr lang="en-US" sz="1200" b="0" baseline="0" dirty="0">
                <a:ea typeface="ＭＳ Ｐゴシック" pitchFamily="34" charset="-128"/>
                <a:hlinkClick r:id="rId3"/>
              </a:rPr>
              <a:t>h</a:t>
            </a:r>
            <a:r>
              <a:rPr lang="en-AU" sz="1200" dirty="0">
                <a:ea typeface="ＭＳ Ｐゴシック" pitchFamily="34" charset="-128"/>
                <a:hlinkClick r:id="rId3"/>
              </a:rPr>
              <a:t>ttp://www.globalcarbonproject.org/carbonbudget/index.htm</a:t>
            </a:r>
            <a:endParaRPr lang="en-AU" sz="1200" dirty="0">
              <a:ea typeface="ＭＳ Ｐゴシック" pitchFamily="34" charset="-128"/>
            </a:endParaRPr>
          </a:p>
          <a:p>
            <a:endParaRPr lang="en-AU" sz="1200" b="1" dirty="0">
              <a:ea typeface="ＭＳ Ｐゴシック" pitchFamily="34" charset="-128"/>
            </a:endParaRPr>
          </a:p>
          <a:p>
            <a:r>
              <a:rPr lang="en-AU" sz="1200" b="1" dirty="0">
                <a:ea typeface="ＭＳ Ｐゴシック" pitchFamily="34" charset="-128"/>
              </a:rPr>
              <a:t>Bottom Photo Source: </a:t>
            </a:r>
          </a:p>
          <a:p>
            <a:r>
              <a:rPr lang="en-AU" sz="1200" dirty="0">
                <a:ea typeface="ＭＳ Ｐゴシック" pitchFamily="34" charset="-128"/>
              </a:rPr>
              <a:t>http://</a:t>
            </a:r>
            <a:r>
              <a:rPr lang="en-AU" sz="1200" dirty="0" err="1">
                <a:ea typeface="ＭＳ Ｐゴシック" pitchFamily="34" charset="-128"/>
              </a:rPr>
              <a:t>www.sylvanheightshomestay.com</a:t>
            </a:r>
            <a:r>
              <a:rPr lang="en-AU" sz="1200" dirty="0">
                <a:ea typeface="ＭＳ Ｐゴシック" pitchFamily="34" charset="-128"/>
              </a:rPr>
              <a:t>/</a:t>
            </a:r>
            <a:r>
              <a:rPr lang="en-AU" sz="1200" dirty="0" err="1">
                <a:ea typeface="ＭＳ Ｐゴシック" pitchFamily="34" charset="-128"/>
              </a:rPr>
              <a:t>location.asp</a:t>
            </a:r>
            <a:endParaRPr lang="en-AU" sz="1200" dirty="0">
              <a:ea typeface="ＭＳ Ｐゴシック" pitchFamily="34" charset="-128"/>
            </a:endParaRPr>
          </a:p>
          <a:p>
            <a:endParaRPr lang="en-US" dirty="0"/>
          </a:p>
          <a:p>
            <a:endParaRPr lang="th-TH" b="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10</a:t>
            </a:fld>
            <a:endParaRPr lang="th-TH"/>
          </a:p>
        </p:txBody>
      </p:sp>
    </p:spTree>
    <p:extLst>
      <p:ext uri="{BB962C8B-B14F-4D97-AF65-F5344CB8AC3E}">
        <p14:creationId xmlns:p14="http://schemas.microsoft.com/office/powerpoint/2010/main" val="318675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b="1" kern="1200" baseline="0" dirty="0">
                <a:solidFill>
                  <a:schemeClr val="tx1"/>
                </a:solidFill>
                <a:latin typeface="+mn-lt"/>
                <a:ea typeface="+mn-ea"/>
                <a:cs typeface="+mn-cs"/>
              </a:rPr>
              <a:t>KEY MESSAGES</a:t>
            </a:r>
            <a:r>
              <a:rPr lang="en-US" sz="1800" kern="1200" baseline="0" dirty="0">
                <a:solidFill>
                  <a:schemeClr val="tx1"/>
                </a:solidFill>
                <a:latin typeface="+mn-lt"/>
                <a:ea typeface="+mn-ea"/>
                <a:cs typeface="+mn-cs"/>
              </a:rPr>
              <a:t>: </a:t>
            </a:r>
          </a:p>
          <a:p>
            <a:r>
              <a:rPr lang="en-US" sz="1800" kern="1200" baseline="0" dirty="0">
                <a:solidFill>
                  <a:schemeClr val="tx1"/>
                </a:solidFill>
                <a:latin typeface="+mn-lt"/>
                <a:ea typeface="+mn-ea"/>
                <a:cs typeface="+mn-cs"/>
              </a:rPr>
              <a:t>It is important to understand the difference between land use and land cover.  An example map of each is given here. Ask students to discuss what they think is covered by each term</a:t>
            </a:r>
          </a:p>
          <a:p>
            <a:endParaRPr lang="en-US" sz="1800" kern="1200" baseline="0" dirty="0">
              <a:solidFill>
                <a:schemeClr val="tx1"/>
              </a:solidFill>
              <a:latin typeface="+mn-lt"/>
              <a:ea typeface="+mn-ea"/>
              <a:cs typeface="+mn-cs"/>
            </a:endParaRPr>
          </a:p>
          <a:p>
            <a:r>
              <a:rPr lang="en-US" sz="1800" b="1" kern="1200" baseline="0" dirty="0">
                <a:solidFill>
                  <a:schemeClr val="tx1"/>
                </a:solidFill>
                <a:latin typeface="+mn-lt"/>
                <a:ea typeface="+mn-ea"/>
                <a:cs typeface="+mn-cs"/>
              </a:rPr>
              <a:t>Notes:</a:t>
            </a:r>
          </a:p>
          <a:p>
            <a:r>
              <a:rPr lang="en-US" sz="1800" kern="1200" baseline="0" dirty="0">
                <a:solidFill>
                  <a:schemeClr val="tx1"/>
                </a:solidFill>
                <a:latin typeface="+mn-lt"/>
                <a:ea typeface="+mn-ea"/>
                <a:cs typeface="+mn-cs"/>
              </a:rPr>
              <a:t>After the discussion you can give them the following definitions </a:t>
            </a:r>
          </a:p>
          <a:p>
            <a:r>
              <a:rPr lang="en-US" sz="1800" b="1" dirty="0">
                <a:solidFill>
                  <a:schemeClr val="tx1"/>
                </a:solidFill>
                <a:latin typeface="+mn-lt"/>
              </a:rPr>
              <a:t>Land use</a:t>
            </a:r>
            <a:r>
              <a:rPr lang="en-US" sz="1800" dirty="0">
                <a:solidFill>
                  <a:schemeClr val="tx1"/>
                </a:solidFill>
                <a:latin typeface="+mn-lt"/>
              </a:rPr>
              <a:t>:</a:t>
            </a:r>
          </a:p>
          <a:p>
            <a:pPr>
              <a:buFont typeface="Wingdings" pitchFamily="2" charset="2"/>
              <a:buChar char="§"/>
            </a:pPr>
            <a:r>
              <a:rPr lang="en-US" sz="1800" dirty="0">
                <a:solidFill>
                  <a:schemeClr val="tx1"/>
                </a:solidFill>
                <a:latin typeface="+mn-lt"/>
              </a:rPr>
              <a:t>Areas are classified based on the purpose the land serves: such as recreation, wildlife habitat or agriculture</a:t>
            </a:r>
          </a:p>
          <a:p>
            <a:pPr>
              <a:buFont typeface="Wingdings" pitchFamily="2" charset="2"/>
              <a:buChar char="§"/>
            </a:pPr>
            <a:r>
              <a:rPr lang="en-US" sz="1800" dirty="0">
                <a:solidFill>
                  <a:schemeClr val="tx1"/>
                </a:solidFill>
                <a:latin typeface="+mn-lt"/>
              </a:rPr>
              <a:t>Classifications do not necessarily describe the surface cover on the ground</a:t>
            </a:r>
            <a:endParaRPr lang="en-US" sz="1800" kern="1200" baseline="0" dirty="0">
              <a:solidFill>
                <a:schemeClr val="tx1"/>
              </a:solidFill>
              <a:latin typeface="+mn-lt"/>
              <a:ea typeface="+mn-ea"/>
              <a:cs typeface="+mn-cs"/>
            </a:endParaRPr>
          </a:p>
          <a:p>
            <a:endParaRPr lang="en-US" sz="1800" kern="1200" baseline="0" dirty="0">
              <a:solidFill>
                <a:schemeClr val="tx1"/>
              </a:solidFill>
              <a:latin typeface="+mn-lt"/>
              <a:ea typeface="+mn-ea"/>
              <a:cs typeface="+mn-cs"/>
            </a:endParaRPr>
          </a:p>
          <a:p>
            <a:r>
              <a:rPr lang="en-US" sz="1800" b="1" dirty="0">
                <a:solidFill>
                  <a:schemeClr val="tx1"/>
                </a:solidFill>
                <a:latin typeface="+mn-lt"/>
              </a:rPr>
              <a:t>Land cover</a:t>
            </a:r>
            <a:r>
              <a:rPr lang="en-US" sz="1800" dirty="0">
                <a:solidFill>
                  <a:schemeClr val="tx1"/>
                </a:solidFill>
                <a:latin typeface="+mn-lt"/>
              </a:rPr>
              <a:t>:</a:t>
            </a:r>
          </a:p>
          <a:p>
            <a:pPr>
              <a:buFont typeface="Wingdings" pitchFamily="2" charset="2"/>
              <a:buChar char="§"/>
            </a:pPr>
            <a:r>
              <a:rPr lang="en-US" sz="1800" dirty="0">
                <a:solidFill>
                  <a:schemeClr val="tx1"/>
                </a:solidFill>
                <a:latin typeface="+mn-lt"/>
              </a:rPr>
              <a:t>Areas are classified based on the surface cover on the ground whether vegetation, urban infrastructure, water, bare soil or others</a:t>
            </a:r>
          </a:p>
          <a:p>
            <a:pPr>
              <a:buFont typeface="Wingdings" pitchFamily="2" charset="2"/>
              <a:buChar char="§"/>
            </a:pPr>
            <a:r>
              <a:rPr lang="en-US" sz="1800" dirty="0">
                <a:solidFill>
                  <a:schemeClr val="tx1"/>
                </a:solidFill>
                <a:latin typeface="+mn-lt"/>
              </a:rPr>
              <a:t>Classification do not describe the use of land. Areas with the same land use classification may be used very differently.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Definitions source</a:t>
            </a:r>
            <a:r>
              <a:rPr lang="en-US" sz="180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hlinkClick r:id="rId3"/>
              </a:rPr>
              <a:t>http://</a:t>
            </a:r>
            <a:r>
              <a:rPr lang="en-US" sz="1800" dirty="0" err="1">
                <a:hlinkClick r:id="rId3"/>
              </a:rPr>
              <a:t>msue.anr.msu.edu</a:t>
            </a:r>
            <a:r>
              <a:rPr lang="en-US" sz="1800" dirty="0">
                <a:hlinkClick r:id="rId3"/>
              </a:rPr>
              <a:t>/news/</a:t>
            </a:r>
            <a:r>
              <a:rPr lang="en-US" sz="1800" dirty="0" err="1">
                <a:hlinkClick r:id="rId3"/>
              </a:rPr>
              <a:t>the_difference_between_land_use_and_land_cover</a:t>
            </a:r>
            <a:r>
              <a:rPr lang="en-US" sz="180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baseline="0" dirty="0">
              <a:solidFill>
                <a:schemeClr val="tx1"/>
              </a:solidFill>
              <a:latin typeface="+mn-lt"/>
              <a:ea typeface="+mn-ea"/>
              <a:cs typeface="+mn-cs"/>
            </a:endParaRPr>
          </a:p>
          <a:p>
            <a:r>
              <a:rPr lang="en-US" sz="1800" b="1" kern="1200" baseline="0" dirty="0">
                <a:solidFill>
                  <a:schemeClr val="tx1"/>
                </a:solidFill>
                <a:latin typeface="+mn-lt"/>
                <a:ea typeface="+mn-ea"/>
                <a:cs typeface="+mn-cs"/>
              </a:rPr>
              <a:t>Image source</a:t>
            </a:r>
            <a:r>
              <a:rPr lang="en-US" sz="1800" kern="1200" baseline="0" dirty="0">
                <a:solidFill>
                  <a:schemeClr val="tx1"/>
                </a:solidFill>
                <a:latin typeface="+mn-lt"/>
                <a:ea typeface="+mn-ea"/>
                <a:cs typeface="+mn-cs"/>
              </a:rPr>
              <a:t>: </a:t>
            </a:r>
          </a:p>
          <a:p>
            <a:r>
              <a:rPr lang="en-US" sz="1800" kern="1200" baseline="0" dirty="0">
                <a:solidFill>
                  <a:schemeClr val="tx1"/>
                </a:solidFill>
                <a:latin typeface="+mn-lt"/>
                <a:ea typeface="+mn-ea"/>
                <a:cs typeface="+mn-cs"/>
              </a:rPr>
              <a:t>Land cover map SE Asia: http://bioval.jrc.ec.europa.eu/products/veget_map_continental-sea/continentalSEasia.php</a:t>
            </a:r>
          </a:p>
          <a:p>
            <a:r>
              <a:rPr lang="en-US" sz="1800" kern="1200" baseline="0" dirty="0">
                <a:solidFill>
                  <a:schemeClr val="tx1"/>
                </a:solidFill>
                <a:latin typeface="+mn-lt"/>
                <a:ea typeface="+mn-ea"/>
                <a:cs typeface="+mn-cs"/>
              </a:rPr>
              <a:t>Land use map of </a:t>
            </a:r>
            <a:r>
              <a:rPr lang="en-US" sz="1800" kern="1200" baseline="0" dirty="0" err="1">
                <a:solidFill>
                  <a:schemeClr val="tx1"/>
                </a:solidFill>
                <a:latin typeface="+mn-lt"/>
                <a:ea typeface="+mn-ea"/>
                <a:cs typeface="+mn-cs"/>
              </a:rPr>
              <a:t>Korea:</a:t>
            </a:r>
            <a:r>
              <a:rPr lang="en-US" sz="1800" dirty="0" err="1">
                <a:hlinkClick r:id="rId4"/>
              </a:rPr>
              <a:t>http</a:t>
            </a:r>
            <a:r>
              <a:rPr lang="en-US" sz="1800" dirty="0">
                <a:hlinkClick r:id="rId4"/>
              </a:rPr>
              <a:t>://www.cotf.edu/ete/modules/korea/landuse.htm</a:t>
            </a:r>
            <a:r>
              <a:rPr lang="en-US" sz="1800" dirty="0"/>
              <a:t> </a:t>
            </a:r>
            <a:endParaRPr lang="en-US" sz="18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855FD3-F77A-4994-B94E-5B9E43D636C5}" type="slidenum">
              <a:rPr lang="th-TH" smtClean="0"/>
              <a:pPr/>
              <a:t>11</a:t>
            </a:fld>
            <a:endParaRPr lang="th-TH"/>
          </a:p>
        </p:txBody>
      </p:sp>
    </p:spTree>
    <p:extLst>
      <p:ext uri="{BB962C8B-B14F-4D97-AF65-F5344CB8AC3E}">
        <p14:creationId xmlns:p14="http://schemas.microsoft.com/office/powerpoint/2010/main" val="2954895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C93E3405-DA97-4B1A-ABA4-DAAD55BE279D}"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78AD399-7B6C-43CD-BC09-2188D991CC8E}"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F7168FB3-01B5-4A81-9ED7-E58E0E31EA72}"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EEB532D-36D6-44C7-84B0-82D6B672F27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D109C82-50F3-469A-B754-EBED598355C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DD82E17A-A670-47E5-9E27-17E307DD842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FAC13DC-4AEB-4C3A-A2B1-423559E0879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9E4FBAF2-E96E-4E3F-AE02-9E379DF67BE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779E47A-C799-4F2D-83E6-23340E759294}"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CF509BC-38FE-4456-AB2E-633B7089FBD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DF27384-0D48-4B7E-8BE1-2DD5D2CFA440}"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92B61794-0936-4D5D-BA63-CF59DFCBD0DE}"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EB6B89F-A49C-483F-AFB9-F8CAC7D5C1E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ED74A6AC-9048-49F7-ADB0-12BC67758D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BBD12841-EF40-4803-9220-D61412D8DE67}"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8BBF02E-EBF9-4126-AC83-F0053A6A4FF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557E4B9-8BB9-4795-8B44-9D57D0A33F6D}"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3A5AF9F-44D9-4F06-9BB5-9FB60A44658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6DA10FE5-D447-4804-8D0C-E4B6429C54E6}"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D449E3CF-D30F-4D7D-B9BB-D0DFF9FF30EF}"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E68E3-C7C9-47C4-9680-DDBD151E9519}"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2.wmf"/><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earth-syst-sci-data-discuss.net/5/1107/2012"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hyperlink" Target="http://www.grida.no/publications/rr/natural-fix/page/3724.aspx" TargetMode="External"/><Relationship Id="rId4" Type="http://schemas.openxmlformats.org/officeDocument/2006/relationships/hyperlink" Target="http://www.globalcarbonproject.org/carbonbudget/index.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2" descr="U:\GCP\Slides\fig8.png"/>
          <p:cNvPicPr>
            <a:picLocks noChangeAspect="1" noChangeArrowheads="1"/>
          </p:cNvPicPr>
          <p:nvPr/>
        </p:nvPicPr>
        <p:blipFill>
          <a:blip r:embed="rId3" cstate="print"/>
          <a:srcRect/>
          <a:stretch>
            <a:fillRect/>
          </a:stretch>
        </p:blipFill>
        <p:spPr bwMode="auto">
          <a:xfrm>
            <a:off x="1703512" y="870446"/>
            <a:ext cx="6673850" cy="4765675"/>
          </a:xfrm>
          <a:prstGeom prst="rect">
            <a:avLst/>
          </a:prstGeom>
          <a:noFill/>
          <a:ln w="9525">
            <a:noFill/>
            <a:miter lim="800000"/>
            <a:headEnd/>
            <a:tailEnd/>
          </a:ln>
        </p:spPr>
      </p:pic>
      <p:pic>
        <p:nvPicPr>
          <p:cNvPr id="9" name="Content Placeholder 12" descr="IMG_2097.JPG"/>
          <p:cNvPicPr>
            <a:picLocks/>
          </p:cNvPicPr>
          <p:nvPr/>
        </p:nvPicPr>
        <p:blipFill>
          <a:blip r:embed="rId4" cstate="print"/>
          <a:srcRect l="20263" r="11881" b="15057"/>
          <a:stretch>
            <a:fillRect/>
          </a:stretch>
        </p:blipFill>
        <p:spPr>
          <a:xfrm>
            <a:off x="7392144" y="1165676"/>
            <a:ext cx="3204000" cy="2016000"/>
          </a:xfrm>
          <a:prstGeom prst="rect">
            <a:avLst/>
          </a:prstGeom>
          <a:ln>
            <a:noFill/>
          </a:ln>
          <a:effectLst>
            <a:softEdge rad="112500"/>
          </a:effectLst>
        </p:spPr>
      </p:pic>
      <p:pic>
        <p:nvPicPr>
          <p:cNvPr id="11" name="Content Placeholder 16" descr="IMG_2109.JPG"/>
          <p:cNvPicPr>
            <a:picLocks noChangeAspect="1"/>
          </p:cNvPicPr>
          <p:nvPr/>
        </p:nvPicPr>
        <p:blipFill>
          <a:blip r:embed="rId5" cstate="print"/>
          <a:srcRect l="17075" b="7055"/>
          <a:stretch>
            <a:fillRect/>
          </a:stretch>
        </p:blipFill>
        <p:spPr>
          <a:xfrm>
            <a:off x="7397892" y="3096640"/>
            <a:ext cx="3203848" cy="2016000"/>
          </a:xfrm>
          <a:prstGeom prst="rect">
            <a:avLst/>
          </a:prstGeom>
          <a:ln>
            <a:noFill/>
          </a:ln>
          <a:effectLst>
            <a:softEdge rad="112500"/>
          </a:effectLst>
        </p:spPr>
      </p:pic>
      <p:sp>
        <p:nvSpPr>
          <p:cNvPr id="33799" name="TextBox 6"/>
          <p:cNvSpPr txBox="1">
            <a:spLocks noChangeArrowheads="1"/>
          </p:cNvSpPr>
          <p:nvPr/>
        </p:nvSpPr>
        <p:spPr bwMode="auto">
          <a:xfrm>
            <a:off x="4606922" y="1675286"/>
            <a:ext cx="1607258" cy="461665"/>
          </a:xfrm>
          <a:prstGeom prst="rect">
            <a:avLst/>
          </a:prstGeom>
          <a:noFill/>
          <a:ln w="9525">
            <a:noFill/>
            <a:miter lim="800000"/>
            <a:headEnd/>
            <a:tailEnd/>
          </a:ln>
        </p:spPr>
        <p:txBody>
          <a:bodyPr wrap="square">
            <a:spAutoFit/>
          </a:bodyPr>
          <a:lstStyle/>
          <a:p>
            <a:r>
              <a:rPr lang="en-GB" sz="2400" dirty="0">
                <a:latin typeface="Calibri" panose="020F0502020204030204" pitchFamily="34" charset="0"/>
              </a:rPr>
              <a:t>Peat fires</a:t>
            </a:r>
          </a:p>
        </p:txBody>
      </p:sp>
      <p:cxnSp>
        <p:nvCxnSpPr>
          <p:cNvPr id="33800" name="Straight Arrow Connector 8"/>
          <p:cNvCxnSpPr>
            <a:cxnSpLocks noChangeShapeType="1"/>
          </p:cNvCxnSpPr>
          <p:nvPr/>
        </p:nvCxnSpPr>
        <p:spPr bwMode="auto">
          <a:xfrm flipH="1">
            <a:off x="4394198" y="2133589"/>
            <a:ext cx="212725" cy="209550"/>
          </a:xfrm>
          <a:prstGeom prst="straightConnector1">
            <a:avLst/>
          </a:prstGeom>
          <a:noFill/>
          <a:ln w="0" algn="ctr">
            <a:solidFill>
              <a:schemeClr val="tx1"/>
            </a:solidFill>
            <a:round/>
            <a:headEnd/>
            <a:tailEnd type="arrow" w="med" len="med"/>
          </a:ln>
        </p:spPr>
      </p:cxnSp>
      <p:sp>
        <p:nvSpPr>
          <p:cNvPr id="10" name="Rectangle 9"/>
          <p:cNvSpPr/>
          <p:nvPr/>
        </p:nvSpPr>
        <p:spPr>
          <a:xfrm>
            <a:off x="7252312" y="6463154"/>
            <a:ext cx="3349428" cy="338554"/>
          </a:xfrm>
          <a:prstGeom prst="rect">
            <a:avLst/>
          </a:prstGeom>
        </p:spPr>
        <p:txBody>
          <a:bodyPr wrap="square">
            <a:spAutoFit/>
          </a:bodyPr>
          <a:lstStyle/>
          <a:p>
            <a:pPr>
              <a:spcBef>
                <a:spcPts val="1200"/>
              </a:spcBef>
            </a:pPr>
            <a:r>
              <a:rPr lang="en-GB" sz="1600" b="1" dirty="0">
                <a:solidFill>
                  <a:srgbClr val="000000"/>
                </a:solidFill>
              </a:rPr>
              <a:t>Source: </a:t>
            </a:r>
            <a:r>
              <a:rPr lang="en-US" sz="1600" dirty="0">
                <a:solidFill>
                  <a:srgbClr val="000090"/>
                </a:solidFill>
              </a:rPr>
              <a:t>Global Carbon Project (2012)</a:t>
            </a:r>
            <a:endParaRPr lang="en-GB" sz="1600" dirty="0">
              <a:solidFill>
                <a:srgbClr val="000000"/>
              </a:solidFill>
            </a:endParaRPr>
          </a:p>
        </p:txBody>
      </p:sp>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dirty="0"/>
              <a:t>Land-Use Change, CO</a:t>
            </a:r>
            <a:r>
              <a:rPr lang="en-US" baseline="-25000" dirty="0"/>
              <a:t>2</a:t>
            </a:r>
            <a:r>
              <a:rPr lang="en-US" dirty="0"/>
              <a:t> Emissions</a:t>
            </a:r>
          </a:p>
        </p:txBody>
      </p:sp>
      <p:sp>
        <p:nvSpPr>
          <p:cNvPr id="3" name="Rectangle 2"/>
          <p:cNvSpPr/>
          <p:nvPr/>
        </p:nvSpPr>
        <p:spPr>
          <a:xfrm>
            <a:off x="1749669" y="5496736"/>
            <a:ext cx="8846475" cy="1304973"/>
          </a:xfrm>
          <a:prstGeom prst="rect">
            <a:avLst/>
          </a:prstGeom>
        </p:spPr>
        <p:txBody>
          <a:bodyPr wrap="square">
            <a:spAutoFit/>
          </a:bodyPr>
          <a:lstStyle/>
          <a:p>
            <a:pPr>
              <a:lnSpc>
                <a:spcPct val="110000"/>
              </a:lnSpc>
            </a:pPr>
            <a:r>
              <a:rPr lang="en-US" sz="2400" dirty="0">
                <a:latin typeface="Calibri" panose="020F0502020204030204" pitchFamily="34" charset="0"/>
              </a:rPr>
              <a:t>A general decrease in emissions since 1990</a:t>
            </a:r>
            <a:endParaRPr lang="en-GB" sz="2400" dirty="0"/>
          </a:p>
          <a:p>
            <a:pPr>
              <a:lnSpc>
                <a:spcPct val="110000"/>
              </a:lnSpc>
              <a:buNone/>
            </a:pPr>
            <a:r>
              <a:rPr lang="en-GB" sz="2400" dirty="0"/>
              <a:t>Black line: Includes management-climate interactions;                      Thin line: Previous estimate </a:t>
            </a:r>
          </a:p>
        </p:txBody>
      </p:sp>
    </p:spTree>
    <p:extLst>
      <p:ext uri="{BB962C8B-B14F-4D97-AF65-F5344CB8AC3E}">
        <p14:creationId xmlns:p14="http://schemas.microsoft.com/office/powerpoint/2010/main" val="171048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1" algn="l">
              <a:lnSpc>
                <a:spcPct val="130000"/>
              </a:lnSpc>
            </a:pPr>
            <a:r>
              <a:rPr lang="en-US" sz="4400" b="1" dirty="0">
                <a:solidFill>
                  <a:srgbClr val="002A6C"/>
                </a:solidFill>
                <a:effectLst>
                  <a:outerShdw blurRad="38100" dist="38100" dir="2700000" algn="tl">
                    <a:srgbClr val="000000">
                      <a:alpha val="43137"/>
                    </a:srgbClr>
                  </a:outerShdw>
                </a:effectLst>
                <a:latin typeface="+mn-lt"/>
              </a:rPr>
              <a:t>Review: Land Use VS Land Cover</a:t>
            </a:r>
          </a:p>
        </p:txBody>
      </p:sp>
      <p:pic>
        <p:nvPicPr>
          <p:cNvPr id="11268" name="Picture 4" descr="Image of a map of Korea showing the land use.  Please have someone assist you with th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098" y="1123995"/>
            <a:ext cx="3153083" cy="5652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386840" y="1385498"/>
            <a:ext cx="1637121" cy="461665"/>
          </a:xfrm>
          <a:prstGeom prst="rect">
            <a:avLst/>
          </a:prstGeom>
          <a:noFill/>
        </p:spPr>
        <p:txBody>
          <a:bodyPr wrap="square" rtlCol="0">
            <a:spAutoFit/>
          </a:bodyPr>
          <a:lstStyle/>
          <a:p>
            <a:r>
              <a:rPr lang="en-US" sz="2400" b="1" dirty="0"/>
              <a:t>Land Cover</a:t>
            </a:r>
          </a:p>
        </p:txBody>
      </p:sp>
      <p:pic>
        <p:nvPicPr>
          <p:cNvPr id="10" name="Picture 2" descr="http://bioval.jrc.ec.europa.eu/products/veget_map_continental-sea/images/sea_cont_fomap1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64" y="2157414"/>
            <a:ext cx="4456862" cy="461893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9088314" y="1346518"/>
            <a:ext cx="2845119" cy="3423878"/>
            <a:chOff x="2861848" y="1662667"/>
            <a:chExt cx="2979514" cy="3561581"/>
          </a:xfrm>
        </p:grpSpPr>
        <p:pic>
          <p:nvPicPr>
            <p:cNvPr id="7" name="Picture 1" descr="C:\Users\User\AppData\Local\Microsoft\Windows\Temporary Internet Files\Content.IE5\IGWFJYD7\MC900434389[1].wmf"/>
            <p:cNvPicPr>
              <a:picLocks noChangeAspect="1" noChangeArrowheads="1"/>
            </p:cNvPicPr>
            <p:nvPr/>
          </p:nvPicPr>
          <p:blipFill>
            <a:blip r:embed="rId5" cstate="print"/>
            <a:srcRect/>
            <a:stretch>
              <a:fillRect/>
            </a:stretch>
          </p:blipFill>
          <p:spPr bwMode="auto">
            <a:xfrm>
              <a:off x="2861848" y="1662667"/>
              <a:ext cx="2979514" cy="3561581"/>
            </a:xfrm>
            <a:prstGeom prst="rect">
              <a:avLst/>
            </a:prstGeom>
            <a:noFill/>
          </p:spPr>
        </p:pic>
        <p:sp>
          <p:nvSpPr>
            <p:cNvPr id="8" name="TextBox 7"/>
            <p:cNvSpPr txBox="1"/>
            <p:nvPr/>
          </p:nvSpPr>
          <p:spPr>
            <a:xfrm>
              <a:off x="2914150" y="1943331"/>
              <a:ext cx="2381522" cy="1248604"/>
            </a:xfrm>
            <a:prstGeom prst="rect">
              <a:avLst/>
            </a:prstGeom>
            <a:noFill/>
          </p:spPr>
          <p:txBody>
            <a:bodyPr wrap="square" rtlCol="0">
              <a:spAutoFit/>
            </a:bodyPr>
            <a:lstStyle/>
            <a:p>
              <a:pPr algn="ctr"/>
              <a:r>
                <a:rPr lang="en-US" sz="2400" dirty="0"/>
                <a:t>Land use VS Land cover?</a:t>
              </a:r>
            </a:p>
            <a:p>
              <a:endParaRPr lang="en-US" sz="2400" dirty="0"/>
            </a:p>
          </p:txBody>
        </p:sp>
      </p:grpSp>
    </p:spTree>
    <p:extLst>
      <p:ext uri="{BB962C8B-B14F-4D97-AF65-F5344CB8AC3E}">
        <p14:creationId xmlns:p14="http://schemas.microsoft.com/office/powerpoint/2010/main" val="248916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30000"/>
              </a:lnSpc>
              <a:buNone/>
            </a:pPr>
            <a:r>
              <a:rPr lang="en-US" dirty="0"/>
              <a:t>Using the FAO Charts have students answer the following two questions</a:t>
            </a:r>
          </a:p>
          <a:p>
            <a:r>
              <a:rPr lang="en-US" dirty="0"/>
              <a:t>Which region has the largest forest cover in the world?</a:t>
            </a:r>
          </a:p>
          <a:p>
            <a:r>
              <a:rPr lang="en-US" dirty="0"/>
              <a:t>Which region has the least forest cover in the world?</a:t>
            </a:r>
          </a:p>
        </p:txBody>
      </p:sp>
      <p:sp>
        <p:nvSpPr>
          <p:cNvPr id="4" name="Title 3"/>
          <p:cNvSpPr>
            <a:spLocks noGrp="1"/>
          </p:cNvSpPr>
          <p:nvPr>
            <p:ph type="title"/>
          </p:nvPr>
        </p:nvSpPr>
        <p:spPr/>
        <p:txBody>
          <a:bodyPr/>
          <a:lstStyle/>
          <a:p>
            <a:r>
              <a:rPr lang="en-US" b="1" dirty="0"/>
              <a:t>Class Exercise: Group Discussion</a:t>
            </a:r>
          </a:p>
        </p:txBody>
      </p:sp>
    </p:spTree>
    <p:extLst>
      <p:ext uri="{BB962C8B-B14F-4D97-AF65-F5344CB8AC3E}">
        <p14:creationId xmlns:p14="http://schemas.microsoft.com/office/powerpoint/2010/main" val="312994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t>Distribution of Forests by Region /Sub-region in 2010</a:t>
            </a:r>
          </a:p>
        </p:txBody>
      </p:sp>
      <p:pic>
        <p:nvPicPr>
          <p:cNvPr id="4098" name="Picture 2"/>
          <p:cNvPicPr>
            <a:picLocks noChangeAspect="1" noChangeArrowheads="1"/>
          </p:cNvPicPr>
          <p:nvPr/>
        </p:nvPicPr>
        <p:blipFill rotWithShape="1">
          <a:blip r:embed="rId3" cstate="print"/>
          <a:srcRect l="1408" t="11453" r="1917" b="3529"/>
          <a:stretch/>
        </p:blipFill>
        <p:spPr bwMode="auto">
          <a:xfrm>
            <a:off x="1385676" y="39542"/>
            <a:ext cx="10129738" cy="6473370"/>
          </a:xfrm>
          <a:prstGeom prst="rect">
            <a:avLst/>
          </a:prstGeom>
          <a:noFill/>
          <a:ln w="9525">
            <a:noFill/>
            <a:miter lim="800000"/>
            <a:headEnd/>
            <a:tailEnd/>
          </a:ln>
        </p:spPr>
      </p:pic>
      <p:sp>
        <p:nvSpPr>
          <p:cNvPr id="6" name="Rectangle 5"/>
          <p:cNvSpPr/>
          <p:nvPr/>
        </p:nvSpPr>
        <p:spPr>
          <a:xfrm>
            <a:off x="9813073" y="6557516"/>
            <a:ext cx="2212701" cy="307777"/>
          </a:xfrm>
          <a:prstGeom prst="rect">
            <a:avLst/>
          </a:prstGeom>
        </p:spPr>
        <p:txBody>
          <a:bodyPr wrap="square">
            <a:spAutoFit/>
          </a:bodyPr>
          <a:lstStyle/>
          <a:p>
            <a:pPr algn="r"/>
            <a:r>
              <a:rPr lang="en-US" sz="1400" b="1" dirty="0">
                <a:latin typeface="Arial" pitchFamily="34" charset="0"/>
                <a:cs typeface="Arial" pitchFamily="34" charset="0"/>
              </a:rPr>
              <a:t>Source</a:t>
            </a:r>
            <a:r>
              <a:rPr lang="en-US" sz="1400" dirty="0">
                <a:latin typeface="Arial" pitchFamily="34" charset="0"/>
                <a:cs typeface="Arial" pitchFamily="34" charset="0"/>
              </a:rPr>
              <a:t>: FAO (2010)</a:t>
            </a:r>
            <a:endParaRPr lang="th-TH" sz="1400" dirty="0">
              <a:latin typeface="Arial" pitchFamily="34" charset="0"/>
            </a:endParaRPr>
          </a:p>
        </p:txBody>
      </p:sp>
      <p:sp>
        <p:nvSpPr>
          <p:cNvPr id="5" name="Rectangle 4"/>
          <p:cNvSpPr/>
          <p:nvPr/>
        </p:nvSpPr>
        <p:spPr>
          <a:xfrm>
            <a:off x="1385676" y="3880624"/>
            <a:ext cx="10300802" cy="3568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7386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Distribution of Forest Area by Region in 2010</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54543222"/>
              </p:ext>
            </p:extLst>
          </p:nvPr>
        </p:nvGraphicFramePr>
        <p:xfrm>
          <a:off x="1360449" y="1080001"/>
          <a:ext cx="9545444" cy="53132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056700" y="6393261"/>
            <a:ext cx="3378900" cy="369332"/>
          </a:xfrm>
          <a:prstGeom prst="rect">
            <a:avLst/>
          </a:prstGeom>
        </p:spPr>
        <p:txBody>
          <a:bodyPr wrap="none">
            <a:spAutoFit/>
          </a:bodyPr>
          <a:lstStyle/>
          <a:p>
            <a:r>
              <a:rPr lang="en-US" b="1" dirty="0">
                <a:latin typeface="Arial" pitchFamily="34" charset="0"/>
                <a:cs typeface="Arial" pitchFamily="34" charset="0"/>
              </a:rPr>
              <a:t>Source</a:t>
            </a:r>
            <a:r>
              <a:rPr lang="en-US" dirty="0">
                <a:latin typeface="Arial" pitchFamily="34" charset="0"/>
                <a:cs typeface="Arial" pitchFamily="34" charset="0"/>
              </a:rPr>
              <a:t>:</a:t>
            </a:r>
            <a:r>
              <a:rPr lang="en-US" b="1" dirty="0">
                <a:latin typeface="Arial" pitchFamily="34" charset="0"/>
                <a:cs typeface="Arial" pitchFamily="34" charset="0"/>
              </a:rPr>
              <a:t> </a:t>
            </a:r>
            <a:r>
              <a:rPr lang="en-US" dirty="0">
                <a:latin typeface="Arial" pitchFamily="34" charset="0"/>
                <a:cs typeface="Arial" pitchFamily="34" charset="0"/>
              </a:rPr>
              <a:t>Data from FAO (2010)</a:t>
            </a:r>
            <a:endParaRPr lang="th-TH" dirty="0">
              <a:latin typeface="Arial" pitchFamily="34" charset="0"/>
            </a:endParaRPr>
          </a:p>
        </p:txBody>
      </p:sp>
    </p:spTree>
    <p:extLst>
      <p:ext uri="{BB962C8B-B14F-4D97-AF65-F5344CB8AC3E}">
        <p14:creationId xmlns:p14="http://schemas.microsoft.com/office/powerpoint/2010/main" val="338434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l="2724" r="2542" b="3488"/>
          <a:stretch/>
        </p:blipFill>
        <p:spPr bwMode="auto">
          <a:xfrm>
            <a:off x="1211717" y="1714594"/>
            <a:ext cx="9540562" cy="4645072"/>
          </a:xfrm>
          <a:prstGeom prst="rect">
            <a:avLst/>
          </a:prstGeom>
          <a:noFill/>
          <a:ln w="9525">
            <a:noFill/>
            <a:miter lim="800000"/>
            <a:headEnd/>
            <a:tailEnd/>
          </a:ln>
        </p:spPr>
      </p:pic>
      <p:sp>
        <p:nvSpPr>
          <p:cNvPr id="8" name="Rectangle 7"/>
          <p:cNvSpPr/>
          <p:nvPr/>
        </p:nvSpPr>
        <p:spPr>
          <a:xfrm>
            <a:off x="389820" y="1222150"/>
            <a:ext cx="7416824" cy="492443"/>
          </a:xfrm>
          <a:prstGeom prst="rect">
            <a:avLst/>
          </a:prstGeom>
        </p:spPr>
        <p:txBody>
          <a:bodyPr wrap="square">
            <a:spAutoFit/>
          </a:bodyPr>
          <a:lstStyle/>
          <a:p>
            <a:r>
              <a:rPr lang="en-US" sz="2600" dirty="0">
                <a:solidFill>
                  <a:schemeClr val="bg2">
                    <a:lumMod val="10000"/>
                  </a:schemeClr>
                </a:solidFill>
                <a:latin typeface="Calibri"/>
                <a:cs typeface="Calibri"/>
              </a:rPr>
              <a:t>Ten countries with the largest forest area</a:t>
            </a:r>
          </a:p>
        </p:txBody>
      </p:sp>
      <p:sp>
        <p:nvSpPr>
          <p:cNvPr id="3" name="TextBox 2"/>
          <p:cNvSpPr txBox="1"/>
          <p:nvPr/>
        </p:nvSpPr>
        <p:spPr>
          <a:xfrm>
            <a:off x="3730043" y="2928564"/>
            <a:ext cx="1152128" cy="369332"/>
          </a:xfrm>
          <a:prstGeom prst="rect">
            <a:avLst/>
          </a:prstGeom>
          <a:noFill/>
        </p:spPr>
        <p:txBody>
          <a:bodyPr wrap="square" rtlCol="0">
            <a:spAutoFit/>
          </a:bodyPr>
          <a:lstStyle/>
          <a:p>
            <a:r>
              <a:rPr lang="en-US" dirty="0">
                <a:solidFill>
                  <a:schemeClr val="bg1"/>
                </a:solidFill>
              </a:rPr>
              <a:t>Russia</a:t>
            </a:r>
          </a:p>
        </p:txBody>
      </p:sp>
      <p:sp>
        <p:nvSpPr>
          <p:cNvPr id="9" name="TextBox 8"/>
          <p:cNvSpPr txBox="1"/>
          <p:nvPr/>
        </p:nvSpPr>
        <p:spPr>
          <a:xfrm>
            <a:off x="4306107" y="4142534"/>
            <a:ext cx="1152128" cy="369332"/>
          </a:xfrm>
          <a:prstGeom prst="rect">
            <a:avLst/>
          </a:prstGeom>
          <a:noFill/>
        </p:spPr>
        <p:txBody>
          <a:bodyPr wrap="square" rtlCol="0">
            <a:spAutoFit/>
          </a:bodyPr>
          <a:lstStyle/>
          <a:p>
            <a:r>
              <a:rPr lang="en-US" dirty="0">
                <a:solidFill>
                  <a:srgbClr val="FFFFFF"/>
                </a:solidFill>
              </a:rPr>
              <a:t>Brazil</a:t>
            </a:r>
          </a:p>
        </p:txBody>
      </p:sp>
      <p:sp>
        <p:nvSpPr>
          <p:cNvPr id="4" name="TextBox 3"/>
          <p:cNvSpPr txBox="1"/>
          <p:nvPr/>
        </p:nvSpPr>
        <p:spPr>
          <a:xfrm>
            <a:off x="1848429" y="3378379"/>
            <a:ext cx="1368152" cy="369332"/>
          </a:xfrm>
          <a:prstGeom prst="rect">
            <a:avLst/>
          </a:prstGeom>
          <a:noFill/>
        </p:spPr>
        <p:txBody>
          <a:bodyPr wrap="square" rtlCol="0">
            <a:spAutoFit/>
          </a:bodyPr>
          <a:lstStyle/>
          <a:p>
            <a:r>
              <a:rPr lang="en-US" dirty="0">
                <a:solidFill>
                  <a:srgbClr val="FFFFFF"/>
                </a:solidFill>
              </a:rPr>
              <a:t>Others</a:t>
            </a:r>
          </a:p>
        </p:txBody>
      </p:sp>
      <p:sp>
        <p:nvSpPr>
          <p:cNvPr id="10" name="Rectangle 9"/>
          <p:cNvSpPr/>
          <p:nvPr/>
        </p:nvSpPr>
        <p:spPr>
          <a:xfrm>
            <a:off x="8813100" y="6415422"/>
            <a:ext cx="3378900" cy="369332"/>
          </a:xfrm>
          <a:prstGeom prst="rect">
            <a:avLst/>
          </a:prstGeom>
        </p:spPr>
        <p:txBody>
          <a:bodyPr wrap="none">
            <a:spAutoFit/>
          </a:bodyPr>
          <a:lstStyle/>
          <a:p>
            <a:r>
              <a:rPr lang="en-US" b="1" dirty="0">
                <a:latin typeface="Arial" pitchFamily="34" charset="0"/>
                <a:cs typeface="Arial" pitchFamily="34" charset="0"/>
              </a:rPr>
              <a:t>Source</a:t>
            </a:r>
            <a:r>
              <a:rPr lang="en-US" dirty="0">
                <a:latin typeface="Arial" pitchFamily="34" charset="0"/>
                <a:cs typeface="Arial" pitchFamily="34" charset="0"/>
              </a:rPr>
              <a:t>:</a:t>
            </a:r>
            <a:r>
              <a:rPr lang="en-US" b="1" dirty="0">
                <a:latin typeface="Arial" pitchFamily="34" charset="0"/>
                <a:cs typeface="Arial" pitchFamily="34" charset="0"/>
              </a:rPr>
              <a:t> </a:t>
            </a:r>
            <a:r>
              <a:rPr lang="en-US" dirty="0">
                <a:latin typeface="Arial" pitchFamily="34" charset="0"/>
                <a:cs typeface="Arial" pitchFamily="34" charset="0"/>
              </a:rPr>
              <a:t>Data from FAO (2010)</a:t>
            </a:r>
            <a:endParaRPr lang="th-TH" dirty="0">
              <a:latin typeface="Arial" pitchFamily="34" charset="0"/>
            </a:endParaRPr>
          </a:p>
        </p:txBody>
      </p:sp>
      <p:sp>
        <p:nvSpPr>
          <p:cNvPr id="7" name="Title 6"/>
          <p:cNvSpPr>
            <a:spLocks noGrp="1"/>
          </p:cNvSpPr>
          <p:nvPr>
            <p:ph type="title"/>
          </p:nvPr>
        </p:nvSpPr>
        <p:spPr/>
        <p:txBody>
          <a:bodyPr>
            <a:normAutofit/>
          </a:bodyPr>
          <a:lstStyle/>
          <a:p>
            <a:r>
              <a:rPr lang="en-US" dirty="0"/>
              <a:t>Distribution of Forest Area by Country in 2010</a:t>
            </a:r>
          </a:p>
        </p:txBody>
      </p:sp>
    </p:spTree>
    <p:extLst>
      <p:ext uri="{BB962C8B-B14F-4D97-AF65-F5344CB8AC3E}">
        <p14:creationId xmlns:p14="http://schemas.microsoft.com/office/powerpoint/2010/main" val="20302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1" algn="l">
              <a:lnSpc>
                <a:spcPct val="130000"/>
              </a:lnSpc>
            </a:pPr>
            <a:r>
              <a:rPr lang="en-US" sz="4400" b="1" dirty="0">
                <a:solidFill>
                  <a:srgbClr val="002A6C"/>
                </a:solidFill>
                <a:effectLst>
                  <a:outerShdw blurRad="38100" dist="38100" dir="2700000" algn="tl">
                    <a:srgbClr val="000000">
                      <a:alpha val="43137"/>
                    </a:srgbClr>
                  </a:outerShdw>
                </a:effectLst>
                <a:latin typeface="+mn-lt"/>
              </a:rPr>
              <a:t>Deforestation</a:t>
            </a:r>
          </a:p>
        </p:txBody>
      </p:sp>
      <p:pic>
        <p:nvPicPr>
          <p:cNvPr id="5122" name="Picture 2" descr="http://uclast203-2010.wikispaces.com/file/view/deforestation.jpg/131146671/440x313/deforest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t="13904"/>
          <a:stretch/>
        </p:blipFill>
        <p:spPr bwMode="auto">
          <a:xfrm>
            <a:off x="1134866" y="1293542"/>
            <a:ext cx="9533135" cy="52763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15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30000"/>
              </a:lnSpc>
            </a:pPr>
            <a:r>
              <a:rPr lang="en-US" dirty="0"/>
              <a:t>Objective:</a:t>
            </a:r>
          </a:p>
          <a:p>
            <a:pPr lvl="1">
              <a:lnSpc>
                <a:spcPct val="130000"/>
              </a:lnSpc>
            </a:pPr>
            <a:r>
              <a:rPr lang="en-US" dirty="0"/>
              <a:t>To identify the difference in deforestation rate in different regions</a:t>
            </a:r>
          </a:p>
          <a:p>
            <a:pPr>
              <a:lnSpc>
                <a:spcPct val="130000"/>
              </a:lnSpc>
            </a:pPr>
            <a:r>
              <a:rPr lang="en-US" dirty="0"/>
              <a:t>Activity </a:t>
            </a:r>
          </a:p>
          <a:p>
            <a:pPr lvl="1">
              <a:lnSpc>
                <a:spcPct val="130000"/>
              </a:lnSpc>
            </a:pPr>
            <a:r>
              <a:rPr lang="en-US" dirty="0"/>
              <a:t>Rank the regions listed on the following slide from highest to lowest rate of deforestation for the period 2000-2010</a:t>
            </a:r>
          </a:p>
          <a:p>
            <a:pPr lvl="1">
              <a:lnSpc>
                <a:spcPct val="130000"/>
              </a:lnSpc>
            </a:pPr>
            <a:r>
              <a:rPr lang="en-US" dirty="0"/>
              <a:t>Let a representative of each group present and share their result (10 minutes)</a:t>
            </a:r>
          </a:p>
          <a:p>
            <a:pPr lvl="1">
              <a:lnSpc>
                <a:spcPct val="130000"/>
              </a:lnSpc>
            </a:pPr>
            <a:endParaRPr lang="en-US" dirty="0"/>
          </a:p>
        </p:txBody>
      </p:sp>
      <p:sp>
        <p:nvSpPr>
          <p:cNvPr id="4" name="Title 3"/>
          <p:cNvSpPr>
            <a:spLocks noGrp="1"/>
          </p:cNvSpPr>
          <p:nvPr>
            <p:ph type="title"/>
          </p:nvPr>
        </p:nvSpPr>
        <p:spPr/>
        <p:txBody>
          <a:bodyPr/>
          <a:lstStyle/>
          <a:p>
            <a:r>
              <a:rPr lang="en-US" b="1" dirty="0"/>
              <a:t>Class Exercise: Group Discussion</a:t>
            </a:r>
          </a:p>
        </p:txBody>
      </p:sp>
    </p:spTree>
    <p:extLst>
      <p:ext uri="{BB962C8B-B14F-4D97-AF65-F5344CB8AC3E}">
        <p14:creationId xmlns:p14="http://schemas.microsoft.com/office/powerpoint/2010/main" val="264822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normAutofit/>
          </a:bodyPr>
          <a:lstStyle/>
          <a:p>
            <a:r>
              <a:rPr lang="en-US" dirty="0"/>
              <a:t>Rates of Global Deforestation</a:t>
            </a:r>
          </a:p>
        </p:txBody>
      </p:sp>
      <p:sp>
        <p:nvSpPr>
          <p:cNvPr id="2" name="TextBox 1"/>
          <p:cNvSpPr txBox="1"/>
          <p:nvPr/>
        </p:nvSpPr>
        <p:spPr>
          <a:xfrm>
            <a:off x="2225040" y="1798320"/>
            <a:ext cx="7528560" cy="4462760"/>
          </a:xfrm>
          <a:prstGeom prst="rect">
            <a:avLst/>
          </a:prstGeom>
          <a:noFill/>
        </p:spPr>
        <p:txBody>
          <a:bodyPr wrap="square" rtlCol="0">
            <a:spAutoFit/>
          </a:bodyPr>
          <a:lstStyle/>
          <a:p>
            <a:pPr marL="514350" indent="-514350">
              <a:lnSpc>
                <a:spcPct val="150000"/>
              </a:lnSpc>
              <a:spcBef>
                <a:spcPts val="600"/>
              </a:spcBef>
              <a:spcAft>
                <a:spcPts val="600"/>
              </a:spcAft>
              <a:buFont typeface="+mj-lt"/>
              <a:buAutoNum type="alphaLcPeriod"/>
            </a:pPr>
            <a:r>
              <a:rPr lang="en-US" sz="2600" dirty="0"/>
              <a:t>Africa</a:t>
            </a:r>
          </a:p>
          <a:p>
            <a:pPr marL="514350" indent="-514350">
              <a:lnSpc>
                <a:spcPct val="150000"/>
              </a:lnSpc>
              <a:spcBef>
                <a:spcPts val="600"/>
              </a:spcBef>
              <a:spcAft>
                <a:spcPts val="600"/>
              </a:spcAft>
              <a:buFont typeface="+mj-lt"/>
              <a:buAutoNum type="alphaLcPeriod"/>
            </a:pPr>
            <a:r>
              <a:rPr lang="en-US" sz="2600" dirty="0"/>
              <a:t>Asia</a:t>
            </a:r>
          </a:p>
          <a:p>
            <a:pPr marL="514350" indent="-514350">
              <a:lnSpc>
                <a:spcPct val="150000"/>
              </a:lnSpc>
              <a:spcBef>
                <a:spcPts val="600"/>
              </a:spcBef>
              <a:spcAft>
                <a:spcPts val="600"/>
              </a:spcAft>
              <a:buFont typeface="+mj-lt"/>
              <a:buAutoNum type="alphaLcPeriod"/>
            </a:pPr>
            <a:r>
              <a:rPr lang="en-US" sz="2600" dirty="0"/>
              <a:t>Oceania</a:t>
            </a:r>
          </a:p>
          <a:p>
            <a:pPr marL="514350" indent="-514350">
              <a:lnSpc>
                <a:spcPct val="150000"/>
              </a:lnSpc>
              <a:spcBef>
                <a:spcPts val="600"/>
              </a:spcBef>
              <a:spcAft>
                <a:spcPts val="600"/>
              </a:spcAft>
              <a:buFont typeface="+mj-lt"/>
              <a:buAutoNum type="alphaLcPeriod"/>
            </a:pPr>
            <a:r>
              <a:rPr lang="en-US" sz="2600" dirty="0"/>
              <a:t>South America</a:t>
            </a:r>
          </a:p>
          <a:p>
            <a:pPr marL="514350" indent="-514350">
              <a:lnSpc>
                <a:spcPct val="150000"/>
              </a:lnSpc>
              <a:spcBef>
                <a:spcPts val="600"/>
              </a:spcBef>
              <a:spcAft>
                <a:spcPts val="600"/>
              </a:spcAft>
              <a:buFont typeface="+mj-lt"/>
              <a:buAutoNum type="alphaLcPeriod"/>
            </a:pPr>
            <a:r>
              <a:rPr lang="en-US" sz="2600" dirty="0"/>
              <a:t>North and Central America</a:t>
            </a:r>
          </a:p>
          <a:p>
            <a:pPr marL="514350" indent="-514350">
              <a:lnSpc>
                <a:spcPct val="150000"/>
              </a:lnSpc>
              <a:spcBef>
                <a:spcPts val="600"/>
              </a:spcBef>
              <a:spcAft>
                <a:spcPts val="600"/>
              </a:spcAft>
              <a:buFont typeface="+mj-lt"/>
              <a:buAutoNum type="alphaLcPeriod"/>
            </a:pPr>
            <a:r>
              <a:rPr lang="en-US" sz="2600" dirty="0"/>
              <a:t>Europe</a:t>
            </a:r>
          </a:p>
        </p:txBody>
      </p:sp>
      <p:sp>
        <p:nvSpPr>
          <p:cNvPr id="3" name="TextBox 2"/>
          <p:cNvSpPr txBox="1"/>
          <p:nvPr/>
        </p:nvSpPr>
        <p:spPr>
          <a:xfrm>
            <a:off x="838200" y="1158241"/>
            <a:ext cx="10134600" cy="461665"/>
          </a:xfrm>
          <a:prstGeom prst="rect">
            <a:avLst/>
          </a:prstGeom>
          <a:noFill/>
        </p:spPr>
        <p:txBody>
          <a:bodyPr wrap="square" rtlCol="0">
            <a:spAutoFit/>
          </a:bodyPr>
          <a:lstStyle/>
          <a:p>
            <a:pPr algn="ctr"/>
            <a:r>
              <a:rPr lang="en-US" sz="2400" b="1" dirty="0"/>
              <a:t>Number &amp; rank the highest rates to lowest rates for each region  2000 - 2010</a:t>
            </a:r>
          </a:p>
        </p:txBody>
      </p:sp>
    </p:spTree>
    <p:extLst>
      <p:ext uri="{BB962C8B-B14F-4D97-AF65-F5344CB8AC3E}">
        <p14:creationId xmlns:p14="http://schemas.microsoft.com/office/powerpoint/2010/main" val="51341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srcRect l="2216" t="9480" r="808"/>
          <a:stretch/>
        </p:blipFill>
        <p:spPr bwMode="auto">
          <a:xfrm>
            <a:off x="1455803" y="0"/>
            <a:ext cx="9527209" cy="6550223"/>
          </a:xfrm>
          <a:prstGeom prst="rect">
            <a:avLst/>
          </a:prstGeom>
          <a:noFill/>
          <a:ln w="9525">
            <a:noFill/>
            <a:miter lim="800000"/>
            <a:headEnd/>
            <a:tailEnd/>
          </a:ln>
        </p:spPr>
      </p:pic>
      <p:sp>
        <p:nvSpPr>
          <p:cNvPr id="6" name="Rectangle 5"/>
          <p:cNvSpPr/>
          <p:nvPr/>
        </p:nvSpPr>
        <p:spPr>
          <a:xfrm>
            <a:off x="1436262" y="5820937"/>
            <a:ext cx="9603448" cy="2899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itle 2"/>
          <p:cNvSpPr>
            <a:spLocks noGrp="1"/>
          </p:cNvSpPr>
          <p:nvPr>
            <p:ph type="title"/>
          </p:nvPr>
        </p:nvSpPr>
        <p:spPr/>
        <p:txBody>
          <a:bodyPr>
            <a:normAutofit/>
          </a:bodyPr>
          <a:lstStyle/>
          <a:p>
            <a:r>
              <a:rPr lang="en-US" sz="3200" dirty="0"/>
              <a:t>Annual Change in Forest Area by Region and Sub-region in 1990-2010</a:t>
            </a:r>
          </a:p>
        </p:txBody>
      </p:sp>
      <p:sp>
        <p:nvSpPr>
          <p:cNvPr id="8" name="Rectangle 7"/>
          <p:cNvSpPr/>
          <p:nvPr/>
        </p:nvSpPr>
        <p:spPr>
          <a:xfrm>
            <a:off x="9923294" y="6550223"/>
            <a:ext cx="2102481" cy="307777"/>
          </a:xfrm>
          <a:prstGeom prst="rect">
            <a:avLst/>
          </a:prstGeom>
        </p:spPr>
        <p:txBody>
          <a:bodyPr wrap="square">
            <a:spAutoFit/>
          </a:bodyPr>
          <a:lstStyle/>
          <a:p>
            <a:pPr algn="r"/>
            <a:r>
              <a:rPr lang="en-US" sz="1400" b="1" dirty="0">
                <a:latin typeface="Arial" pitchFamily="34" charset="0"/>
                <a:cs typeface="Arial" pitchFamily="34" charset="0"/>
              </a:rPr>
              <a:t>Source</a:t>
            </a:r>
            <a:r>
              <a:rPr lang="en-US" sz="1400" dirty="0">
                <a:latin typeface="Arial" pitchFamily="34" charset="0"/>
                <a:cs typeface="Arial" pitchFamily="34" charset="0"/>
              </a:rPr>
              <a:t>: FAO (2010)</a:t>
            </a:r>
            <a:endParaRPr lang="th-TH" sz="1400" dirty="0">
              <a:latin typeface="Arial" pitchFamily="34" charset="0"/>
            </a:endParaRPr>
          </a:p>
        </p:txBody>
      </p:sp>
    </p:spTree>
    <p:extLst>
      <p:ext uri="{BB962C8B-B14F-4D97-AF65-F5344CB8AC3E}">
        <p14:creationId xmlns:p14="http://schemas.microsoft.com/office/powerpoint/2010/main" val="25897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000" dirty="0"/>
              <a:t>Module 3: Forest Carbon Measurement and Monitoring</a:t>
            </a:r>
            <a:endParaRPr lang="en-US" sz="4000" dirty="0"/>
          </a:p>
        </p:txBody>
      </p:sp>
      <p:sp>
        <p:nvSpPr>
          <p:cNvPr id="3" name="Subtitle 2"/>
          <p:cNvSpPr>
            <a:spLocks noGrp="1"/>
          </p:cNvSpPr>
          <p:nvPr>
            <p:ph type="subTitle" idx="1"/>
          </p:nvPr>
        </p:nvSpPr>
        <p:spPr>
          <a:xfrm>
            <a:off x="106017" y="3650977"/>
            <a:ext cx="11953461" cy="2325754"/>
          </a:xfrm>
        </p:spPr>
        <p:txBody>
          <a:bodyPr>
            <a:noAutofit/>
          </a:bodyPr>
          <a:lstStyle/>
          <a:p>
            <a:r>
              <a:rPr lang="de-DE" sz="3600" dirty="0"/>
              <a:t>SECTION II: </a:t>
            </a:r>
            <a:r>
              <a:rPr lang="en-US" sz="3600" dirty="0"/>
              <a:t>FOREST CARBON STOCKS AND IPCC GUIDELINES</a:t>
            </a:r>
          </a:p>
          <a:p>
            <a:r>
              <a:rPr lang="en-US" sz="3600" dirty="0">
                <a:solidFill>
                  <a:srgbClr val="FFC000"/>
                </a:solidFill>
              </a:rPr>
              <a:t>2.2. Land Use, Land Use Change, and Forestry (LULUCF)</a:t>
            </a:r>
          </a:p>
        </p:txBody>
      </p:sp>
    </p:spTree>
    <p:extLst>
      <p:ext uri="{BB962C8B-B14F-4D97-AF65-F5344CB8AC3E}">
        <p14:creationId xmlns:p14="http://schemas.microsoft.com/office/powerpoint/2010/main" val="50028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1314" t="11078" r="3254"/>
          <a:stretch>
            <a:fillRect/>
          </a:stretch>
        </p:blipFill>
        <p:spPr bwMode="auto">
          <a:xfrm>
            <a:off x="1524000" y="1484784"/>
            <a:ext cx="9144000" cy="4536504"/>
          </a:xfrm>
          <a:prstGeom prst="rect">
            <a:avLst/>
          </a:prstGeom>
          <a:noFill/>
          <a:ln w="9525">
            <a:noFill/>
            <a:miter lim="800000"/>
            <a:headEnd/>
            <a:tailEnd/>
          </a:ln>
        </p:spPr>
      </p:pic>
      <p:sp>
        <p:nvSpPr>
          <p:cNvPr id="6" name="Rectangle 5"/>
          <p:cNvSpPr/>
          <p:nvPr/>
        </p:nvSpPr>
        <p:spPr>
          <a:xfrm>
            <a:off x="7771285" y="6350830"/>
            <a:ext cx="2548726" cy="338554"/>
          </a:xfrm>
          <a:prstGeom prst="rect">
            <a:avLst/>
          </a:prstGeom>
        </p:spPr>
        <p:txBody>
          <a:bodyPr wrap="square">
            <a:spAutoFit/>
          </a:bodyPr>
          <a:lstStyle/>
          <a:p>
            <a:pPr algn="r"/>
            <a:r>
              <a:rPr lang="en-US" sz="1600" b="1" dirty="0">
                <a:latin typeface="Arial" pitchFamily="34" charset="0"/>
                <a:cs typeface="Arial" pitchFamily="34" charset="0"/>
              </a:rPr>
              <a:t>Source</a:t>
            </a:r>
            <a:r>
              <a:rPr lang="en-US" sz="1600" dirty="0">
                <a:latin typeface="Arial" pitchFamily="34" charset="0"/>
                <a:cs typeface="Arial" pitchFamily="34" charset="0"/>
              </a:rPr>
              <a:t>: FAO (2010)</a:t>
            </a:r>
            <a:endParaRPr lang="th-TH" sz="1600" dirty="0">
              <a:latin typeface="Arial" pitchFamily="34" charset="0"/>
            </a:endParaRPr>
          </a:p>
        </p:txBody>
      </p:sp>
      <p:sp>
        <p:nvSpPr>
          <p:cNvPr id="4" name="Title 3"/>
          <p:cNvSpPr>
            <a:spLocks noGrp="1"/>
          </p:cNvSpPr>
          <p:nvPr>
            <p:ph type="title"/>
          </p:nvPr>
        </p:nvSpPr>
        <p:spPr/>
        <p:txBody>
          <a:bodyPr>
            <a:normAutofit/>
          </a:bodyPr>
          <a:lstStyle/>
          <a:p>
            <a:r>
              <a:rPr lang="en-US" sz="4000" dirty="0"/>
              <a:t>Annual Change in Forest Area by Region in 1990-2010</a:t>
            </a:r>
          </a:p>
        </p:txBody>
      </p:sp>
    </p:spTree>
    <p:extLst>
      <p:ext uri="{BB962C8B-B14F-4D97-AF65-F5344CB8AC3E}">
        <p14:creationId xmlns:p14="http://schemas.microsoft.com/office/powerpoint/2010/main" val="1168083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1" algn="l">
              <a:lnSpc>
                <a:spcPct val="130000"/>
              </a:lnSpc>
            </a:pPr>
            <a:r>
              <a:rPr lang="en-US" sz="4400" b="1" dirty="0">
                <a:solidFill>
                  <a:srgbClr val="002A6C"/>
                </a:solidFill>
                <a:effectLst>
                  <a:outerShdw blurRad="38100" dist="38100" dir="2700000" algn="tl">
                    <a:srgbClr val="000000">
                      <a:alpha val="43137"/>
                    </a:srgbClr>
                  </a:outerShdw>
                </a:effectLst>
                <a:latin typeface="+mn-lt"/>
              </a:rPr>
              <a:t>Deforestation and  Forest Degradation</a:t>
            </a:r>
          </a:p>
        </p:txBody>
      </p:sp>
      <p:pic>
        <p:nvPicPr>
          <p:cNvPr id="8194" name="Picture 2" descr="Detection of forest degradation."/>
          <p:cNvPicPr>
            <a:picLocks noChangeAspect="1" noChangeArrowheads="1"/>
          </p:cNvPicPr>
          <p:nvPr/>
        </p:nvPicPr>
        <p:blipFill rotWithShape="1">
          <a:blip r:embed="rId3">
            <a:extLst>
              <a:ext uri="{28A0092B-C50C-407E-A947-70E740481C1C}">
                <a14:useLocalDpi xmlns:a14="http://schemas.microsoft.com/office/drawing/2010/main" val="0"/>
              </a:ext>
            </a:extLst>
          </a:blip>
          <a:srcRect t="7870"/>
          <a:stretch/>
        </p:blipFill>
        <p:spPr bwMode="auto">
          <a:xfrm>
            <a:off x="0" y="1262775"/>
            <a:ext cx="9640009" cy="55952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DEGRAD, INPE's system for measuring forest degradation in the Amazon rainfo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963" y="1262776"/>
            <a:ext cx="7490037" cy="5617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356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a:spcAft>
                <a:spcPts val="600"/>
              </a:spcAft>
            </a:pPr>
            <a:r>
              <a:rPr lang="en-US" dirty="0"/>
              <a:t>Objective:</a:t>
            </a:r>
          </a:p>
          <a:p>
            <a:pPr lvl="1">
              <a:spcAft>
                <a:spcPts val="600"/>
              </a:spcAft>
            </a:pPr>
            <a:r>
              <a:rPr lang="en-US" dirty="0"/>
              <a:t>To identify and prioritize drivers of deforestation and forest degradation in SEA </a:t>
            </a:r>
          </a:p>
          <a:p>
            <a:pPr>
              <a:spcAft>
                <a:spcPts val="600"/>
              </a:spcAft>
            </a:pPr>
            <a:r>
              <a:rPr lang="en-US" dirty="0"/>
              <a:t>Activity:</a:t>
            </a:r>
          </a:p>
          <a:p>
            <a:pPr lvl="1">
              <a:spcAft>
                <a:spcPts val="600"/>
              </a:spcAft>
            </a:pPr>
            <a:r>
              <a:rPr lang="en-US" dirty="0"/>
              <a:t>Prioritize 3 key drivers of deforestation in SEA </a:t>
            </a:r>
          </a:p>
          <a:p>
            <a:pPr lvl="1">
              <a:spcAft>
                <a:spcPts val="600"/>
              </a:spcAft>
            </a:pPr>
            <a:r>
              <a:rPr lang="en-US" dirty="0"/>
              <a:t>Prioritize 3 key drivers of forest degradation in SEA, Present the group’s result</a:t>
            </a:r>
          </a:p>
          <a:p>
            <a:pPr>
              <a:spcAft>
                <a:spcPts val="600"/>
              </a:spcAft>
            </a:pPr>
            <a:r>
              <a:rPr lang="en-US" dirty="0"/>
              <a:t>Time:</a:t>
            </a:r>
          </a:p>
          <a:p>
            <a:pPr lvl="1">
              <a:spcAft>
                <a:spcPts val="600"/>
              </a:spcAft>
            </a:pPr>
            <a:r>
              <a:rPr lang="en-US" dirty="0"/>
              <a:t>30 minutes</a:t>
            </a:r>
          </a:p>
          <a:p>
            <a:pPr>
              <a:spcAft>
                <a:spcPts val="600"/>
              </a:spcAft>
            </a:pPr>
            <a:endParaRPr lang="en-US" dirty="0"/>
          </a:p>
        </p:txBody>
      </p:sp>
      <p:sp>
        <p:nvSpPr>
          <p:cNvPr id="5" name="Title 4"/>
          <p:cNvSpPr>
            <a:spLocks noGrp="1"/>
          </p:cNvSpPr>
          <p:nvPr>
            <p:ph type="title"/>
          </p:nvPr>
        </p:nvSpPr>
        <p:spPr/>
        <p:txBody>
          <a:bodyPr/>
          <a:lstStyle/>
          <a:p>
            <a:r>
              <a:rPr lang="en-US" b="1" dirty="0"/>
              <a:t>Class Exercise: Group Discussion</a:t>
            </a:r>
          </a:p>
        </p:txBody>
      </p:sp>
    </p:spTree>
    <p:extLst>
      <p:ext uri="{BB962C8B-B14F-4D97-AF65-F5344CB8AC3E}">
        <p14:creationId xmlns:p14="http://schemas.microsoft.com/office/powerpoint/2010/main" val="1523549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de-DE" dirty="0"/>
              <a:t>DEFORESTATION</a:t>
            </a:r>
            <a:endParaRPr lang="en-US" dirty="0"/>
          </a:p>
        </p:txBody>
      </p:sp>
      <p:sp>
        <p:nvSpPr>
          <p:cNvPr id="3" name="Content Placeholder 2"/>
          <p:cNvSpPr>
            <a:spLocks noGrp="1"/>
          </p:cNvSpPr>
          <p:nvPr>
            <p:ph sz="half" idx="2"/>
          </p:nvPr>
        </p:nvSpPr>
        <p:spPr/>
        <p:txBody>
          <a:bodyPr/>
          <a:lstStyle/>
          <a:p>
            <a:r>
              <a:rPr lang="en-US" dirty="0">
                <a:cs typeface="Calibri"/>
              </a:rPr>
              <a:t>Agriculture (commercial)</a:t>
            </a:r>
          </a:p>
          <a:p>
            <a:r>
              <a:rPr lang="en-US" dirty="0">
                <a:cs typeface="Calibri"/>
              </a:rPr>
              <a:t>Agriculture (local/subsistence)</a:t>
            </a:r>
          </a:p>
          <a:p>
            <a:r>
              <a:rPr lang="en-US" dirty="0">
                <a:cs typeface="Calibri"/>
              </a:rPr>
              <a:t>Infrastructure</a:t>
            </a:r>
          </a:p>
          <a:p>
            <a:r>
              <a:rPr lang="en-US" dirty="0">
                <a:cs typeface="Calibri"/>
              </a:rPr>
              <a:t>Mining</a:t>
            </a:r>
          </a:p>
          <a:p>
            <a:r>
              <a:rPr lang="en-US" dirty="0">
                <a:cs typeface="Calibri"/>
              </a:rPr>
              <a:t>Urban expansion</a:t>
            </a:r>
          </a:p>
        </p:txBody>
      </p:sp>
      <p:sp>
        <p:nvSpPr>
          <p:cNvPr id="5" name="Text Placeholder 4"/>
          <p:cNvSpPr>
            <a:spLocks noGrp="1"/>
          </p:cNvSpPr>
          <p:nvPr>
            <p:ph type="body" sz="quarter" idx="3"/>
          </p:nvPr>
        </p:nvSpPr>
        <p:spPr/>
        <p:txBody>
          <a:bodyPr/>
          <a:lstStyle/>
          <a:p>
            <a:r>
              <a:rPr lang="de-DE" dirty="0"/>
              <a:t>FOREST DEGRADATION</a:t>
            </a:r>
            <a:endParaRPr lang="en-US" dirty="0"/>
          </a:p>
        </p:txBody>
      </p:sp>
      <p:sp>
        <p:nvSpPr>
          <p:cNvPr id="10" name="Content Placeholder 9"/>
          <p:cNvSpPr>
            <a:spLocks noGrp="1"/>
          </p:cNvSpPr>
          <p:nvPr>
            <p:ph sz="quarter" idx="4"/>
          </p:nvPr>
        </p:nvSpPr>
        <p:spPr/>
        <p:txBody>
          <a:bodyPr/>
          <a:lstStyle/>
          <a:p>
            <a:r>
              <a:rPr lang="en-US" dirty="0">
                <a:cs typeface="Calibri"/>
              </a:rPr>
              <a:t>Timber logging</a:t>
            </a:r>
          </a:p>
          <a:p>
            <a:r>
              <a:rPr lang="en-US" dirty="0">
                <a:cs typeface="Calibri"/>
              </a:rPr>
              <a:t>Fuel wood charcoal</a:t>
            </a:r>
          </a:p>
          <a:p>
            <a:r>
              <a:rPr lang="en-US" dirty="0">
                <a:cs typeface="Calibri"/>
              </a:rPr>
              <a:t>Uncontrolled fires</a:t>
            </a:r>
          </a:p>
          <a:p>
            <a:r>
              <a:rPr lang="en-US" dirty="0">
                <a:cs typeface="Calibri"/>
              </a:rPr>
              <a:t>Livestock grazing in forests</a:t>
            </a:r>
            <a:endParaRPr lang="en-US" dirty="0"/>
          </a:p>
        </p:txBody>
      </p:sp>
      <p:sp>
        <p:nvSpPr>
          <p:cNvPr id="4" name="Title 3"/>
          <p:cNvSpPr>
            <a:spLocks noGrp="1"/>
          </p:cNvSpPr>
          <p:nvPr>
            <p:ph type="title"/>
          </p:nvPr>
        </p:nvSpPr>
        <p:spPr/>
        <p:txBody>
          <a:bodyPr>
            <a:normAutofit/>
          </a:bodyPr>
          <a:lstStyle/>
          <a:p>
            <a:r>
              <a:rPr lang="en-US" dirty="0"/>
              <a:t>Drivers of Deforestation &amp; Forest Degradation</a:t>
            </a:r>
          </a:p>
        </p:txBody>
      </p:sp>
    </p:spTree>
    <p:extLst>
      <p:ext uri="{BB962C8B-B14F-4D97-AF65-F5344CB8AC3E}">
        <p14:creationId xmlns:p14="http://schemas.microsoft.com/office/powerpoint/2010/main" val="300608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l="45246" t="5911" b="6604"/>
          <a:stretch/>
        </p:blipFill>
        <p:spPr bwMode="auto">
          <a:xfrm>
            <a:off x="1894040" y="1214244"/>
            <a:ext cx="5071223" cy="5643757"/>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US" dirty="0"/>
              <a:t>Drivers of Deforestation – Area Proportion</a:t>
            </a:r>
          </a:p>
        </p:txBody>
      </p:sp>
      <p:pic>
        <p:nvPicPr>
          <p:cNvPr id="8" name="Picture 3"/>
          <p:cNvPicPr>
            <a:picLocks noChangeAspect="1" noChangeArrowheads="1"/>
          </p:cNvPicPr>
          <p:nvPr/>
        </p:nvPicPr>
        <p:blipFill>
          <a:blip r:embed="rId4" cstate="print"/>
          <a:srcRect r="1428"/>
          <a:stretch>
            <a:fillRect/>
          </a:stretch>
        </p:blipFill>
        <p:spPr bwMode="auto">
          <a:xfrm>
            <a:off x="5988456" y="2204864"/>
            <a:ext cx="4212000" cy="2394922"/>
          </a:xfrm>
          <a:prstGeom prst="rect">
            <a:avLst/>
          </a:prstGeom>
          <a:noFill/>
          <a:ln w="9525">
            <a:noFill/>
            <a:miter lim="800000"/>
            <a:headEnd/>
            <a:tailEnd/>
          </a:ln>
        </p:spPr>
      </p:pic>
    </p:spTree>
    <p:extLst>
      <p:ext uri="{BB962C8B-B14F-4D97-AF65-F5344CB8AC3E}">
        <p14:creationId xmlns:p14="http://schemas.microsoft.com/office/powerpoint/2010/main" val="371382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t="7208" r="53851" b="6771"/>
          <a:stretch/>
        </p:blipFill>
        <p:spPr bwMode="auto">
          <a:xfrm>
            <a:off x="1981200" y="1192147"/>
            <a:ext cx="4294968" cy="557634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r="1428"/>
          <a:stretch>
            <a:fillRect/>
          </a:stretch>
        </p:blipFill>
        <p:spPr bwMode="auto">
          <a:xfrm>
            <a:off x="5988456" y="2204864"/>
            <a:ext cx="4212000" cy="2394922"/>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US" dirty="0"/>
              <a:t>Drivers of Deforestation - Proportion</a:t>
            </a:r>
          </a:p>
        </p:txBody>
      </p:sp>
    </p:spTree>
    <p:extLst>
      <p:ext uri="{BB962C8B-B14F-4D97-AF65-F5344CB8AC3E}">
        <p14:creationId xmlns:p14="http://schemas.microsoft.com/office/powerpoint/2010/main" val="387014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srcRect b="3796"/>
          <a:stretch/>
        </p:blipFill>
        <p:spPr bwMode="auto">
          <a:xfrm>
            <a:off x="1981199" y="1183335"/>
            <a:ext cx="4461106" cy="547309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988456" y="1967712"/>
            <a:ext cx="4212000" cy="2413457"/>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US" dirty="0"/>
              <a:t>Drivers of Forest Degradation - Proportion</a:t>
            </a:r>
          </a:p>
        </p:txBody>
      </p:sp>
    </p:spTree>
    <p:extLst>
      <p:ext uri="{BB962C8B-B14F-4D97-AF65-F5344CB8AC3E}">
        <p14:creationId xmlns:p14="http://schemas.microsoft.com/office/powerpoint/2010/main" val="203023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0654" y="1583472"/>
            <a:ext cx="11307336" cy="4772723"/>
          </a:xfrm>
        </p:spPr>
        <p:txBody>
          <a:bodyPr>
            <a:noAutofit/>
          </a:bodyPr>
          <a:lstStyle/>
          <a:p>
            <a:pPr>
              <a:spcBef>
                <a:spcPts val="0"/>
              </a:spcBef>
              <a:spcAft>
                <a:spcPts val="1800"/>
              </a:spcAft>
            </a:pPr>
            <a:r>
              <a:rPr lang="en-US" sz="2800" dirty="0"/>
              <a:t>Human activity has a small but significant impact on the global carbon cycle</a:t>
            </a:r>
          </a:p>
          <a:p>
            <a:pPr>
              <a:spcBef>
                <a:spcPts val="0"/>
              </a:spcBef>
              <a:spcAft>
                <a:spcPts val="1800"/>
              </a:spcAft>
            </a:pPr>
            <a:r>
              <a:rPr lang="en-US" sz="2800" dirty="0"/>
              <a:t>Deforestation and land use change currently account for approximately 10% of the human perturbation of the global carbon cycle</a:t>
            </a:r>
          </a:p>
          <a:p>
            <a:pPr>
              <a:spcBef>
                <a:spcPts val="0"/>
              </a:spcBef>
              <a:spcAft>
                <a:spcPts val="1800"/>
              </a:spcAft>
            </a:pPr>
            <a:r>
              <a:rPr lang="en-US" sz="2800" dirty="0"/>
              <a:t>Agriculture is the major driver of deforestation in all three tropical regions while logging is the major driver of forest degradation.</a:t>
            </a:r>
          </a:p>
          <a:p>
            <a:pPr>
              <a:spcBef>
                <a:spcPts val="0"/>
              </a:spcBef>
              <a:spcAft>
                <a:spcPts val="1800"/>
              </a:spcAft>
            </a:pPr>
            <a:r>
              <a:rPr lang="en-US" sz="2800" dirty="0"/>
              <a:t>Identifying key drivers of deforestation &amp; forest degradation could better protect/manage forests, thus reducing CO</a:t>
            </a:r>
            <a:r>
              <a:rPr lang="en-US" sz="2800" baseline="-25000" dirty="0"/>
              <a:t>2</a:t>
            </a:r>
            <a:r>
              <a:rPr lang="en-US" sz="2800" dirty="0"/>
              <a:t> Emissions and increasing Carbon sequestration. </a:t>
            </a:r>
          </a:p>
        </p:txBody>
      </p:sp>
      <p:sp>
        <p:nvSpPr>
          <p:cNvPr id="3" name="Title 2"/>
          <p:cNvSpPr>
            <a:spLocks noGrp="1"/>
          </p:cNvSpPr>
          <p:nvPr>
            <p:ph type="title"/>
          </p:nvPr>
        </p:nvSpPr>
        <p:spPr/>
        <p:txBody>
          <a:bodyPr/>
          <a:lstStyle/>
          <a:p>
            <a:r>
              <a:rPr lang="en-US" b="1" dirty="0"/>
              <a:t>Take Home Message</a:t>
            </a:r>
          </a:p>
        </p:txBody>
      </p:sp>
    </p:spTree>
    <p:extLst>
      <p:ext uri="{BB962C8B-B14F-4D97-AF65-F5344CB8AC3E}">
        <p14:creationId xmlns:p14="http://schemas.microsoft.com/office/powerpoint/2010/main" val="182004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5" y="1293542"/>
            <a:ext cx="11880000" cy="5564458"/>
          </a:xfrm>
        </p:spPr>
        <p:txBody>
          <a:bodyPr>
            <a:noAutofit/>
          </a:bodyPr>
          <a:lstStyle/>
          <a:p>
            <a:pPr>
              <a:spcBef>
                <a:spcPts val="0"/>
              </a:spcBef>
              <a:spcAft>
                <a:spcPts val="1000"/>
              </a:spcAft>
            </a:pPr>
            <a:r>
              <a:rPr lang="de-DE" sz="1600" dirty="0"/>
              <a:t>USAID. 2015. USAID LEAF‘s </a:t>
            </a:r>
            <a:r>
              <a:rPr lang="en-US" sz="1600" i="1" dirty="0"/>
              <a:t>Climate Change Curriculum</a:t>
            </a:r>
            <a:r>
              <a:rPr lang="en-US" sz="1600" dirty="0"/>
              <a:t>. USAID Lowering Emissions in Asia Forests Program (USAID LEAF). </a:t>
            </a:r>
            <a:r>
              <a:rPr lang="en-US" sz="1600" dirty="0" err="1"/>
              <a:t>Winrock</a:t>
            </a:r>
            <a:r>
              <a:rPr lang="en-US" sz="1600" dirty="0"/>
              <a:t> International and US Forest Service. Bangkok, Thailand.</a:t>
            </a:r>
          </a:p>
          <a:p>
            <a:pPr>
              <a:spcBef>
                <a:spcPts val="0"/>
              </a:spcBef>
              <a:spcAft>
                <a:spcPts val="1000"/>
              </a:spcAft>
            </a:pPr>
            <a:r>
              <a:rPr lang="en-US" sz="1600" dirty="0"/>
              <a:t>FAO. 2010. Forest Genetic Resources Assessment 2010: Main Report. Food and Agriculture Organization of The United Nations, Rome.</a:t>
            </a:r>
          </a:p>
          <a:p>
            <a:pPr>
              <a:spcBef>
                <a:spcPts val="0"/>
              </a:spcBef>
              <a:spcAft>
                <a:spcPts val="1000"/>
              </a:spcAft>
            </a:pPr>
            <a:r>
              <a:rPr lang="en-US" sz="1600" dirty="0"/>
              <a:t>FAO. 2012. Community Guidelines for Accessing Forestry Voluntary Carbon Markets. RAP Publication 2012/16. Food and Agriculture Organization of The United Nations, Rome.</a:t>
            </a:r>
          </a:p>
          <a:p>
            <a:pPr>
              <a:spcBef>
                <a:spcPts val="0"/>
              </a:spcBef>
              <a:spcAft>
                <a:spcPts val="1000"/>
              </a:spcAft>
            </a:pPr>
            <a:r>
              <a:rPr lang="nl-NL" sz="1600" dirty="0"/>
              <a:t>Trumper, K., Bertzky, M., Dickson, B., van der Heijden, G.,</a:t>
            </a:r>
            <a:r>
              <a:rPr lang="en-US" sz="1600" dirty="0"/>
              <a:t>Jenkins, M., Manning, P. June 2009. The Natural Fix? The Role of Ecosystems in Climate Mitigation. A UNEP Rapid Response Assessment. </a:t>
            </a:r>
            <a:r>
              <a:rPr lang="fr-FR" sz="1600" dirty="0"/>
              <a:t>United Nations </a:t>
            </a:r>
            <a:r>
              <a:rPr lang="en-US" sz="1600" dirty="0"/>
              <a:t>Environment</a:t>
            </a:r>
            <a:r>
              <a:rPr lang="fr-FR" sz="1600" dirty="0"/>
              <a:t> Programme, UNEPWCMC, </a:t>
            </a:r>
            <a:r>
              <a:rPr lang="en-US" sz="1600" dirty="0"/>
              <a:t>Cambridge.</a:t>
            </a:r>
          </a:p>
          <a:p>
            <a:pPr>
              <a:spcBef>
                <a:spcPts val="0"/>
              </a:spcBef>
              <a:spcAft>
                <a:spcPts val="1000"/>
              </a:spcAft>
            </a:pPr>
            <a:r>
              <a:rPr lang="en-AU" sz="1600" dirty="0">
                <a:ea typeface="ＭＳ Ｐゴシック" pitchFamily="34" charset="-128"/>
              </a:rPr>
              <a:t>Le </a:t>
            </a:r>
            <a:r>
              <a:rPr lang="en-AU" sz="1600" dirty="0" err="1">
                <a:ea typeface="ＭＳ Ｐゴシック" pitchFamily="34" charset="-128"/>
              </a:rPr>
              <a:t>Quéré</a:t>
            </a:r>
            <a:r>
              <a:rPr lang="en-AU" sz="1600" dirty="0">
                <a:ea typeface="ＭＳ Ｐゴシック" pitchFamily="34" charset="-128"/>
              </a:rPr>
              <a:t>, C., R. Andres, T. </a:t>
            </a:r>
            <a:r>
              <a:rPr lang="en-AU" sz="1600" dirty="0" err="1">
                <a:ea typeface="ＭＳ Ｐゴシック" pitchFamily="34" charset="-128"/>
              </a:rPr>
              <a:t>Boden</a:t>
            </a:r>
            <a:r>
              <a:rPr lang="en-AU" sz="1600" dirty="0">
                <a:ea typeface="ＭＳ Ｐゴシック" pitchFamily="34" charset="-128"/>
              </a:rPr>
              <a:t>, T. Conway, R. Houghton, J. House, G. </a:t>
            </a:r>
            <a:r>
              <a:rPr lang="en-AU" sz="1600" dirty="0" err="1">
                <a:ea typeface="ＭＳ Ｐゴシック" pitchFamily="34" charset="-128"/>
              </a:rPr>
              <a:t>Marland</a:t>
            </a:r>
            <a:r>
              <a:rPr lang="en-AU" sz="1600" dirty="0">
                <a:ea typeface="ＭＳ Ｐゴシック" pitchFamily="34" charset="-128"/>
              </a:rPr>
              <a:t>, G. Peters, G. van </a:t>
            </a:r>
            <a:r>
              <a:rPr lang="en-AU" sz="1600" dirty="0" err="1">
                <a:ea typeface="ＭＳ Ｐゴシック" pitchFamily="34" charset="-128"/>
              </a:rPr>
              <a:t>der</a:t>
            </a:r>
            <a:r>
              <a:rPr lang="en-AU" sz="1600" dirty="0">
                <a:ea typeface="ＭＳ Ｐゴシック" pitchFamily="34" charset="-128"/>
              </a:rPr>
              <a:t> </a:t>
            </a:r>
            <a:r>
              <a:rPr lang="en-AU" sz="1600" dirty="0" err="1">
                <a:ea typeface="ＭＳ Ｐゴシック" pitchFamily="34" charset="-128"/>
              </a:rPr>
              <a:t>Werf</a:t>
            </a:r>
            <a:r>
              <a:rPr lang="en-AU" sz="1600" dirty="0">
                <a:ea typeface="ＭＳ Ｐゴシック" pitchFamily="34" charset="-128"/>
              </a:rPr>
              <a:t>, A. </a:t>
            </a:r>
            <a:r>
              <a:rPr lang="en-AU" sz="1600" dirty="0" err="1">
                <a:ea typeface="ＭＳ Ｐゴシック" pitchFamily="34" charset="-128"/>
              </a:rPr>
              <a:t>Ahlström</a:t>
            </a:r>
            <a:r>
              <a:rPr lang="en-AU" sz="1600" dirty="0">
                <a:ea typeface="ＭＳ Ｐゴシック" pitchFamily="34" charset="-128"/>
              </a:rPr>
              <a:t>, R. Andrew,  L. Bopp, J. </a:t>
            </a:r>
            <a:r>
              <a:rPr lang="en-AU" sz="1600" dirty="0" err="1">
                <a:ea typeface="ＭＳ Ｐゴシック" pitchFamily="34" charset="-128"/>
              </a:rPr>
              <a:t>Canadell</a:t>
            </a:r>
            <a:r>
              <a:rPr lang="en-AU" sz="1600" dirty="0">
                <a:ea typeface="ＭＳ Ｐゴシック" pitchFamily="34" charset="-128"/>
              </a:rPr>
              <a:t>, P. </a:t>
            </a:r>
            <a:r>
              <a:rPr lang="en-AU" sz="1600" dirty="0" err="1">
                <a:ea typeface="ＭＳ Ｐゴシック" pitchFamily="34" charset="-128"/>
              </a:rPr>
              <a:t>Ciais</a:t>
            </a:r>
            <a:r>
              <a:rPr lang="en-AU" sz="1600" dirty="0">
                <a:ea typeface="ＭＳ Ｐゴシック" pitchFamily="34" charset="-128"/>
              </a:rPr>
              <a:t>, S. </a:t>
            </a:r>
            <a:r>
              <a:rPr lang="en-AU" sz="1600" dirty="0" err="1">
                <a:ea typeface="ＭＳ Ｐゴシック" pitchFamily="34" charset="-128"/>
              </a:rPr>
              <a:t>Doney</a:t>
            </a:r>
            <a:r>
              <a:rPr lang="en-AU" sz="1600" dirty="0">
                <a:ea typeface="ＭＳ Ｐゴシック" pitchFamily="34" charset="-128"/>
              </a:rPr>
              <a:t>, C. </a:t>
            </a:r>
            <a:r>
              <a:rPr lang="en-AU" sz="1600" dirty="0" err="1">
                <a:ea typeface="ＭＳ Ｐゴシック" pitchFamily="34" charset="-128"/>
              </a:rPr>
              <a:t>Enright</a:t>
            </a:r>
            <a:r>
              <a:rPr lang="en-AU" sz="1600" dirty="0">
                <a:ea typeface="ＭＳ Ｐゴシック" pitchFamily="34" charset="-128"/>
              </a:rPr>
              <a:t>, P. </a:t>
            </a:r>
            <a:r>
              <a:rPr lang="en-AU" sz="1600" dirty="0" err="1">
                <a:ea typeface="ＭＳ Ｐゴシック" pitchFamily="34" charset="-128"/>
              </a:rPr>
              <a:t>Friedlingstein</a:t>
            </a:r>
            <a:r>
              <a:rPr lang="en-AU" sz="1600" dirty="0">
                <a:ea typeface="ＭＳ Ｐゴシック" pitchFamily="34" charset="-128"/>
              </a:rPr>
              <a:t>, C. </a:t>
            </a:r>
            <a:r>
              <a:rPr lang="en-AU" sz="1600" dirty="0" err="1">
                <a:ea typeface="ＭＳ Ｐゴシック" pitchFamily="34" charset="-128"/>
              </a:rPr>
              <a:t>Huntingford</a:t>
            </a:r>
            <a:r>
              <a:rPr lang="en-AU" sz="1600" dirty="0">
                <a:ea typeface="ＭＳ Ｐゴシック" pitchFamily="34" charset="-128"/>
              </a:rPr>
              <a:t>, A. Jain, C. </a:t>
            </a:r>
            <a:r>
              <a:rPr lang="en-AU" sz="1600" dirty="0" err="1">
                <a:ea typeface="ＭＳ Ｐゴシック" pitchFamily="34" charset="-128"/>
              </a:rPr>
              <a:t>Jourdain</a:t>
            </a:r>
            <a:r>
              <a:rPr lang="en-AU" sz="1600" dirty="0">
                <a:ea typeface="ＭＳ Ｐゴシック" pitchFamily="34" charset="-128"/>
              </a:rPr>
              <a:t>, E. Kato, R. Keeling, K. Klein </a:t>
            </a:r>
            <a:r>
              <a:rPr lang="en-GB" sz="1600" dirty="0" err="1">
                <a:latin typeface="Arial" charset="0"/>
                <a:ea typeface="ＭＳ Ｐゴシック" pitchFamily="-112" charset="-128"/>
                <a:cs typeface="ＭＳ Ｐゴシック" pitchFamily="-112" charset="-128"/>
              </a:rPr>
              <a:t>Goldewijk</a:t>
            </a:r>
            <a:r>
              <a:rPr lang="en-GB" sz="1600" dirty="0">
                <a:latin typeface="Arial" charset="0"/>
                <a:ea typeface="ＭＳ Ｐゴシック" pitchFamily="-112" charset="-128"/>
                <a:cs typeface="ＭＳ Ｐゴシック" pitchFamily="-112" charset="-128"/>
              </a:rPr>
              <a:t>, </a:t>
            </a:r>
            <a:r>
              <a:rPr lang="en-AU" sz="1600" dirty="0">
                <a:ea typeface="ＭＳ Ｐゴシック" pitchFamily="34" charset="-128"/>
              </a:rPr>
              <a:t>S. Levis, P. Levy, M. Lomas, B. </a:t>
            </a:r>
            <a:r>
              <a:rPr lang="en-AU" sz="1600" dirty="0" err="1">
                <a:ea typeface="ＭＳ Ｐゴシック" pitchFamily="34" charset="-128"/>
              </a:rPr>
              <a:t>Poulter</a:t>
            </a:r>
            <a:r>
              <a:rPr lang="en-AU" sz="1600" dirty="0">
                <a:ea typeface="ＭＳ Ｐゴシック" pitchFamily="34" charset="-128"/>
              </a:rPr>
              <a:t>, M. </a:t>
            </a:r>
            <a:r>
              <a:rPr lang="en-AU" sz="1600" dirty="0" err="1">
                <a:ea typeface="ＭＳ Ｐゴシック" pitchFamily="34" charset="-128"/>
              </a:rPr>
              <a:t>Raupach</a:t>
            </a:r>
            <a:r>
              <a:rPr lang="en-AU" sz="1600" dirty="0">
                <a:ea typeface="ＭＳ Ｐゴシック" pitchFamily="34" charset="-128"/>
              </a:rPr>
              <a:t>, J. Schwinger, S. </a:t>
            </a:r>
            <a:r>
              <a:rPr lang="en-AU" sz="1600" dirty="0" err="1">
                <a:ea typeface="ＭＳ Ｐゴシック" pitchFamily="34" charset="-128"/>
              </a:rPr>
              <a:t>Sitch</a:t>
            </a:r>
            <a:r>
              <a:rPr lang="en-AU" sz="1600" dirty="0">
                <a:ea typeface="ＭＳ Ｐゴシック" pitchFamily="34" charset="-128"/>
              </a:rPr>
              <a:t>, B. Stocker, N. </a:t>
            </a:r>
            <a:r>
              <a:rPr lang="en-AU" sz="1600" dirty="0" err="1">
                <a:ea typeface="ＭＳ Ｐゴシック" pitchFamily="34" charset="-128"/>
              </a:rPr>
              <a:t>Viovy</a:t>
            </a:r>
            <a:r>
              <a:rPr lang="en-AU" sz="1600" dirty="0">
                <a:ea typeface="ＭＳ Ｐゴシック" pitchFamily="34" charset="-128"/>
              </a:rPr>
              <a:t>, S. </a:t>
            </a:r>
            <a:r>
              <a:rPr lang="en-AU" sz="1600" dirty="0" err="1">
                <a:ea typeface="ＭＳ Ｐゴシック" pitchFamily="34" charset="-128"/>
              </a:rPr>
              <a:t>Zaehle</a:t>
            </a:r>
            <a:r>
              <a:rPr lang="en-AU" sz="1600" dirty="0">
                <a:ea typeface="ＭＳ Ｐゴシック" pitchFamily="34" charset="-128"/>
              </a:rPr>
              <a:t> and N. Zeng (2012), “The Global Carbon Budget 1959–2011”, </a:t>
            </a:r>
            <a:r>
              <a:rPr lang="en-AU" sz="1600" i="1" dirty="0">
                <a:ea typeface="ＭＳ Ｐゴシック" pitchFamily="34" charset="-128"/>
              </a:rPr>
              <a:t>Earth System Science Data Discussions</a:t>
            </a:r>
            <a:r>
              <a:rPr lang="en-AU" sz="1600" dirty="0">
                <a:ea typeface="ＭＳ Ｐゴシック" pitchFamily="34" charset="-128"/>
              </a:rPr>
              <a:t> (in review), </a:t>
            </a:r>
            <a:r>
              <a:rPr lang="en-AU" sz="1600" dirty="0">
                <a:ea typeface="ＭＳ Ｐゴシック" pitchFamily="34" charset="-128"/>
                <a:hlinkClick r:id="rId3"/>
              </a:rPr>
              <a:t>http://www.earth-syst-sci-data-discuss.net/5/1107/2012</a:t>
            </a:r>
            <a:r>
              <a:rPr lang="en-AU" sz="1600" dirty="0">
                <a:ea typeface="ＭＳ Ｐゴシック" pitchFamily="34" charset="-128"/>
              </a:rPr>
              <a:t>, DOI:10.5194/essdd-5-1107-2012</a:t>
            </a:r>
          </a:p>
          <a:p>
            <a:pPr>
              <a:spcBef>
                <a:spcPts val="0"/>
              </a:spcBef>
              <a:spcAft>
                <a:spcPts val="1000"/>
              </a:spcAft>
            </a:pPr>
            <a:r>
              <a:rPr lang="en-AU" sz="1600" dirty="0">
                <a:ea typeface="ＭＳ Ｐゴシック" pitchFamily="34" charset="-128"/>
              </a:rPr>
              <a:t>Global Carbon Budget. 2012. Carbon Budget 2012: An Annual Updates of Global Carbon Budget and Trends. Available Source: </a:t>
            </a:r>
            <a:r>
              <a:rPr lang="en-AU" sz="1600" dirty="0">
                <a:ea typeface="ＭＳ Ｐゴシック" pitchFamily="34" charset="-128"/>
                <a:hlinkClick r:id="rId4"/>
              </a:rPr>
              <a:t>http://www.globalcarbonproject.org/carbonbudget/index.htm</a:t>
            </a:r>
            <a:r>
              <a:rPr lang="en-AU" sz="1600" dirty="0">
                <a:ea typeface="ＭＳ Ｐゴシック" pitchFamily="34" charset="-128"/>
              </a:rPr>
              <a:t>.</a:t>
            </a:r>
            <a:endParaRPr lang="en-US" sz="1600" dirty="0"/>
          </a:p>
          <a:p>
            <a:pPr>
              <a:spcBef>
                <a:spcPts val="0"/>
              </a:spcBef>
              <a:spcAft>
                <a:spcPts val="1000"/>
              </a:spcAft>
            </a:pPr>
            <a:r>
              <a:rPr lang="en-US" sz="1600" dirty="0"/>
              <a:t>Kissinger, G., M. Herold, V. De </a:t>
            </a:r>
            <a:r>
              <a:rPr lang="en-US" sz="1600" dirty="0" err="1"/>
              <a:t>Sy</a:t>
            </a:r>
            <a:r>
              <a:rPr lang="en-US" sz="1600" dirty="0"/>
              <a:t>. Drivers of Deforestation and Forest Degradation: A Synthesis Report for REDD+ Policymakers. Lexeme Consulting, Vancouver.</a:t>
            </a:r>
          </a:p>
          <a:p>
            <a:pPr>
              <a:spcBef>
                <a:spcPts val="0"/>
              </a:spcBef>
              <a:spcAft>
                <a:spcPts val="1000"/>
              </a:spcAft>
            </a:pPr>
            <a:r>
              <a:rPr lang="en-US" sz="1600" b="1" dirty="0"/>
              <a:t>GRID-</a:t>
            </a:r>
            <a:r>
              <a:rPr lang="en-US" sz="1600" b="1" dirty="0" err="1"/>
              <a:t>Arendal</a:t>
            </a:r>
            <a:r>
              <a:rPr lang="en-US" sz="1600" b="1" dirty="0"/>
              <a:t> website:</a:t>
            </a:r>
            <a:r>
              <a:rPr lang="en-US" sz="1600" b="1" dirty="0">
                <a:hlinkClick r:id="rId5"/>
              </a:rPr>
              <a:t> </a:t>
            </a:r>
            <a:r>
              <a:rPr lang="en-US" sz="1600" dirty="0">
                <a:cs typeface="Arial" pitchFamily="34" charset="0"/>
                <a:hlinkClick r:id="rId5"/>
              </a:rPr>
              <a:t>http://www.grida.no/publications/rr/natural-fix/page/3724.aspx</a:t>
            </a:r>
            <a:endParaRPr lang="en-US" sz="1600" dirty="0">
              <a:cs typeface="Arial" pitchFamily="34" charset="0"/>
            </a:endParaRPr>
          </a:p>
          <a:p>
            <a:pPr>
              <a:spcBef>
                <a:spcPts val="0"/>
              </a:spcBef>
              <a:spcAft>
                <a:spcPts val="1000"/>
              </a:spcAft>
            </a:pPr>
            <a:r>
              <a:rPr lang="en-US" sz="1600" dirty="0" err="1">
                <a:cs typeface="Arial" pitchFamily="34" charset="0"/>
              </a:rPr>
              <a:t>Earthlabs</a:t>
            </a:r>
            <a:r>
              <a:rPr lang="en-US" sz="1600" dirty="0">
                <a:cs typeface="Arial" pitchFamily="34" charset="0"/>
              </a:rPr>
              <a:t> website: </a:t>
            </a:r>
            <a:r>
              <a:rPr lang="en-US" sz="1600" dirty="0">
                <a:cs typeface="Arial" pitchFamily="34" charset="0"/>
                <a:hlinkClick r:id="rId5"/>
              </a:rPr>
              <a:t>http://www.grida.no/publications/rr/natural-fix/page/3724.aspx</a:t>
            </a:r>
            <a:endParaRPr lang="th-TH" sz="1600" dirty="0"/>
          </a:p>
          <a:p>
            <a:pPr>
              <a:spcBef>
                <a:spcPts val="0"/>
              </a:spcBef>
              <a:spcAft>
                <a:spcPts val="1000"/>
              </a:spcAft>
            </a:pPr>
            <a:endParaRPr lang="en-AU" sz="1600" dirty="0">
              <a:ea typeface="ＭＳ Ｐゴシック" pitchFamily="34" charset="-128"/>
            </a:endParaRPr>
          </a:p>
          <a:p>
            <a:pPr>
              <a:spcBef>
                <a:spcPts val="0"/>
              </a:spcBef>
              <a:spcAft>
                <a:spcPts val="1000"/>
              </a:spcAft>
              <a:buNone/>
            </a:pPr>
            <a:endParaRPr lang="en-AU" sz="1600" dirty="0">
              <a:ea typeface="ＭＳ Ｐゴシック" pitchFamily="34" charset="-128"/>
            </a:endParaRPr>
          </a:p>
          <a:p>
            <a:pPr>
              <a:spcBef>
                <a:spcPts val="0"/>
              </a:spcBef>
              <a:spcAft>
                <a:spcPts val="1000"/>
              </a:spcAft>
            </a:pPr>
            <a:endParaRPr lang="en-US" sz="1600" dirty="0"/>
          </a:p>
          <a:p>
            <a:pPr>
              <a:spcBef>
                <a:spcPts val="0"/>
              </a:spcBef>
              <a:spcAft>
                <a:spcPts val="1000"/>
              </a:spcAft>
            </a:pPr>
            <a:endParaRPr lang="th-TH" sz="1600" dirty="0"/>
          </a:p>
        </p:txBody>
      </p:sp>
      <p:sp>
        <p:nvSpPr>
          <p:cNvPr id="4" name="Title 3"/>
          <p:cNvSpPr>
            <a:spLocks noGrp="1"/>
          </p:cNvSpPr>
          <p:nvPr>
            <p:ph type="title"/>
          </p:nvPr>
        </p:nvSpPr>
        <p:spPr/>
        <p:txBody>
          <a:bodyPr/>
          <a:lstStyle/>
          <a:p>
            <a:r>
              <a:rPr lang="en-US" dirty="0"/>
              <a:t>References and Resources</a:t>
            </a:r>
          </a:p>
        </p:txBody>
      </p:sp>
    </p:spTree>
    <p:extLst>
      <p:ext uri="{BB962C8B-B14F-4D97-AF65-F5344CB8AC3E}">
        <p14:creationId xmlns:p14="http://schemas.microsoft.com/office/powerpoint/2010/main" val="282337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333315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308144"/>
            <a:ext cx="10082093" cy="6241709"/>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dirty="0"/>
              <a:t>1.1.	Forests, the Global Carbon Cycle and Climate Change</a:t>
            </a:r>
          </a:p>
          <a:p>
            <a:pPr lvl="1">
              <a:lnSpc>
                <a:spcPct val="105000"/>
              </a:lnSpc>
            </a:pPr>
            <a:r>
              <a:rPr lang="en-US" sz="2000" dirty="0"/>
              <a:t>1.2.	The Roles of Forests and Forest Carbon in Global Climate Negotiations</a:t>
            </a:r>
          </a:p>
          <a:p>
            <a:pPr lvl="1">
              <a:lnSpc>
                <a:spcPct val="105000"/>
              </a:lnSpc>
            </a:pPr>
            <a:r>
              <a:rPr lang="en-US" sz="2000" dirty="0"/>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dirty="0"/>
              <a:t>2.1.	Overview of Forest Carbon Pools (Stocks)</a:t>
            </a:r>
          </a:p>
          <a:p>
            <a:pPr lvl="1">
              <a:lnSpc>
                <a:spcPct val="105000"/>
              </a:lnSpc>
            </a:pPr>
            <a:r>
              <a:rPr lang="en-US" sz="2000" b="1" dirty="0">
                <a:solidFill>
                  <a:srgbClr val="FF0000"/>
                </a:solidFill>
              </a:rPr>
              <a:t>2.2.	Land Use, Land Use Change, and Forestry (</a:t>
            </a:r>
            <a:r>
              <a:rPr lang="en-US" sz="2000" b="1" dirty="0" err="1">
                <a:solidFill>
                  <a:srgbClr val="FF0000"/>
                </a:solidFill>
              </a:rPr>
              <a:t>LULUCF</a:t>
            </a:r>
            <a:r>
              <a:rPr lang="en-US" sz="2000" b="1" dirty="0">
                <a:solidFill>
                  <a:srgbClr val="FF0000"/>
                </a:solidFill>
              </a:rPr>
              <a:t>)</a:t>
            </a:r>
          </a:p>
          <a:p>
            <a:pPr lvl="1">
              <a:lnSpc>
                <a:spcPct val="105000"/>
              </a:lnSpc>
            </a:pPr>
            <a:r>
              <a:rPr lang="en-US" sz="2000" dirty="0">
                <a:solidFill>
                  <a:schemeClr val="bg2">
                    <a:lumMod val="10000"/>
                  </a:schemeClr>
                </a:solidFill>
              </a:rPr>
              <a:t>2.3.	IPCC Guidelines for Forest Carbon Measurement and Monitoring</a:t>
            </a:r>
          </a:p>
          <a:p>
            <a:pPr lvl="1">
              <a:lnSpc>
                <a:spcPct val="105000"/>
              </a:lnSpc>
            </a:pPr>
            <a:r>
              <a:rPr lang="en-US" sz="2000" dirty="0">
                <a:solidFill>
                  <a:schemeClr val="bg2">
                    <a:lumMod val="10000"/>
                  </a:schemeClr>
                </a:solidFill>
              </a:rPr>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Overview of Forest Carbon Measurement and Monitoring</a:t>
            </a:r>
          </a:p>
          <a:p>
            <a:pPr lvl="1">
              <a:lnSpc>
                <a:spcPct val="105000"/>
              </a:lnSpc>
            </a:pPr>
            <a:r>
              <a:rPr lang="en-US" sz="2000" dirty="0">
                <a:solidFill>
                  <a:schemeClr val="bg2">
                    <a:lumMod val="10000"/>
                  </a:schemeClr>
                </a:solidFill>
              </a:rPr>
              <a:t>3.2.	Quality Assurance and Quality Control (QA/QC)</a:t>
            </a:r>
          </a:p>
          <a:p>
            <a:pPr lvl="1">
              <a:lnSpc>
                <a:spcPct val="105000"/>
              </a:lnSpc>
            </a:pPr>
            <a:r>
              <a:rPr lang="en-US" sz="2000" dirty="0">
                <a:solidFill>
                  <a:schemeClr val="bg2">
                    <a:lumMod val="10000"/>
                  </a:schemeClr>
                </a:solidFill>
              </a:rPr>
              <a:t>3.3.	Field Sampling Design Methods</a:t>
            </a:r>
          </a:p>
          <a:p>
            <a:pPr lvl="1">
              <a:lnSpc>
                <a:spcPct val="105000"/>
              </a:lnSpc>
            </a:pPr>
            <a:r>
              <a:rPr lang="en-US" sz="2000" dirty="0">
                <a:solidFill>
                  <a:schemeClr val="bg2">
                    <a:lumMod val="10000"/>
                  </a:schemeClr>
                </a:solidFill>
              </a:rPr>
              <a:t>3.4.	Forest Carbon Field Measurement Methods</a:t>
            </a:r>
          </a:p>
          <a:p>
            <a:pPr lvl="1">
              <a:lnSpc>
                <a:spcPct val="105000"/>
              </a:lnSpc>
            </a:pPr>
            <a:r>
              <a:rPr lang="en-US" sz="2000" dirty="0">
                <a:solidFill>
                  <a:schemeClr val="bg2">
                    <a:lumMod val="10000"/>
                  </a:schemeClr>
                </a:solidFill>
              </a:rPr>
              <a:t>3.5.	Carbon Stock Calculation and Available Tools</a:t>
            </a:r>
          </a:p>
          <a:p>
            <a:pPr lvl="1">
              <a:lnSpc>
                <a:spcPct val="105000"/>
              </a:lnSpc>
            </a:pPr>
            <a:r>
              <a:rPr lang="en-US" sz="2000" dirty="0">
                <a:solidFill>
                  <a:schemeClr val="bg2">
                    <a:lumMod val="10000"/>
                  </a:schemeClr>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2696275"/>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1789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403006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413493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4409" y="1360451"/>
            <a:ext cx="11262731" cy="5408341"/>
          </a:xfrm>
        </p:spPr>
        <p:txBody>
          <a:bodyPr>
            <a:noAutofit/>
          </a:bodyPr>
          <a:lstStyle/>
          <a:p>
            <a:pPr marL="0" indent="0">
              <a:spcAft>
                <a:spcPts val="600"/>
              </a:spcAft>
              <a:buNone/>
            </a:pPr>
            <a:r>
              <a:rPr lang="en-US" i="1" dirty="0"/>
              <a:t>By the end of the session, students will be able to:</a:t>
            </a:r>
          </a:p>
          <a:p>
            <a:pPr lvl="0" fontAlgn="base"/>
            <a:r>
              <a:rPr lang="en-US" dirty="0"/>
              <a:t>Link Land Use, Land Use Change and Forestry (LULUCF) to carbon emission/sequestration</a:t>
            </a:r>
          </a:p>
          <a:p>
            <a:pPr lvl="0" fontAlgn="base"/>
            <a:r>
              <a:rPr lang="en-US" dirty="0"/>
              <a:t>Characterize role of anthropogenic perturbations to the global carbon cycle</a:t>
            </a:r>
          </a:p>
          <a:p>
            <a:pPr lvl="0" fontAlgn="base"/>
            <a:r>
              <a:rPr lang="en-US" dirty="0"/>
              <a:t>Compare regional and country specific patterns in forest cover and land use cover change</a:t>
            </a:r>
          </a:p>
          <a:p>
            <a:r>
              <a:rPr lang="en-US" dirty="0"/>
              <a:t>Identify key drivers of deforestation and forest degradation in Bangladesh</a:t>
            </a:r>
          </a:p>
          <a:p>
            <a:pPr marL="0" indent="0">
              <a:spcAft>
                <a:spcPts val="600"/>
              </a:spcAft>
              <a:buNone/>
            </a:pPr>
            <a:endParaRPr lang="en-US" dirty="0"/>
          </a:p>
        </p:txBody>
      </p:sp>
      <p:sp>
        <p:nvSpPr>
          <p:cNvPr id="4" name="Title 3"/>
          <p:cNvSpPr>
            <a:spLocks noGrp="1"/>
          </p:cNvSpPr>
          <p:nvPr>
            <p:ph type="title"/>
          </p:nvPr>
        </p:nvSpPr>
        <p:spPr/>
        <p:txBody>
          <a:bodyPr/>
          <a:lstStyle/>
          <a:p>
            <a:r>
              <a:rPr lang="en-US"/>
              <a:t>Learning Objectives</a:t>
            </a:r>
            <a:endParaRPr lang="en-US" dirty="0"/>
          </a:p>
        </p:txBody>
      </p:sp>
    </p:spTree>
    <p:extLst>
      <p:ext uri="{BB962C8B-B14F-4D97-AF65-F5344CB8AC3E}">
        <p14:creationId xmlns:p14="http://schemas.microsoft.com/office/powerpoint/2010/main" val="291977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2" descr="\\wii\OfflineFolders\glen\Documents\Projects\GCP\CarbonBudget\2011\Slides\sketch_budget.tiff"/>
          <p:cNvPicPr>
            <a:picLocks noChangeArrowheads="1"/>
          </p:cNvPicPr>
          <p:nvPr/>
        </p:nvPicPr>
        <p:blipFill>
          <a:blip r:embed="rId3" cstate="print"/>
          <a:srcRect/>
          <a:stretch>
            <a:fillRect/>
          </a:stretch>
        </p:blipFill>
        <p:spPr bwMode="auto">
          <a:xfrm>
            <a:off x="2523608" y="1254750"/>
            <a:ext cx="7056000" cy="5508000"/>
          </a:xfrm>
          <a:prstGeom prst="rect">
            <a:avLst/>
          </a:prstGeom>
          <a:noFill/>
          <a:ln w="9525">
            <a:noFill/>
            <a:miter lim="800000"/>
            <a:headEnd/>
            <a:tailEnd/>
          </a:ln>
        </p:spPr>
      </p:pic>
      <p:sp>
        <p:nvSpPr>
          <p:cNvPr id="37890" name="Title 1"/>
          <p:cNvSpPr>
            <a:spLocks noGrp="1"/>
          </p:cNvSpPr>
          <p:nvPr>
            <p:ph type="title"/>
          </p:nvPr>
        </p:nvSpPr>
        <p:spPr bwMode="auto">
          <a:noFill/>
          <a:ln>
            <a:miter lim="800000"/>
            <a:headEnd/>
            <a:tailEnd/>
          </a:ln>
        </p:spPr>
        <p:txBody>
          <a:bodyPr vert="horz" wrap="square" lIns="91440" tIns="45720" rIns="91440" bIns="45720" numCol="1" rtlCol="0" anchor="ctr" compatLnSpc="1">
            <a:prstTxWarp prst="textNoShape">
              <a:avLst/>
            </a:prstTxWarp>
            <a:noAutofit/>
          </a:bodyPr>
          <a:lstStyle/>
          <a:p>
            <a:r>
              <a:rPr lang="en-GB" sz="3600" dirty="0"/>
              <a:t>Anthropogenic Perturbation of the Global Carbon Cycle</a:t>
            </a:r>
            <a:br>
              <a:rPr lang="en-GB" sz="3600" dirty="0"/>
            </a:br>
            <a:r>
              <a:rPr lang="en-GB" sz="3600" dirty="0"/>
              <a:t>Averaged globally for the Decade 2002 – 2011 (</a:t>
            </a:r>
            <a:r>
              <a:rPr lang="en-GB" sz="3600" dirty="0" err="1"/>
              <a:t>PgC</a:t>
            </a:r>
            <a:r>
              <a:rPr lang="en-GB" sz="3600" dirty="0"/>
              <a:t>/yr)</a:t>
            </a:r>
          </a:p>
        </p:txBody>
      </p:sp>
      <p:sp>
        <p:nvSpPr>
          <p:cNvPr id="37892" name="Text Placeholder 3"/>
          <p:cNvSpPr>
            <a:spLocks noGrp="1"/>
          </p:cNvSpPr>
          <p:nvPr>
            <p:ph idx="4294967295"/>
          </p:nvPr>
        </p:nvSpPr>
        <p:spPr bwMode="auto">
          <a:xfrm>
            <a:off x="0" y="6488113"/>
            <a:ext cx="4594225" cy="415925"/>
          </a:xfr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ts val="1200"/>
              </a:spcBef>
              <a:buNone/>
            </a:pPr>
            <a:r>
              <a:rPr lang="en-GB" sz="1400" b="1" dirty="0">
                <a:solidFill>
                  <a:srgbClr val="000000"/>
                </a:solidFill>
              </a:rPr>
              <a:t>Source: </a:t>
            </a:r>
            <a:r>
              <a:rPr lang="en-US" sz="1400" dirty="0">
                <a:solidFill>
                  <a:srgbClr val="000090"/>
                </a:solidFill>
              </a:rPr>
              <a:t>Le </a:t>
            </a:r>
            <a:r>
              <a:rPr lang="en-US" sz="1400" dirty="0" err="1">
                <a:solidFill>
                  <a:srgbClr val="000090"/>
                </a:solidFill>
              </a:rPr>
              <a:t>Quéré</a:t>
            </a:r>
            <a:r>
              <a:rPr lang="en-US" sz="1400" dirty="0">
                <a:solidFill>
                  <a:srgbClr val="000090"/>
                </a:solidFill>
              </a:rPr>
              <a:t> et al. (2012); Global Carbon Project (2012)</a:t>
            </a:r>
            <a:endParaRPr lang="en-GB" sz="1400" dirty="0"/>
          </a:p>
          <a:p>
            <a:pPr>
              <a:spcBef>
                <a:spcPts val="1200"/>
              </a:spcBef>
              <a:buNone/>
            </a:pPr>
            <a:endParaRPr lang="en-GB" sz="1400" dirty="0"/>
          </a:p>
          <a:p>
            <a:pPr>
              <a:spcBef>
                <a:spcPts val="1200"/>
              </a:spcBef>
              <a:buNone/>
            </a:pPr>
            <a:endParaRPr lang="en-GB" sz="1400" dirty="0"/>
          </a:p>
        </p:txBody>
      </p:sp>
    </p:spTree>
    <p:extLst>
      <p:ext uri="{BB962C8B-B14F-4D97-AF65-F5344CB8AC3E}">
        <p14:creationId xmlns:p14="http://schemas.microsoft.com/office/powerpoint/2010/main" val="172314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Global Carbon Cycle – Anthropogenic Perturbation (2002 - 2011)</a:t>
            </a:r>
          </a:p>
        </p:txBody>
      </p:sp>
      <p:pic>
        <p:nvPicPr>
          <p:cNvPr id="6" name="Picture 23"/>
          <p:cNvPicPr>
            <a:picLocks noChangeAspect="1" noChangeArrowheads="1"/>
          </p:cNvPicPr>
          <p:nvPr/>
        </p:nvPicPr>
        <p:blipFill>
          <a:blip r:embed="rId3" cstate="print"/>
          <a:srcRect/>
          <a:stretch>
            <a:fillRect/>
          </a:stretch>
        </p:blipFill>
        <p:spPr bwMode="auto">
          <a:xfrm>
            <a:off x="1857553" y="1289889"/>
            <a:ext cx="2844800" cy="1847850"/>
          </a:xfrm>
          <a:prstGeom prst="rect">
            <a:avLst/>
          </a:prstGeom>
          <a:ln>
            <a:noFill/>
          </a:ln>
          <a:effectLst>
            <a:softEdge rad="112500"/>
          </a:effectLst>
        </p:spPr>
      </p:pic>
      <p:pic>
        <p:nvPicPr>
          <p:cNvPr id="8" name="Picture 21"/>
          <p:cNvPicPr>
            <a:picLocks noChangeAspect="1" noChangeArrowheads="1"/>
          </p:cNvPicPr>
          <p:nvPr/>
        </p:nvPicPr>
        <p:blipFill>
          <a:blip r:embed="rId4" cstate="print"/>
          <a:srcRect/>
          <a:stretch>
            <a:fillRect/>
          </a:stretch>
        </p:blipFill>
        <p:spPr bwMode="auto">
          <a:xfrm>
            <a:off x="7727951" y="923554"/>
            <a:ext cx="2447925" cy="1590675"/>
          </a:xfrm>
          <a:prstGeom prst="rect">
            <a:avLst/>
          </a:prstGeom>
          <a:ln>
            <a:noFill/>
          </a:ln>
          <a:effectLst>
            <a:softEdge rad="112500"/>
          </a:effectLst>
        </p:spPr>
      </p:pic>
      <p:sp>
        <p:nvSpPr>
          <p:cNvPr id="39946" name="Text Box 7"/>
          <p:cNvSpPr txBox="1">
            <a:spLocks noChangeArrowheads="1"/>
          </p:cNvSpPr>
          <p:nvPr/>
        </p:nvSpPr>
        <p:spPr bwMode="auto">
          <a:xfrm>
            <a:off x="4914901" y="3106252"/>
            <a:ext cx="556563" cy="769441"/>
          </a:xfrm>
          <a:prstGeom prst="rect">
            <a:avLst/>
          </a:prstGeom>
          <a:noFill/>
          <a:ln w="9525">
            <a:noFill/>
            <a:miter lim="800000"/>
            <a:headEnd/>
            <a:tailEnd/>
          </a:ln>
        </p:spPr>
        <p:txBody>
          <a:bodyPr wrap="none">
            <a:spAutoFit/>
          </a:bodyPr>
          <a:lstStyle/>
          <a:p>
            <a:r>
              <a:rPr lang="en-AU" sz="4400" dirty="0">
                <a:latin typeface="Arial Black" pitchFamily="34" charset="0"/>
                <a:cs typeface="Arial" pitchFamily="34" charset="0"/>
              </a:rPr>
              <a:t>+</a:t>
            </a:r>
          </a:p>
        </p:txBody>
      </p:sp>
      <p:sp>
        <p:nvSpPr>
          <p:cNvPr id="39948" name="Text Box 12"/>
          <p:cNvSpPr txBox="1">
            <a:spLocks noChangeArrowheads="1"/>
          </p:cNvSpPr>
          <p:nvPr/>
        </p:nvSpPr>
        <p:spPr bwMode="auto">
          <a:xfrm>
            <a:off x="6538914" y="3238649"/>
            <a:ext cx="724601" cy="461665"/>
          </a:xfrm>
          <a:prstGeom prst="rect">
            <a:avLst/>
          </a:prstGeom>
          <a:noFill/>
          <a:ln w="9525">
            <a:noFill/>
            <a:miter lim="800000"/>
            <a:headEnd/>
            <a:tailEnd/>
          </a:ln>
        </p:spPr>
        <p:txBody>
          <a:bodyPr wrap="square">
            <a:spAutoFit/>
          </a:bodyPr>
          <a:lstStyle/>
          <a:p>
            <a:r>
              <a:rPr lang="en-AU" sz="2400" dirty="0">
                <a:latin typeface="Calibri" panose="020F0502020204030204" pitchFamily="34" charset="0"/>
                <a:cs typeface="Arial" pitchFamily="34" charset="0"/>
              </a:rPr>
              <a:t>28%</a:t>
            </a:r>
          </a:p>
        </p:txBody>
      </p:sp>
      <p:sp>
        <p:nvSpPr>
          <p:cNvPr id="39949" name="Line 13"/>
          <p:cNvSpPr>
            <a:spLocks noChangeShapeType="1"/>
          </p:cNvSpPr>
          <p:nvPr/>
        </p:nvSpPr>
        <p:spPr bwMode="auto">
          <a:xfrm flipV="1">
            <a:off x="5500689" y="3462339"/>
            <a:ext cx="1038225" cy="14287"/>
          </a:xfrm>
          <a:prstGeom prst="line">
            <a:avLst/>
          </a:prstGeom>
          <a:noFill/>
          <a:ln w="57150">
            <a:solidFill>
              <a:srgbClr val="00B050"/>
            </a:solidFill>
            <a:round/>
            <a:headEnd/>
            <a:tailEnd type="stealth" w="lg" len="med"/>
          </a:ln>
        </p:spPr>
        <p:txBody>
          <a:bodyPr/>
          <a:lstStyle/>
          <a:p>
            <a:endParaRPr lang="th-TH">
              <a:latin typeface="Arial" pitchFamily="34" charset="0"/>
            </a:endParaRPr>
          </a:p>
        </p:txBody>
      </p:sp>
      <p:sp>
        <p:nvSpPr>
          <p:cNvPr id="39950" name="Text Box 16"/>
          <p:cNvSpPr txBox="1">
            <a:spLocks noChangeArrowheads="1"/>
          </p:cNvSpPr>
          <p:nvPr/>
        </p:nvSpPr>
        <p:spPr bwMode="auto">
          <a:xfrm>
            <a:off x="6625395" y="1244526"/>
            <a:ext cx="716662" cy="461665"/>
          </a:xfrm>
          <a:prstGeom prst="rect">
            <a:avLst/>
          </a:prstGeom>
          <a:noFill/>
          <a:ln w="9525">
            <a:noFill/>
            <a:miter lim="800000"/>
            <a:headEnd/>
            <a:tailEnd/>
          </a:ln>
        </p:spPr>
        <p:txBody>
          <a:bodyPr wrap="none">
            <a:spAutoFit/>
          </a:bodyPr>
          <a:lstStyle/>
          <a:p>
            <a:pPr algn="r"/>
            <a:r>
              <a:rPr lang="en-AU" sz="2400" dirty="0">
                <a:latin typeface="Calibri" panose="020F0502020204030204" pitchFamily="34" charset="0"/>
                <a:cs typeface="Arial" pitchFamily="34" charset="0"/>
              </a:rPr>
              <a:t>46%</a:t>
            </a:r>
          </a:p>
        </p:txBody>
      </p:sp>
      <p:sp>
        <p:nvSpPr>
          <p:cNvPr id="39951" name="Line 17"/>
          <p:cNvSpPr>
            <a:spLocks noChangeShapeType="1"/>
          </p:cNvSpPr>
          <p:nvPr/>
        </p:nvSpPr>
        <p:spPr bwMode="auto">
          <a:xfrm flipV="1">
            <a:off x="5500689" y="1592264"/>
            <a:ext cx="1038225" cy="1690687"/>
          </a:xfrm>
          <a:prstGeom prst="line">
            <a:avLst/>
          </a:prstGeom>
          <a:noFill/>
          <a:ln w="57150">
            <a:solidFill>
              <a:srgbClr val="00B050"/>
            </a:solidFill>
            <a:round/>
            <a:headEnd/>
            <a:tailEnd type="stealth" w="lg" len="med"/>
          </a:ln>
        </p:spPr>
        <p:txBody>
          <a:bodyPr/>
          <a:lstStyle/>
          <a:p>
            <a:endParaRPr lang="th-TH">
              <a:latin typeface="Arial" pitchFamily="34" charset="0"/>
            </a:endParaRPr>
          </a:p>
        </p:txBody>
      </p:sp>
      <p:sp>
        <p:nvSpPr>
          <p:cNvPr id="39952" name="Text Box 20"/>
          <p:cNvSpPr txBox="1">
            <a:spLocks noChangeArrowheads="1"/>
          </p:cNvSpPr>
          <p:nvPr/>
        </p:nvSpPr>
        <p:spPr bwMode="auto">
          <a:xfrm>
            <a:off x="6614598" y="5334884"/>
            <a:ext cx="716663" cy="461665"/>
          </a:xfrm>
          <a:prstGeom prst="rect">
            <a:avLst/>
          </a:prstGeom>
          <a:noFill/>
          <a:ln w="9525">
            <a:noFill/>
            <a:miter lim="800000"/>
            <a:headEnd/>
            <a:tailEnd/>
          </a:ln>
        </p:spPr>
        <p:txBody>
          <a:bodyPr wrap="none">
            <a:spAutoFit/>
          </a:bodyPr>
          <a:lstStyle/>
          <a:p>
            <a:pPr algn="r"/>
            <a:r>
              <a:rPr lang="en-AU" sz="2400" dirty="0">
                <a:latin typeface="Calibri" panose="020F0502020204030204" pitchFamily="34" charset="0"/>
                <a:cs typeface="Arial" pitchFamily="34" charset="0"/>
              </a:rPr>
              <a:t>26%</a:t>
            </a:r>
          </a:p>
        </p:txBody>
      </p:sp>
      <p:sp>
        <p:nvSpPr>
          <p:cNvPr id="39953" name="Line 21"/>
          <p:cNvSpPr>
            <a:spLocks noChangeShapeType="1"/>
          </p:cNvSpPr>
          <p:nvPr/>
        </p:nvSpPr>
        <p:spPr bwMode="auto">
          <a:xfrm>
            <a:off x="5500689" y="3678239"/>
            <a:ext cx="1038225" cy="1766887"/>
          </a:xfrm>
          <a:prstGeom prst="line">
            <a:avLst/>
          </a:prstGeom>
          <a:noFill/>
          <a:ln w="57150">
            <a:solidFill>
              <a:srgbClr val="00B050"/>
            </a:solidFill>
            <a:round/>
            <a:headEnd/>
            <a:tailEnd type="stealth" w="lg" len="med"/>
          </a:ln>
        </p:spPr>
        <p:txBody>
          <a:bodyPr/>
          <a:lstStyle/>
          <a:p>
            <a:endParaRPr lang="th-TH">
              <a:latin typeface="Arial" pitchFamily="34" charset="0"/>
            </a:endParaRPr>
          </a:p>
        </p:txBody>
      </p:sp>
      <p:sp>
        <p:nvSpPr>
          <p:cNvPr id="20" name="TextBox 19"/>
          <p:cNvSpPr txBox="1"/>
          <p:nvPr/>
        </p:nvSpPr>
        <p:spPr>
          <a:xfrm>
            <a:off x="7766382" y="2396589"/>
            <a:ext cx="2371061" cy="400110"/>
          </a:xfrm>
          <a:prstGeom prst="rect">
            <a:avLst/>
          </a:prstGeom>
          <a:noFill/>
        </p:spPr>
        <p:txBody>
          <a:bodyPr wrap="square" rtlCol="0">
            <a:spAutoFit/>
          </a:bodyPr>
          <a:lstStyle/>
          <a:p>
            <a:pPr algn="r"/>
            <a:r>
              <a:rPr lang="en-US" sz="2000" dirty="0">
                <a:latin typeface="Calibri" panose="020F0502020204030204" pitchFamily="34" charset="0"/>
              </a:rPr>
              <a:t>Atmospheric growth</a:t>
            </a:r>
            <a:endParaRPr lang="th-TH" sz="2000" dirty="0">
              <a:latin typeface="Calibri" panose="020F0502020204030204" pitchFamily="34" charset="0"/>
            </a:endParaRPr>
          </a:p>
        </p:txBody>
      </p:sp>
      <p:sp>
        <p:nvSpPr>
          <p:cNvPr id="21" name="TextBox 20"/>
          <p:cNvSpPr txBox="1"/>
          <p:nvPr/>
        </p:nvSpPr>
        <p:spPr>
          <a:xfrm>
            <a:off x="1809751" y="3069552"/>
            <a:ext cx="2923355" cy="430887"/>
          </a:xfrm>
          <a:prstGeom prst="rect">
            <a:avLst/>
          </a:prstGeom>
          <a:noFill/>
        </p:spPr>
        <p:txBody>
          <a:bodyPr wrap="square" rtlCol="0">
            <a:spAutoFit/>
          </a:bodyPr>
          <a:lstStyle/>
          <a:p>
            <a:r>
              <a:rPr lang="en-US" sz="2200" dirty="0">
                <a:latin typeface="Calibri" panose="020F0502020204030204" pitchFamily="34" charset="0"/>
              </a:rPr>
              <a:t>Fossil fuels and cement</a:t>
            </a:r>
            <a:endParaRPr lang="th-TH" sz="2200" dirty="0">
              <a:latin typeface="Calibri" panose="020F0502020204030204" pitchFamily="34" charset="0"/>
            </a:endParaRPr>
          </a:p>
        </p:txBody>
      </p:sp>
      <p:sp>
        <p:nvSpPr>
          <p:cNvPr id="22" name="TextBox 21"/>
          <p:cNvSpPr txBox="1"/>
          <p:nvPr/>
        </p:nvSpPr>
        <p:spPr>
          <a:xfrm>
            <a:off x="1981201" y="5708173"/>
            <a:ext cx="2371061" cy="430887"/>
          </a:xfrm>
          <a:prstGeom prst="rect">
            <a:avLst/>
          </a:prstGeom>
          <a:noFill/>
        </p:spPr>
        <p:txBody>
          <a:bodyPr wrap="square" rtlCol="0">
            <a:spAutoFit/>
          </a:bodyPr>
          <a:lstStyle/>
          <a:p>
            <a:pPr algn="ctr"/>
            <a:r>
              <a:rPr lang="en-US" sz="2200" dirty="0">
                <a:latin typeface="Calibri" panose="020F0502020204030204" pitchFamily="34" charset="0"/>
              </a:rPr>
              <a:t>Land-use change</a:t>
            </a:r>
            <a:endParaRPr lang="th-TH" sz="2200" dirty="0">
              <a:latin typeface="Calibri" panose="020F0502020204030204" pitchFamily="34" charset="0"/>
            </a:endParaRPr>
          </a:p>
        </p:txBody>
      </p:sp>
      <p:sp>
        <p:nvSpPr>
          <p:cNvPr id="23" name="TextBox 22"/>
          <p:cNvSpPr txBox="1"/>
          <p:nvPr/>
        </p:nvSpPr>
        <p:spPr>
          <a:xfrm>
            <a:off x="7708653" y="4612481"/>
            <a:ext cx="1227383" cy="400110"/>
          </a:xfrm>
          <a:prstGeom prst="rect">
            <a:avLst/>
          </a:prstGeom>
          <a:noFill/>
        </p:spPr>
        <p:txBody>
          <a:bodyPr wrap="square" rtlCol="0">
            <a:spAutoFit/>
          </a:bodyPr>
          <a:lstStyle/>
          <a:p>
            <a:r>
              <a:rPr lang="en-US" sz="2000" dirty="0">
                <a:latin typeface="Calibri" panose="020F0502020204030204" pitchFamily="34" charset="0"/>
              </a:rPr>
              <a:t>Land sink</a:t>
            </a:r>
            <a:endParaRPr lang="th-TH" sz="2000" dirty="0">
              <a:latin typeface="Calibri" panose="020F0502020204030204" pitchFamily="34" charset="0"/>
            </a:endParaRPr>
          </a:p>
        </p:txBody>
      </p:sp>
      <p:sp>
        <p:nvSpPr>
          <p:cNvPr id="24" name="TextBox 23"/>
          <p:cNvSpPr txBox="1"/>
          <p:nvPr/>
        </p:nvSpPr>
        <p:spPr>
          <a:xfrm>
            <a:off x="7674640" y="6432490"/>
            <a:ext cx="1366777" cy="400110"/>
          </a:xfrm>
          <a:prstGeom prst="rect">
            <a:avLst/>
          </a:prstGeom>
          <a:noFill/>
        </p:spPr>
        <p:txBody>
          <a:bodyPr wrap="square" rtlCol="0">
            <a:spAutoFit/>
          </a:bodyPr>
          <a:lstStyle/>
          <a:p>
            <a:r>
              <a:rPr lang="en-US" sz="2000" dirty="0">
                <a:latin typeface="Calibri" panose="020F0502020204030204" pitchFamily="34" charset="0"/>
              </a:rPr>
              <a:t>Ocean sink</a:t>
            </a:r>
            <a:endParaRPr lang="th-TH" sz="2000" dirty="0">
              <a:latin typeface="Calibri" panose="020F0502020204030204" pitchFamily="34" charset="0"/>
            </a:endParaRPr>
          </a:p>
        </p:txBody>
      </p:sp>
      <p:sp>
        <p:nvSpPr>
          <p:cNvPr id="26" name="Text Box 5"/>
          <p:cNvSpPr txBox="1">
            <a:spLocks noChangeArrowheads="1"/>
          </p:cNvSpPr>
          <p:nvPr/>
        </p:nvSpPr>
        <p:spPr bwMode="auto">
          <a:xfrm>
            <a:off x="4670634" y="1982982"/>
            <a:ext cx="716663" cy="461665"/>
          </a:xfrm>
          <a:prstGeom prst="rect">
            <a:avLst/>
          </a:prstGeom>
          <a:noFill/>
          <a:ln w="9525">
            <a:noFill/>
            <a:miter lim="800000"/>
            <a:headEnd/>
            <a:tailEnd/>
          </a:ln>
        </p:spPr>
        <p:txBody>
          <a:bodyPr wrap="none">
            <a:spAutoFit/>
          </a:bodyPr>
          <a:lstStyle/>
          <a:p>
            <a:r>
              <a:rPr lang="en-AU" sz="2400" dirty="0">
                <a:latin typeface="Calibri" panose="020F0502020204030204" pitchFamily="34" charset="0"/>
                <a:cs typeface="Arial" pitchFamily="34" charset="0"/>
              </a:rPr>
              <a:t>90%</a:t>
            </a:r>
          </a:p>
        </p:txBody>
      </p:sp>
      <p:sp>
        <p:nvSpPr>
          <p:cNvPr id="39947" name="Text Box 8"/>
          <p:cNvSpPr txBox="1">
            <a:spLocks noChangeArrowheads="1"/>
          </p:cNvSpPr>
          <p:nvPr/>
        </p:nvSpPr>
        <p:spPr bwMode="auto">
          <a:xfrm>
            <a:off x="2304155" y="6063464"/>
            <a:ext cx="1819729" cy="369332"/>
          </a:xfrm>
          <a:prstGeom prst="rect">
            <a:avLst/>
          </a:prstGeom>
          <a:noFill/>
          <a:ln w="9525">
            <a:noFill/>
            <a:miter lim="800000"/>
            <a:headEnd/>
            <a:tailEnd/>
          </a:ln>
        </p:spPr>
        <p:txBody>
          <a:bodyPr wrap="none">
            <a:spAutoFit/>
          </a:bodyPr>
          <a:lstStyle/>
          <a:p>
            <a:r>
              <a:rPr lang="en-AU" dirty="0">
                <a:latin typeface="Calibri" panose="020F0502020204030204" pitchFamily="34" charset="0"/>
                <a:cs typeface="Arial" pitchFamily="34" charset="0"/>
              </a:rPr>
              <a:t>(1.0 ± 0.5 </a:t>
            </a:r>
            <a:r>
              <a:rPr lang="en-AU" dirty="0" err="1">
                <a:latin typeface="Calibri" panose="020F0502020204030204" pitchFamily="34" charset="0"/>
                <a:cs typeface="Arial" pitchFamily="34" charset="0"/>
              </a:rPr>
              <a:t>PgC</a:t>
            </a:r>
            <a:r>
              <a:rPr lang="en-AU" dirty="0">
                <a:latin typeface="Calibri" panose="020F0502020204030204" pitchFamily="34" charset="0"/>
                <a:cs typeface="Arial" pitchFamily="34" charset="0"/>
              </a:rPr>
              <a:t>/</a:t>
            </a:r>
            <a:r>
              <a:rPr lang="en-AU" dirty="0" err="1">
                <a:latin typeface="Calibri" panose="020F0502020204030204" pitchFamily="34" charset="0"/>
                <a:cs typeface="Arial" pitchFamily="34" charset="0"/>
              </a:rPr>
              <a:t>yr</a:t>
            </a:r>
            <a:r>
              <a:rPr lang="en-AU" dirty="0">
                <a:latin typeface="Calibri" panose="020F0502020204030204" pitchFamily="34" charset="0"/>
                <a:cs typeface="Arial" pitchFamily="34" charset="0"/>
              </a:rPr>
              <a:t>)</a:t>
            </a:r>
            <a:endParaRPr lang="en-AU" baseline="30000" dirty="0">
              <a:latin typeface="Calibri" panose="020F0502020204030204" pitchFamily="34" charset="0"/>
              <a:cs typeface="Arial" pitchFamily="34" charset="0"/>
            </a:endParaRPr>
          </a:p>
        </p:txBody>
      </p:sp>
      <p:sp>
        <p:nvSpPr>
          <p:cNvPr id="27" name="Text Box 5"/>
          <p:cNvSpPr txBox="1">
            <a:spLocks noChangeArrowheads="1"/>
          </p:cNvSpPr>
          <p:nvPr/>
        </p:nvSpPr>
        <p:spPr bwMode="auto">
          <a:xfrm>
            <a:off x="4702354" y="4571899"/>
            <a:ext cx="716663" cy="461665"/>
          </a:xfrm>
          <a:prstGeom prst="rect">
            <a:avLst/>
          </a:prstGeom>
          <a:noFill/>
          <a:ln w="9525">
            <a:noFill/>
            <a:miter lim="800000"/>
            <a:headEnd/>
            <a:tailEnd/>
          </a:ln>
        </p:spPr>
        <p:txBody>
          <a:bodyPr wrap="none">
            <a:spAutoFit/>
          </a:bodyPr>
          <a:lstStyle/>
          <a:p>
            <a:r>
              <a:rPr lang="en-AU" sz="2400" dirty="0">
                <a:latin typeface="Calibri" panose="020F0502020204030204" pitchFamily="34" charset="0"/>
                <a:cs typeface="Arial" pitchFamily="34" charset="0"/>
              </a:rPr>
              <a:t>10%</a:t>
            </a:r>
          </a:p>
        </p:txBody>
      </p:sp>
      <p:sp>
        <p:nvSpPr>
          <p:cNvPr id="3" name="Rectangle 2"/>
          <p:cNvSpPr/>
          <p:nvPr/>
        </p:nvSpPr>
        <p:spPr>
          <a:xfrm>
            <a:off x="8830238" y="6432796"/>
            <a:ext cx="1819729" cy="369332"/>
          </a:xfrm>
          <a:prstGeom prst="rect">
            <a:avLst/>
          </a:prstGeom>
          <a:noFill/>
        </p:spPr>
        <p:txBody>
          <a:bodyPr wrap="none">
            <a:spAutoFit/>
          </a:bodyPr>
          <a:lstStyle/>
          <a:p>
            <a:pPr algn="r"/>
            <a:r>
              <a:rPr lang="en-AU" dirty="0">
                <a:latin typeface="Calibri" panose="020F0502020204030204" pitchFamily="34" charset="0"/>
                <a:cs typeface="Arial" pitchFamily="34" charset="0"/>
              </a:rPr>
              <a:t>(2.5 ± 0.5 </a:t>
            </a:r>
            <a:r>
              <a:rPr lang="en-AU" dirty="0" err="1">
                <a:latin typeface="Calibri" panose="020F0502020204030204" pitchFamily="34" charset="0"/>
                <a:cs typeface="Arial" pitchFamily="34" charset="0"/>
              </a:rPr>
              <a:t>PgC</a:t>
            </a:r>
            <a:r>
              <a:rPr lang="en-AU" dirty="0">
                <a:latin typeface="Calibri" panose="020F0502020204030204" pitchFamily="34" charset="0"/>
                <a:cs typeface="Arial" pitchFamily="34" charset="0"/>
              </a:rPr>
              <a:t>/</a:t>
            </a:r>
            <a:r>
              <a:rPr lang="en-AU" dirty="0" err="1">
                <a:latin typeface="Calibri" panose="020F0502020204030204" pitchFamily="34" charset="0"/>
                <a:cs typeface="Arial" pitchFamily="34" charset="0"/>
              </a:rPr>
              <a:t>yr</a:t>
            </a:r>
            <a:r>
              <a:rPr lang="en-AU" dirty="0">
                <a:latin typeface="Calibri" panose="020F0502020204030204" pitchFamily="34" charset="0"/>
                <a:cs typeface="Arial" pitchFamily="34" charset="0"/>
              </a:rPr>
              <a:t>)</a:t>
            </a:r>
          </a:p>
        </p:txBody>
      </p:sp>
      <p:sp>
        <p:nvSpPr>
          <p:cNvPr id="28" name="Text Placeholder 3"/>
          <p:cNvSpPr txBox="1">
            <a:spLocks/>
          </p:cNvSpPr>
          <p:nvPr/>
        </p:nvSpPr>
        <p:spPr bwMode="auto">
          <a:xfrm>
            <a:off x="1524000" y="6497676"/>
            <a:ext cx="4976258" cy="447299"/>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p>
            <a:pPr>
              <a:spcBef>
                <a:spcPts val="1200"/>
              </a:spcBef>
            </a:pPr>
            <a:r>
              <a:rPr lang="en-GB" sz="1600" b="1" dirty="0">
                <a:solidFill>
                  <a:srgbClr val="000000"/>
                </a:solidFill>
              </a:rPr>
              <a:t>Sources: </a:t>
            </a:r>
            <a:r>
              <a:rPr lang="en-US" sz="1600" dirty="0">
                <a:solidFill>
                  <a:srgbClr val="000090"/>
                </a:solidFill>
              </a:rPr>
              <a:t>Le </a:t>
            </a:r>
            <a:r>
              <a:rPr lang="en-US" sz="1600" dirty="0" err="1">
                <a:solidFill>
                  <a:srgbClr val="000090"/>
                </a:solidFill>
              </a:rPr>
              <a:t>Quéré</a:t>
            </a:r>
            <a:r>
              <a:rPr lang="en-US" sz="1600" dirty="0">
                <a:solidFill>
                  <a:srgbClr val="000090"/>
                </a:solidFill>
              </a:rPr>
              <a:t> et al. 2012; Global Carbon Project 2012</a:t>
            </a:r>
            <a:endParaRPr lang="en-GB" sz="1600" dirty="0">
              <a:solidFill>
                <a:srgbClr val="000000"/>
              </a:solidFill>
            </a:endParaRPr>
          </a:p>
          <a:p>
            <a:endParaRPr lang="en-GB" sz="1600" dirty="0"/>
          </a:p>
        </p:txBody>
      </p:sp>
      <p:sp>
        <p:nvSpPr>
          <p:cNvPr id="29" name="Rectangle 28"/>
          <p:cNvSpPr/>
          <p:nvPr/>
        </p:nvSpPr>
        <p:spPr>
          <a:xfrm>
            <a:off x="8780738" y="4609998"/>
            <a:ext cx="1819729" cy="369332"/>
          </a:xfrm>
          <a:prstGeom prst="rect">
            <a:avLst/>
          </a:prstGeom>
          <a:noFill/>
        </p:spPr>
        <p:txBody>
          <a:bodyPr wrap="none">
            <a:spAutoFit/>
          </a:bodyPr>
          <a:lstStyle/>
          <a:p>
            <a:pPr algn="r"/>
            <a:r>
              <a:rPr lang="en-AU" dirty="0">
                <a:latin typeface="Calibri" panose="020F0502020204030204" pitchFamily="34" charset="0"/>
                <a:cs typeface="Arial" pitchFamily="34" charset="0"/>
              </a:rPr>
              <a:t>(2.6 ± 0.8 </a:t>
            </a:r>
            <a:r>
              <a:rPr lang="en-AU" dirty="0" err="1">
                <a:latin typeface="Calibri" panose="020F0502020204030204" pitchFamily="34" charset="0"/>
                <a:cs typeface="Arial" pitchFamily="34" charset="0"/>
              </a:rPr>
              <a:t>PgC</a:t>
            </a:r>
            <a:r>
              <a:rPr lang="en-AU" dirty="0">
                <a:latin typeface="Calibri" panose="020F0502020204030204" pitchFamily="34" charset="0"/>
                <a:cs typeface="Arial" pitchFamily="34" charset="0"/>
              </a:rPr>
              <a:t>/</a:t>
            </a:r>
            <a:r>
              <a:rPr lang="en-AU" dirty="0" err="1">
                <a:latin typeface="Calibri" panose="020F0502020204030204" pitchFamily="34" charset="0"/>
                <a:cs typeface="Arial" pitchFamily="34" charset="0"/>
              </a:rPr>
              <a:t>yr</a:t>
            </a:r>
            <a:r>
              <a:rPr lang="en-AU" dirty="0">
                <a:latin typeface="Calibri" panose="020F0502020204030204" pitchFamily="34" charset="0"/>
                <a:cs typeface="Arial" pitchFamily="34" charset="0"/>
              </a:rPr>
              <a:t>)</a:t>
            </a:r>
          </a:p>
        </p:txBody>
      </p:sp>
      <p:sp>
        <p:nvSpPr>
          <p:cNvPr id="30" name="Rectangle 29"/>
          <p:cNvSpPr/>
          <p:nvPr/>
        </p:nvSpPr>
        <p:spPr>
          <a:xfrm>
            <a:off x="8016984" y="2661429"/>
            <a:ext cx="1819729" cy="369332"/>
          </a:xfrm>
          <a:prstGeom prst="rect">
            <a:avLst/>
          </a:prstGeom>
          <a:noFill/>
        </p:spPr>
        <p:txBody>
          <a:bodyPr wrap="none">
            <a:spAutoFit/>
          </a:bodyPr>
          <a:lstStyle/>
          <a:p>
            <a:pPr algn="r"/>
            <a:r>
              <a:rPr lang="en-AU" dirty="0">
                <a:latin typeface="Calibri" panose="020F0502020204030204" pitchFamily="34" charset="0"/>
                <a:cs typeface="Arial" pitchFamily="34" charset="0"/>
              </a:rPr>
              <a:t>(4.3 ±0 .1 </a:t>
            </a:r>
            <a:r>
              <a:rPr lang="en-AU" dirty="0" err="1">
                <a:latin typeface="Calibri" panose="020F0502020204030204" pitchFamily="34" charset="0"/>
                <a:cs typeface="Arial" pitchFamily="34" charset="0"/>
              </a:rPr>
              <a:t>PgC</a:t>
            </a:r>
            <a:r>
              <a:rPr lang="en-AU" dirty="0">
                <a:latin typeface="Calibri" panose="020F0502020204030204" pitchFamily="34" charset="0"/>
                <a:cs typeface="Arial" pitchFamily="34" charset="0"/>
              </a:rPr>
              <a:t>/</a:t>
            </a:r>
            <a:r>
              <a:rPr lang="en-AU" dirty="0" err="1">
                <a:latin typeface="Calibri" panose="020F0502020204030204" pitchFamily="34" charset="0"/>
                <a:cs typeface="Arial" pitchFamily="34" charset="0"/>
              </a:rPr>
              <a:t>yr</a:t>
            </a:r>
            <a:r>
              <a:rPr lang="en-AU" dirty="0">
                <a:latin typeface="Calibri" panose="020F0502020204030204" pitchFamily="34" charset="0"/>
                <a:cs typeface="Arial" pitchFamily="34" charset="0"/>
              </a:rPr>
              <a:t>)</a:t>
            </a:r>
          </a:p>
        </p:txBody>
      </p:sp>
      <p:sp>
        <p:nvSpPr>
          <p:cNvPr id="31" name="Text Box 5"/>
          <p:cNvSpPr txBox="1">
            <a:spLocks noChangeArrowheads="1"/>
          </p:cNvSpPr>
          <p:nvPr/>
        </p:nvSpPr>
        <p:spPr bwMode="auto">
          <a:xfrm>
            <a:off x="2299678" y="3401189"/>
            <a:ext cx="1819729" cy="369332"/>
          </a:xfrm>
          <a:prstGeom prst="rect">
            <a:avLst/>
          </a:prstGeom>
          <a:noFill/>
          <a:ln w="9525">
            <a:noFill/>
            <a:miter lim="800000"/>
            <a:headEnd/>
            <a:tailEnd/>
          </a:ln>
        </p:spPr>
        <p:txBody>
          <a:bodyPr wrap="none">
            <a:spAutoFit/>
          </a:bodyPr>
          <a:lstStyle/>
          <a:p>
            <a:r>
              <a:rPr lang="en-AU" dirty="0">
                <a:latin typeface="Calibri" panose="020F0502020204030204" pitchFamily="34" charset="0"/>
                <a:cs typeface="Arial" pitchFamily="34" charset="0"/>
              </a:rPr>
              <a:t>(8.3 ± 0.4 </a:t>
            </a:r>
            <a:r>
              <a:rPr lang="en-AU" dirty="0" err="1">
                <a:latin typeface="Calibri" panose="020F0502020204030204" pitchFamily="34" charset="0"/>
                <a:cs typeface="Arial" pitchFamily="34" charset="0"/>
              </a:rPr>
              <a:t>PgC</a:t>
            </a:r>
            <a:r>
              <a:rPr lang="en-AU" dirty="0">
                <a:latin typeface="Calibri" panose="020F0502020204030204" pitchFamily="34" charset="0"/>
                <a:cs typeface="Arial" pitchFamily="34" charset="0"/>
              </a:rPr>
              <a:t>/</a:t>
            </a:r>
            <a:r>
              <a:rPr lang="en-AU" dirty="0" err="1">
                <a:latin typeface="Calibri" panose="020F0502020204030204" pitchFamily="34" charset="0"/>
                <a:cs typeface="Arial" pitchFamily="34" charset="0"/>
              </a:rPr>
              <a:t>yr</a:t>
            </a:r>
            <a:r>
              <a:rPr lang="en-AU" dirty="0">
                <a:latin typeface="Calibri" panose="020F0502020204030204" pitchFamily="34" charset="0"/>
                <a:cs typeface="Arial" pitchFamily="34" charset="0"/>
              </a:rPr>
              <a:t>)</a:t>
            </a:r>
          </a:p>
        </p:txBody>
      </p:sp>
      <p:pic>
        <p:nvPicPr>
          <p:cNvPr id="10242" name="Picture 2" descr="http://www.transportenvironment.org/sites/te/files/styles/large/public/Pictures/deforestation_sumatra_page%2011.JPG?itok=2vcqdG_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638" y="3784847"/>
            <a:ext cx="2532184"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data:image/jpeg;base64,/9j/4AAQSkZJRgABAQAAAQABAAD/2wCEAAkGBxMTEhUUExQWFRQXFRUUFRUYGBQXGBgUFBQWFxQUFxQYHSggGBwlHBQVITEhJSkrLi4uFx8zODMsNygtLisBCgoKDg0OGhAQGywmHyQsLCwsLCwsNCwsLCwsLCwsLCwsLCwsLywsLCwsLCwsLCwsLCwsLCwsLCwsLCwsLCwsLP/AABEIAKgBLAMBIgACEQEDEQH/xAAbAAACAwEBAQAAAAAAAAAAAAADBAABAgUHBv/EAEAQAAEDAQQHBQgCAAUCBwAAAAEAAhEDBCExUQUSQWFxgZETIqGx0RQyQlJTksHwYuFygqKy8QYVFjNDc8LS4v/EABoBAAMBAQEBAAAAAAAAAAAAAAABAgMEBQb/xAAtEQACAgAEBQMFAAIDAAAAAAAAAQIRAxIhMQQTFEFRFVKhBSJTYeFisUJDgf/aAAwDAQACEQMRAD8AUZTvvWqjBsRQxXqL66z44X1VeqmOzU7NGYAAYtBiMGLbaaTkMxTChpI7aaesGi6lU9xs5k3Ac1nKajqy4xcnSOT2Sgpr6jRv/Tb3VQ2o0hl8u4ZL6a3/APTFB1PVa0McBc4YzvO1c8+NhBpHTh8FiTi3sebioYiSt067gZkpy26KqUo12wDIB2GEoWLdSjJWjmalF0w1qteuBIvC55amtRV2acaWiE22ZY4o7au5CDFprUOgTZujOAEpxtnJGMHKPyh0aurgiC0lZSvsaRruBFnxvhBcyCjOvMqaqpMTMtRGtVtaisYpbGi2tRmNUYxHYxZNmqRukE5TCBTamqQWMmbRGaQT9nSdIJykuWZ14Z0qL0wKi5zai02quZws644lDzqiWrWiEJ1RLVXJxgKeK6NOtRS9a2ZINUpOq5dMcNHLLFYxWtYjeuRaqkrdVyVqFdOHBI5Z4jYrVS5CZegkLqiznYlTsrjg0ngCVnsl9joJzmsgsunHNHq6EpOdrn4r9XATyWT4tRk0y1wblFOLPiBTU7Jdu16Kew3i7YRhemLNoYPbjB/di0ePFKzFYE26o+dFJabSXSr2ItcRltVNoquZZGRp0LWezFzgALyYX32jLN2VPU9P0r5rR9hLzIkEZZr66gc8V5/F4l0j0+Bw6uRrsHO+Mg7ojmiNBFxvRqZBULQuDMeplOP/ANQWZz6cNAO0z+N6+Or6Oc0AlpAOC9IMJatQaQQQCMiunA4l4ao4+I4RYjzWeamiq7NfT23QcCWniCuZa7CWG/A7V6MMeMtmeVPh5w3Ry+zW2WckTkmeyRaYIEK3MzUfIgGLQprp0LCXXgXLuWXQzHCSIWU+IjHc2w+GlPY+asFjNR4bfebzkM05pXRHZG4yPJd2no0UnawwjDLeivrtLTMHOVzviG5XHY6o8KlBqW58iygbzFwXRsuiHu3J6kAZgQMthTditRY7Vju7CqnjSrQjDwIX9zHrFZGMYAWjWi8wEjadDFzi5sAG8DeuhUqSQt05G1cSnJa2eg8OEllrQ+ffY3tMFplaYyF9HMpLSFARIzWix7dMxlw+VWhJiYaUFoR6Ui+E5CiW8kYqmvTReHNvSThChalyVBddYeVmVCqomwFRKVWrrWejN6ZbYW5BPmqIclzPlajUvUpHJfYO0WyZhbNlbkFS4pIjo5PdnwjmIRYvpNLaPAva3jkg0NFAtBOK6VjxqzmfDyzUdttmAGSHUqBvvckrWtNQE38ClatVzsSuKMG9zulipbIbtNtuwlchzjrEgxOS6tiaHXEXrov0cwjAZ3eqtTjh6UQ8OeKrTPnqDGG9+Kj7MyZabsk7b7IGnu4FADBtC0U71Ri4Vo0dbRrWAS0AHajVXBcWmSMCm+yeYgysJQ1uzphifbSQ9Z6wbtTdOuFwqlAgxfKpldwSeEnsUsdx3R9FrBZdC49K2uRqtZyz5bTNVjJobr0QVzdJgasEINS0OzSzpOJW0MNrVs5sTFTVJCJorXY5Lo0LMDM8oWH0IMYhdHM7HLynVizHuG1dayWy68wlbLTEwUe00JFwwWU2m6ZthqUVaNWi2niknUjiQQFujRkgLsvpy2MREBS5KGiLUXiW2cYaozUL8lsUu9BuWyxo3q7RnTJStLhvTlO2ZhJABM0yCIAvWckvBpByXcfp1bpCVtVUm4o9EXKq1ILJUmdErcREFFlxuWIvTjazVpJmMI3uzFno5yCqtFKBmiPrhDqgm8qE3ds0aVUhZW0Src1bs8B160bMlHU1SY4HBPiruVdq1ZFcbFg3Z1RSjszfbKtdY1Vh4SpFWzVR4ShrgLFWuMkoGA3zC1jDyYTxPB0SzK9YFnbluQ2P3rYdvS1RWjM+zQZFyY1yEHWUNRDt7gqWxuo0EIb6cqjUWhUhPVCdMy6zCLsUSz6wG5U6ooKsJatAkk7QV1TNLvoNMxitudKzrIWgOnuLigeiaDpxWDxWmuCpuyYxSBPoiUv2d916aeb7lbCL002iXBNgKIRHkLLmZLLZCf7FtoWwRiN6bY4JUvlUEmrKi6G6gGwc1przCWa8ojHQoaLTB1aMrHZBGc+VjUVpshxQWmxqgAm5YY1baIwUlUMMfGxAq1yVo1CglqSSHJutCgFZaM1NRWwKrIyg4RQ8xCzF6LKTYKIMMUI3I7HqnFLMXkMBwRaUIIarLQhjWg1rpevWQXLICFFA5N6GXQpARJQy1VZFCo0lZ/r0vvb6rQ0lZ/r0vvb6ry1tEkXU3HeASgucBdqmV29JHyeQvqWJ7Ees/wDcrP8AXpfe31WhpCz/AF6X3s9V5KHN3DmtMjLnejpI+Q9TxPYj1g6Qs+Hb0svfb6qzb6H16X3s9V5TLVTXNJuv6o6Ne4PVZ+w9Y9uofWpfez1WTpCh9al97PVeZMp3e677XecKMawnFp3XFJ8JHyC+qYj/AOB6cLdR+rT+9vqtC10vq0/vb6rzKkGHHddA5ifyqFamJOoYzkHwAS6WPkr1LE9nyen+1Uvq0/vb6qe1Uvq0/vb6ryirbWj4DGPLPght0qw3Na48hf4o6ReRepYv4/k9bFppfVp/ez1Vm00vq0/vZ6rySlbpu1ROUgnpKYNqZF8c/wCk+jXuE/qeKv8Ar+T1L2ql9Wn97PVWLRS+rT+9vqvJza2bL+C0bc0XEGeH4R0a9weqYv4/k9W7al9Wn97fVX2tP6jPub6ryptsZkFsWthyyR0a9wvVcT8fyeo9tT+oz7m+qnb0/qM+5vqvLTVExA33hbFUHDV395vkl0i9w/VZ/j+f4eoC00/qM+5vqrFop/Oz7m+q8wBGQncq9oaD8PDBD4ReRr6tP2fJ6kK7Pnb9zfVT2in87fub6rzUVBFwabs1gGTAaJym9T0i8j9Wl7Pk9M9op/O37m+qvt2fO37m+q81NIjFkcf7WHCPhHJPpF5D1aXs+T03tmfO37gp2zPnb9wXlzag2tRdYbGyjpP2Hqz9nyem9qz5m9QrFRnzN6heaB24dUVonCEuk/YerP2fP8PRxUb8w6ha7RvzDqF5xy63K2OnAieB9VPS/spfVn7Pn+Ho0j5h1ChjMdQvPHPAGLZyB/BV05OAHIo6Ve4fqsvx/P8AD0LVGY6qiwZjqvO6lojYejkI1jGHD+s0+l/yE/qz/H8/w9I7MZjqp2QzC8yFpP7JVG0/t6Ok/wAherv8fz/Dj07bAAdGqLpgAnnqlD9ra/3WThJGqPJqYaTjDHcf6CA6pt7reEDxK7qPOUrAuotJmD09UWk4tHuDiZgZLQLiO6S7fj4lKuovOIcRkSPJMad7sbfVfE926+4Od5oHtDjgYvknVI8VKdCqAdVkcypQp1SYOrOEgkG7eEh2t9BtmkK4bDb2iZLWm+7a4HciNq1qkgsJwJAfqTO8gzyWrJTqUzc9wvmTrRO4pm10DXYO/TkbAA1x/wAV/eKlxKjjIXZRqtcXdibjcG1JvycYOWNy1Qt9ckhwYL8Kjw+AMZaTeb1k6McwHuaxuEl8RN9wGKuz0KjHjWFNgxjVcZ5RJSyl89djMPJOrDbzHcawSdoc2buSj67AIJa90kEse6TccTqDhiutRdSADahawAy0tbDTkCDft6lVb7Aane7pbsBnWj/Cwm7okg5vdHBFkMa2sQDsmSPAgoLqLoJGuTn2d8cdb8LousvwtLhN3dLm+YQ26JqNcO/UaTvx6FaUZrFRzabNWS41B/lI/BRbLZmPMQ4znrf/AFXQtVkcBD6hI2iNbwuQ2UqbL9cAnJpkcJRQPFTM+xlhAvbtBDjcOi05hcLpfx7OP90q2agcSHtJ6E/cIQald+tIGrwAMznmgSmr1F3We+Lm7Ill/wDqTzNG0mmHaxOzuyON0eaDSc4G8u5tn/SQVZpkX6x4mQenoigzjVOxNabrjFwuH5lG9mq/wF27zIS9lrvMN1g7j/aI/tBNxB33A9Deghuhutr6sOawC4d2JPG5ZfUaPeaRn3afkRekKPatHuCDz6Tgt0mNI71Nu9wv8IxSoGx+zuZUIjXaJyYOF1w8UV7QJnWnYHABuZvBMrm+ztwhm6QR53IYszh7vhHmEUS3EbNpG1zQNxaVtlannPT0vSYDyYd5/hGLREEAck6IdIcpFowNx26pEHfGKM+pGwOOQfHmuW3hG+XC7eIWrsA+N0XdYSoeY6msTc6nq8TOGbkQ2JsHWOP8tviubTtbhcXA8AFuzViHXEbY7xEniCpaKU9R82MNA1Xed3NYNNzBiCNo1jlkQFntKpEw4z8tRzuUEhbp2rVvdTdP8od4kT4qaZrmVg21abnS9wAyJBw6kq6tKkL2uDnZd5oAA2G9EbL+8dYD/wBtufFAe5pkNf3r51jqwd0Mj/UkPM6FG3+6GtuvJcZ3XzKwbK/5m/e4Jh9qLYAaDGN5dPU+S0Ldm0eH5K01Mc6OZLx8bOYb5FqwWPMkuZOd3gFz/bGNxeTw1usLTNL0zd3hv/4Kq0Pkz7L4OnTFSLiTkGgeaWrmricMp/tc+pamH4iOAKGHs2knkixxwq1r4HWNe4xeNwIhOUw5nxXjYS6JO7auUy1AYMf1CnaOcbmujeY8QEWN4bZ1ab7QJIOtmAYjlis09Kva7WcLxhBeecEwknBzDNwP+MT4KM0vUbhVAgRhPK9Jjjh3sdKhpGo8wA9xJuvLRwhpHmmjZKrjNSmf80mN8lzlwK2lXG8WioTkD2Y6NdCXqW+o4Q6q4gYSXRffF10qbNOUde1S4warGXGBLGCOEz1vS9ktGqS3t7uD4JymLvJcYu3A8zeqeJ2IstYSPoWaRp7C4cDBngTC2DTfeX9X4xmCV8vqEKyMynmJfDrsz6FwbfD3dSsFs4O6gdL1xaVct26wyInoYTbbW8iAPD8qlKyHgNdzpdhGLuUAJWqBMBx5NSj7SYgueOsI9K2uGFYcwPRFhypLUZp1AL5qcRITFK01DhrPGTj43pE6Sebg9hG50eE3pn20EQTOYNQAdIRYpQYxU1yfdjiBHUSqFN5Ma4blE7dyHTtYwa8Cdkt8wSpUtWqRrGmTvgHmdvNFkZWMUrBWYbqpHMCety29pkjWcXbbj/u/tIVdKNbtadw9YhB/8RvFzQ0DIiR4QfFS3Raw5yHTY6hw727W/OxYYKrT7gF+B/QufW09WcCDqx/GW/6pnqlDpA5uGeBSzo05Ej6jtHn3miBdAcfCFVWs3GSDzvjZ/a+ZbbTMzfsOBHNFZpYziCd484Tzoh8NI7ftzcDr9SFVS2uMauAzdPmFzWaUm8hpzEeRCy23Mm9sbwfVGZC5LXY7o0i7a0ARvPWFHW0u+FpA2N1dmzNc1tqpXQ4Hjs8kY9lPePMBx8QgjL+hyrV1hADmg7CCORMI9OyUxEuqDg6R5jyStJ9KO7aORLh4OxTNnpOcJbVJ3XjoJUl5X4GNaiMXuP8AkqT1AM9Vt1tp4BrnNymsCOWqkBVLHS/2gcGkjhBMIjdIsB1tZ5ObmhvKAEiq02JaaVJveLSDiNVzjhu9UkzSFE4mqN2qD43qtI6YDhF228l3kCFzRa2ja3p/atfsnJfY5Bp/pWQxFdUbtcT1WNZm87lFI7U2EZxngiCsG/COZS5tB+FoAQDfi7knmrYXLvceq6UOyOQWHW+ocfTySmrkoG7ypzSKWHBdg5qu2oLgjUngbT4flHlh3b8PynVivL2OfCIDvO8bwnGWcHAz0WqVn/ifCElEHiIT1Tn1C32pAuv8k77OSfhG5Zq0Wt+LjMAeOKqqJzpnPfajktstoPvN5ojqlOY1v3iisosPulJX5KbilqgbLS3eFsWg5z1RRZwcR1BW32Vg2jqr1M3KAo+3kbAeMqvb3EXtYeRH5R6tJgxIHOfNU2xA3iTwPopafkpOFbFUqjHf+mAfA/kJlzGge6W8LwgOs2qJjW3YebSsUrbs7J07nfgBO63Jazax/wBmw5pweP8AM0eYWdRrsXU54x4IptBxjVO9pPW5CeHuv7h3gN8tiGNL/wANNsc+6WngfwsmzvGHkFbKrm3Es5j8hbdbXD4Z4EkdUtBffegOnTeDs4Z8lHUpPu9Fl2kzPueRnihi37uXolaKyz8BuyVGiMui3TtjDuO/YiMInHpdzVUmS3JbgqdOMB4LbxGLTygj+kWJ29FGC++/9/dqKJzAm0R8rhyE+q2Kb8JJ3GD4SqdRbOJjKcOCns04Oduv9UUPN+ywDEFrMcQR/tKYZZm8N8x/wln03N94gj+QIPIwUWhZ2u90gRjcCOoCQPbces1eTBr3fyIPQhy6FPSLGXGsCDjDg7wIgLhFjAe89oPA9Z1VurZWXd8O3gNIHRBNLc6NqrUHXh4M5ht3HVuSLnU/mb4IQ0acQ5sdEs6yv2ap3wPRNNoWSLe5yJOwE81m/wCXzKYDxz3T+VRtTW4gTzPgFjX7O+32QCHZFbDSh2i3F1wEDdcgd44kqbXYtRda6DMKAnY4oLafD94rYr6pnWHIBO/IV4CsYNp8U7QpH4fMn8pdmmLoIEbRqi/iJiVXb0gC4A7sBf4qlJGcoye6Olrat7hPQHlKJ2odjA2zrN8QFxWaXO2SMrvRZOkTwyiDCOYjPp5eD6DUunWHIx/8Sg+xg3kB3EkeJ/pcmlbifiPC5ENpqTLSZyKrMmieTOL3HW0WiZDNwGA4uPoUCpWOwDxSRe8+9rRkhOqNyISzmqwvJ0HWpxudMbrkKpQBv1jz9UtTjZrciPG9HbOXPupXe48uXY01pA/8zqSrZV1MHN5XHxCovyLR1H9IJaT8PSChvwCV7j50pA9+Tu/4V0tIg4ujfEjwXKdSOX71WCBkQlzJByIH0lKs4iQQ7e249CrFUnETxaJ6gr5+haizafLyTrdKbid4N6tYiZhLh2tkdQMn3dUZ3f0l6prbCD0/ISg0mRsJ6SsnTH8Sm5xEsGa7BnCocWg8RHkstD/kHmgu0xPwoX/czkJzU54+TVYc/B0Gmrk0bzKI4EC8uPBpjrBXJNtqHAxwARWPqkXgnfghTE8J96HTXdgCOJknxVdtqiXuHISUjD24AHjceUKzUn32Gcx/aMw+Wh0aRZsLj4eCw7STBn5pXsWHb1lV2Ldw5hGaQLDw/wBnTpaeZgS6MiJTdn0nZztH2kRzXCFCdoPRQ09XZPJGaQnhYfaz6CrpSjG2M9nhKUOl6RkalM75j8BcylbI+CeBPkQi9tSOIAOR9QEZrBYSj2JXffLIadziiNtNcC9rTvIBPWEq99PZqjgf/wAoPtLB8TuWtCWYvJa2FHP2IWsqJ3Kaqwbs7EqNNcr1s5WXPAwxzQi9JuhpWFLlV6FKuVNjyhRUhTtCccEFXKMwZQsKy0oEojaiaaCmUQVtj3DAnqrHFaIOQ8E6Js2xzhfJRjWO1wSbrsws6+9NSoThY9r/AMpU5eMFIGoq7QI5guWPgu2F3Bbp1XfKOIj8LnNq5Fa9pP7KFiIHh2dQmcfGD44q9QRe4dfVc1trK2Ks7QFaxEzN4TR0KdEZgjIxPULb7G3KOfklGUwRf1BUAjBzh1/Cq14IcXejGHWRo+K7f6qjZTuPgh9ofnd9shFbXP6E1QnnXcCaGQndeeqw6cmjjcmjUzB/eCp7pzHNKkNSfcV1z8zR1Pih68fESmeybtvV9mNgCVMvMhUWyp80DgFQtT8dY+KZ1JN45/1sWexP/FyVPyPNHwYFtdtI6Lftc7GnoPBQ0gcfz5ofsoOBR9wfYb7VvyjqAVRtY2F44OCGbKd55hYFLf5KW5FJQHG6QEX97nB8lg1qThg4H92hLiMyeGrKzrt3eIPUJ5n3Fy49ghog4H8rHZrBrRhfxVi27lNxLqXYIbOB7xA8UJ7mjC9RRE3TpBD7lbBEqlFFmaF3rJUUQBSkqKJDIVcKKIQEmNyheVFEMCdoc1kkqKJWMgctAKKJoGaDAtimoorSM22TsuC0KY2qlE6QrZZqAYEqC2kfoUUUObKyJ7l+2TsCrt8p/eCiiM7HkRoPnbPVDd+3lRRVehNUzGtGBjhK0K7s1FFNsppBqdtPxdU6GgiQeaii1hJt0zHFgkrQQHODlsKBVqA4jkbj1UUWkmZQVgyW7CZyN/QiEvUcSoos2bpULXrUhRRYmpoNVaiiiok//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MTEhUUExQWFRQXFRUUFRUYGBQXGBgUFBQWFxQUFxQYHSggGBwlHBQVITEhJSkrLi4uFx8zODMsNygtLisBCgoKDg0OGhAQGywmHyQsLCwsLCwsNCwsLCwsLCwsLCwsLCwsLywsLCwsLCwsLCwsLCwsLCwsLCwsLCwsLCwsLP/AABEIAKgBLAMBIgACEQEDEQH/xAAbAAACAwEBAQAAAAAAAAAAAAADBAABAgUHBv/EAEAQAAEDAQQHBQgCAAUCBwAAAAEAAhEDBCExUQUSQWFxgZETIqGx0RQyQlJTksHwYuFygqKy8QYVFjNDc8LS4v/EABoBAAMBAQEBAAAAAAAAAAAAAAABAgMEBQb/xAAtEQACAgAEBQMFAAIDAAAAAAAAAQIRAxIhMQQTFEFRFVKhBSJTYeFisUJDgf/aAAwDAQACEQMRAD8AUZTvvWqjBsRQxXqL66z44X1VeqmOzU7NGYAAYtBiMGLbaaTkMxTChpI7aaesGi6lU9xs5k3Ac1nKajqy4xcnSOT2Sgpr6jRv/Tb3VQ2o0hl8u4ZL6a3/APTFB1PVa0McBc4YzvO1c8+NhBpHTh8FiTi3sebioYiSt067gZkpy26KqUo12wDIB2GEoWLdSjJWjmalF0w1qteuBIvC55amtRV2acaWiE22ZY4o7au5CDFprUOgTZujOAEpxtnJGMHKPyh0aurgiC0lZSvsaRruBFnxvhBcyCjOvMqaqpMTMtRGtVtaisYpbGi2tRmNUYxHYxZNmqRukE5TCBTamqQWMmbRGaQT9nSdIJykuWZ14Z0qL0wKi5zai02quZws644lDzqiWrWiEJ1RLVXJxgKeK6NOtRS9a2ZINUpOq5dMcNHLLFYxWtYjeuRaqkrdVyVqFdOHBI5Z4jYrVS5CZegkLqiznYlTsrjg0ngCVnsl9joJzmsgsunHNHq6EpOdrn4r9XATyWT4tRk0y1wblFOLPiBTU7Jdu16Kew3i7YRhemLNoYPbjB/di0ePFKzFYE26o+dFJabSXSr2ItcRltVNoquZZGRp0LWezFzgALyYX32jLN2VPU9P0r5rR9hLzIkEZZr66gc8V5/F4l0j0+Bw6uRrsHO+Mg7ojmiNBFxvRqZBULQuDMeplOP/ANQWZz6cNAO0z+N6+Or6Oc0AlpAOC9IMJatQaQQQCMiunA4l4ao4+I4RYjzWeamiq7NfT23QcCWniCuZa7CWG/A7V6MMeMtmeVPh5w3Ry+zW2WckTkmeyRaYIEK3MzUfIgGLQprp0LCXXgXLuWXQzHCSIWU+IjHc2w+GlPY+asFjNR4bfebzkM05pXRHZG4yPJd2no0UnawwjDLeivrtLTMHOVzviG5XHY6o8KlBqW58iygbzFwXRsuiHu3J6kAZgQMthTditRY7Vju7CqnjSrQjDwIX9zHrFZGMYAWjWi8wEjadDFzi5sAG8DeuhUqSQt05G1cSnJa2eg8OEllrQ+ffY3tMFplaYyF9HMpLSFARIzWix7dMxlw+VWhJiYaUFoR6Ui+E5CiW8kYqmvTReHNvSThChalyVBddYeVmVCqomwFRKVWrrWejN6ZbYW5BPmqIclzPlajUvUpHJfYO0WyZhbNlbkFS4pIjo5PdnwjmIRYvpNLaPAva3jkg0NFAtBOK6VjxqzmfDyzUdttmAGSHUqBvvckrWtNQE38ClatVzsSuKMG9zulipbIbtNtuwlchzjrEgxOS6tiaHXEXrov0cwjAZ3eqtTjh6UQ8OeKrTPnqDGG9+Kj7MyZabsk7b7IGnu4FADBtC0U71Ri4Vo0dbRrWAS0AHajVXBcWmSMCm+yeYgysJQ1uzphifbSQ9Z6wbtTdOuFwqlAgxfKpldwSeEnsUsdx3R9FrBZdC49K2uRqtZyz5bTNVjJobr0QVzdJgasEINS0OzSzpOJW0MNrVs5sTFTVJCJorXY5Lo0LMDM8oWH0IMYhdHM7HLynVizHuG1dayWy68wlbLTEwUe00JFwwWU2m6ZthqUVaNWi2niknUjiQQFujRkgLsvpy2MREBS5KGiLUXiW2cYaozUL8lsUu9BuWyxo3q7RnTJStLhvTlO2ZhJABM0yCIAvWckvBpByXcfp1bpCVtVUm4o9EXKq1ILJUmdErcREFFlxuWIvTjazVpJmMI3uzFno5yCqtFKBmiPrhDqgm8qE3ds0aVUhZW0Src1bs8B160bMlHU1SY4HBPiruVdq1ZFcbFg3Z1RSjszfbKtdY1Vh4SpFWzVR4ShrgLFWuMkoGA3zC1jDyYTxPB0SzK9YFnbluQ2P3rYdvS1RWjM+zQZFyY1yEHWUNRDt7gqWxuo0EIb6cqjUWhUhPVCdMy6zCLsUSz6wG5U6ooKsJatAkk7QV1TNLvoNMxitudKzrIWgOnuLigeiaDpxWDxWmuCpuyYxSBPoiUv2d916aeb7lbCL002iXBNgKIRHkLLmZLLZCf7FtoWwRiN6bY4JUvlUEmrKi6G6gGwc1przCWa8ojHQoaLTB1aMrHZBGc+VjUVpshxQWmxqgAm5YY1baIwUlUMMfGxAq1yVo1CglqSSHJutCgFZaM1NRWwKrIyg4RQ8xCzF6LKTYKIMMUI3I7HqnFLMXkMBwRaUIIarLQhjWg1rpevWQXLICFFA5N6GXQpARJQy1VZFCo0lZ/r0vvb6rQ0lZ/r0vvb6ry1tEkXU3HeASgucBdqmV29JHyeQvqWJ7Ees/wDcrP8AXpfe31WhpCz/AF6X3s9V5KHN3DmtMjLnejpI+Q9TxPYj1g6Qs+Hb0svfb6qzb6H16X3s9V5TLVTXNJuv6o6Ne4PVZ+w9Y9uofWpfez1WTpCh9al97PVeZMp3e677XecKMawnFp3XFJ8JHyC+qYj/AOB6cLdR+rT+9vqtC10vq0/vb6rzKkGHHddA5ifyqFamJOoYzkHwAS6WPkr1LE9nyen+1Uvq0/vb6qe1Uvq0/vb6ryirbWj4DGPLPght0qw3Na48hf4o6ReRepYv4/k9bFppfVp/ez1Vm00vq0/vZ6rySlbpu1ROUgnpKYNqZF8c/wCk+jXuE/qeKv8Ar+T1L2ql9Wn97PVWLRS+rT+9vqvJza2bL+C0bc0XEGeH4R0a9weqYv4/k9W7al9Wn97fVX2tP6jPub6ryptsZkFsWthyyR0a9wvVcT8fyeo9tT+oz7m+qnb0/qM+5vqvLTVExA33hbFUHDV395vkl0i9w/VZ/j+f4eoC00/qM+5vqrFop/Oz7m+q8wBGQncq9oaD8PDBD4ReRr6tP2fJ6kK7Pnb9zfVT2in87fub6rzUVBFwabs1gGTAaJym9T0i8j9Wl7Pk9M9op/O37m+qvt2fO37m+q81NIjFkcf7WHCPhHJPpF5D1aXs+T03tmfO37gp2zPnb9wXlzag2tRdYbGyjpP2Hqz9nyem9qz5m9QrFRnzN6heaB24dUVonCEuk/YerP2fP8PRxUb8w6ha7RvzDqF5xy63K2OnAieB9VPS/spfVn7Pn+Ho0j5h1ChjMdQvPHPAGLZyB/BV05OAHIo6Ve4fqsvx/P8AD0LVGY6qiwZjqvO6lojYejkI1jGHD+s0+l/yE/qz/H8/w9I7MZjqp2QzC8yFpP7JVG0/t6Ok/wAherv8fz/Dj07bAAdGqLpgAnnqlD9ra/3WThJGqPJqYaTjDHcf6CA6pt7reEDxK7qPOUrAuotJmD09UWk4tHuDiZgZLQLiO6S7fj4lKuovOIcRkSPJMad7sbfVfE926+4Od5oHtDjgYvknVI8VKdCqAdVkcypQp1SYOrOEgkG7eEh2t9BtmkK4bDb2iZLWm+7a4HciNq1qkgsJwJAfqTO8gzyWrJTqUzc9wvmTrRO4pm10DXYO/TkbAA1x/wAV/eKlxKjjIXZRqtcXdibjcG1JvycYOWNy1Qt9ckhwYL8Kjw+AMZaTeb1k6McwHuaxuEl8RN9wGKuz0KjHjWFNgxjVcZ5RJSyl89djMPJOrDbzHcawSdoc2buSj67AIJa90kEse6TccTqDhiutRdSADahawAy0tbDTkCDft6lVb7Aane7pbsBnWj/Cwm7okg5vdHBFkMa2sQDsmSPAgoLqLoJGuTn2d8cdb8LousvwtLhN3dLm+YQ26JqNcO/UaTvx6FaUZrFRzabNWS41B/lI/BRbLZmPMQ4znrf/AFXQtVkcBD6hI2iNbwuQ2UqbL9cAnJpkcJRQPFTM+xlhAvbtBDjcOi05hcLpfx7OP90q2agcSHtJ6E/cIQald+tIGrwAMznmgSmr1F3We+Lm7Ill/wDqTzNG0mmHaxOzuyON0eaDSc4G8u5tn/SQVZpkX6x4mQenoigzjVOxNabrjFwuH5lG9mq/wF27zIS9lrvMN1g7j/aI/tBNxB33A9Deghuhutr6sOawC4d2JPG5ZfUaPeaRn3afkRekKPatHuCDz6Tgt0mNI71Nu9wv8IxSoGx+zuZUIjXaJyYOF1w8UV7QJnWnYHABuZvBMrm+ztwhm6QR53IYszh7vhHmEUS3EbNpG1zQNxaVtlannPT0vSYDyYd5/hGLREEAck6IdIcpFowNx26pEHfGKM+pGwOOQfHmuW3hG+XC7eIWrsA+N0XdYSoeY6msTc6nq8TOGbkQ2JsHWOP8tviubTtbhcXA8AFuzViHXEbY7xEniCpaKU9R82MNA1Xed3NYNNzBiCNo1jlkQFntKpEw4z8tRzuUEhbp2rVvdTdP8od4kT4qaZrmVg21abnS9wAyJBw6kq6tKkL2uDnZd5oAA2G9EbL+8dYD/wBtufFAe5pkNf3r51jqwd0Mj/UkPM6FG3+6GtuvJcZ3XzKwbK/5m/e4Jh9qLYAaDGN5dPU+S0Ldm0eH5K01Mc6OZLx8bOYb5FqwWPMkuZOd3gFz/bGNxeTw1usLTNL0zd3hv/4Kq0Pkz7L4OnTFSLiTkGgeaWrmricMp/tc+pamH4iOAKGHs2knkixxwq1r4HWNe4xeNwIhOUw5nxXjYS6JO7auUy1AYMf1CnaOcbmujeY8QEWN4bZ1ab7QJIOtmAYjlis09Kva7WcLxhBeecEwknBzDNwP+MT4KM0vUbhVAgRhPK9Jjjh3sdKhpGo8wA9xJuvLRwhpHmmjZKrjNSmf80mN8lzlwK2lXG8WioTkD2Y6NdCXqW+o4Q6q4gYSXRffF10qbNOUde1S4warGXGBLGCOEz1vS9ktGqS3t7uD4JymLvJcYu3A8zeqeJ2IstYSPoWaRp7C4cDBngTC2DTfeX9X4xmCV8vqEKyMynmJfDrsz6FwbfD3dSsFs4O6gdL1xaVct26wyInoYTbbW8iAPD8qlKyHgNdzpdhGLuUAJWqBMBx5NSj7SYgueOsI9K2uGFYcwPRFhypLUZp1AL5qcRITFK01DhrPGTj43pE6Sebg9hG50eE3pn20EQTOYNQAdIRYpQYxU1yfdjiBHUSqFN5Ma4blE7dyHTtYwa8Cdkt8wSpUtWqRrGmTvgHmdvNFkZWMUrBWYbqpHMCety29pkjWcXbbj/u/tIVdKNbtadw9YhB/8RvFzQ0DIiR4QfFS3Raw5yHTY6hw727W/OxYYKrT7gF+B/QufW09WcCDqx/GW/6pnqlDpA5uGeBSzo05Ej6jtHn3miBdAcfCFVWs3GSDzvjZ/a+ZbbTMzfsOBHNFZpYziCd484Tzoh8NI7ftzcDr9SFVS2uMauAzdPmFzWaUm8hpzEeRCy23Mm9sbwfVGZC5LXY7o0i7a0ARvPWFHW0u+FpA2N1dmzNc1tqpXQ4Hjs8kY9lPePMBx8QgjL+hyrV1hADmg7CCORMI9OyUxEuqDg6R5jyStJ9KO7aORLh4OxTNnpOcJbVJ3XjoJUl5X4GNaiMXuP8AkqT1AM9Vt1tp4BrnNymsCOWqkBVLHS/2gcGkjhBMIjdIsB1tZ5ObmhvKAEiq02JaaVJveLSDiNVzjhu9UkzSFE4mqN2qD43qtI6YDhF228l3kCFzRa2ja3p/atfsnJfY5Bp/pWQxFdUbtcT1WNZm87lFI7U2EZxngiCsG/COZS5tB+FoAQDfi7knmrYXLvceq6UOyOQWHW+ocfTySmrkoG7ypzSKWHBdg5qu2oLgjUngbT4flHlh3b8PynVivL2OfCIDvO8bwnGWcHAz0WqVn/ifCElEHiIT1Tn1C32pAuv8k77OSfhG5Zq0Wt+LjMAeOKqqJzpnPfajktstoPvN5ojqlOY1v3iisosPulJX5KbilqgbLS3eFsWg5z1RRZwcR1BW32Vg2jqr1M3KAo+3kbAeMqvb3EXtYeRH5R6tJgxIHOfNU2xA3iTwPopafkpOFbFUqjHf+mAfA/kJlzGge6W8LwgOs2qJjW3YebSsUrbs7J07nfgBO63Jazax/wBmw5pweP8AM0eYWdRrsXU54x4IptBxjVO9pPW5CeHuv7h3gN8tiGNL/wANNsc+6WngfwsmzvGHkFbKrm3Es5j8hbdbXD4Z4EkdUtBffegOnTeDs4Z8lHUpPu9Fl2kzPueRnihi37uXolaKyz8BuyVGiMui3TtjDuO/YiMInHpdzVUmS3JbgqdOMB4LbxGLTygj+kWJ29FGC++/9/dqKJzAm0R8rhyE+q2Kb8JJ3GD4SqdRbOJjKcOCns04Oduv9UUPN+ywDEFrMcQR/tKYZZm8N8x/wln03N94gj+QIPIwUWhZ2u90gRjcCOoCQPbces1eTBr3fyIPQhy6FPSLGXGsCDjDg7wIgLhFjAe89oPA9Z1VurZWXd8O3gNIHRBNLc6NqrUHXh4M5ht3HVuSLnU/mb4IQ0acQ5sdEs6yv2ap3wPRNNoWSLe5yJOwE81m/wCXzKYDxz3T+VRtTW4gTzPgFjX7O+32QCHZFbDSh2i3F1wEDdcgd44kqbXYtRda6DMKAnY4oLafD94rYr6pnWHIBO/IV4CsYNp8U7QpH4fMn8pdmmLoIEbRqi/iJiVXb0gC4A7sBf4qlJGcoye6Olrat7hPQHlKJ2odjA2zrN8QFxWaXO2SMrvRZOkTwyiDCOYjPp5eD6DUunWHIx/8Sg+xg3kB3EkeJ/pcmlbifiPC5ENpqTLSZyKrMmieTOL3HW0WiZDNwGA4uPoUCpWOwDxSRe8+9rRkhOqNyISzmqwvJ0HWpxudMbrkKpQBv1jz9UtTjZrciPG9HbOXPupXe48uXY01pA/8zqSrZV1MHN5XHxCovyLR1H9IJaT8PSChvwCV7j50pA9+Tu/4V0tIg4ujfEjwXKdSOX71WCBkQlzJByIH0lKs4iQQ7e249CrFUnETxaJ6gr5+haizafLyTrdKbid4N6tYiZhLh2tkdQMn3dUZ3f0l6prbCD0/ISg0mRsJ6SsnTH8Sm5xEsGa7BnCocWg8RHkstD/kHmgu0xPwoX/czkJzU54+TVYc/B0Gmrk0bzKI4EC8uPBpjrBXJNtqHAxwARWPqkXgnfghTE8J96HTXdgCOJknxVdtqiXuHISUjD24AHjceUKzUn32Gcx/aMw+Wh0aRZsLj4eCw7STBn5pXsWHb1lV2Ldw5hGaQLDw/wBnTpaeZgS6MiJTdn0nZztH2kRzXCFCdoPRQ09XZPJGaQnhYfaz6CrpSjG2M9nhKUOl6RkalM75j8BcylbI+CeBPkQi9tSOIAOR9QEZrBYSj2JXffLIadziiNtNcC9rTvIBPWEq99PZqjgf/wAoPtLB8TuWtCWYvJa2FHP2IWsqJ3Kaqwbs7EqNNcr1s5WXPAwxzQi9JuhpWFLlV6FKuVNjyhRUhTtCccEFXKMwZQsKy0oEojaiaaCmUQVtj3DAnqrHFaIOQ8E6Js2xzhfJRjWO1wSbrsws6+9NSoThY9r/AMpU5eMFIGoq7QI5guWPgu2F3Bbp1XfKOIj8LnNq5Fa9pP7KFiIHh2dQmcfGD44q9QRe4dfVc1trK2Ks7QFaxEzN4TR0KdEZgjIxPULb7G3KOfklGUwRf1BUAjBzh1/Cq14IcXejGHWRo+K7f6qjZTuPgh9ofnd9shFbXP6E1QnnXcCaGQndeeqw6cmjjcmjUzB/eCp7pzHNKkNSfcV1z8zR1Pih68fESmeybtvV9mNgCVMvMhUWyp80DgFQtT8dY+KZ1JN45/1sWexP/FyVPyPNHwYFtdtI6Lftc7GnoPBQ0gcfz5ofsoOBR9wfYb7VvyjqAVRtY2F44OCGbKd55hYFLf5KW5FJQHG6QEX97nB8lg1qThg4H92hLiMyeGrKzrt3eIPUJ5n3Fy49ghog4H8rHZrBrRhfxVi27lNxLqXYIbOB7xA8UJ7mjC9RRE3TpBD7lbBEqlFFmaF3rJUUQBSkqKJDIVcKKIQEmNyheVFEMCdoc1kkqKJWMgctAKKJoGaDAtimoorSM22TsuC0KY2qlE6QrZZqAYEqC2kfoUUUObKyJ7l+2TsCrt8p/eCiiM7HkRoPnbPVDd+3lRRVehNUzGtGBjhK0K7s1FFNsppBqdtPxdU6GgiQeaii1hJt0zHFgkrQQHODlsKBVqA4jkbj1UUWkmZQVgyW7CZyN/QiEvUcSoos2bpULXrUhRRYmpoNVaiiiok//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xQTEhUUExQWFhUXGRcYGBgXGRwdGBwWGBQXFxgYGBcaHSggGBolHBQUITEiJSkrLi4uFx8zODMsNygtLisBCgoKDg0OGxAQGywkICQsLCwtNCwsLSwsLCwsLCwsLCwsLDQsLCwsLCwsLCwsLCwsLCwsLCwsLCwsLCwsLCwsLP/AABEIAK4BIgMBIgACEQEDEQH/xAAbAAACAwEBAQAAAAAAAAAAAAADBAECBQYAB//EAEEQAAEDAgMFBAcGBQQCAwEAAAEAAhEDIQQSMQVBUWFxIoGRoQYTMrHB0fAUFUJSYuEjM3KS8RZDU4KisnPD0mP/xAAZAQADAQEBAAAAAAAAAAAAAAABAgMABAX/xAAuEQACAgEDBAEDAwMFAAAAAAAAAQIRAxIhMQQTQVEiFDJhcYGRobHRBRUjUvD/2gAMAwEAAhEDEQA/ADsCO0IbAitXus8dIu1XaFVquEAlwrtCq1XAShLtVgFUBXCDYxICsFAVglCSArBQFYIGJAVgoClYxKlQpQGLBSoClAJK8oUrGPLy8vLBPLyhehAx5eUryxipXlJULGIXlKhYxBVVYqFglSoKkhVIWAVKoUQhUciAFClTC8iAyWsRWtXMU8c79XPtD5ozca4am3EOFt/FdWlnKskTpAxEDFzLdo7xUnvN+Q4lArbRefYzi+ttfFDQxu5E7ANRAxcYzE4iCW1YHBxE90jkmKePxYtc84/dDtv2BZY+jrQ1WDVyz9pVmgB1RrCbjMPkSiHaNU6VmgjcC3u1jwQ7bD3onUNarBq5r7/DZFSo2Rva74RBUjb51DgRuIIj9kvbkMssPZ0warBq5xu3DqT5ItPbc6O8/lKXQx9UToMq9lWC3bBvcePzVvvZ35h4raGHWjdyrwCwPvt2g13wFJ2u/W/wQ0SB3Im/Clc+/brg7LE893fwVvvx0SIPHf7lu3I3cib8KQFg09tuJ9nw/dX++ihokHuRNuFMLE++xxPh+yH9/wB4EnwQ0MPcj7N6F6FgjbROoPl814bb4Gel1tEjdyJvQohYrdsuPARuJaCfEqg27r2h0stokHXE3YUQsjDbeY5wDngDlHv3Ka+2mzFN4d1Ed0gRPgtokDuQ9mtCghYx2nVm0dIQXY6sNXnXe0eGi2hh1o3oUQsM7Sqi7nQP6RHSVJ27YHMPrmtokbXE2iFUhYT/AEh5+AlVHpBz8QtokHXE3SFQhYzdvTvb3In3mSPa9xt3FHSwakakKFl/eD/qPmvLaWDUj5x9pItpKsKpjeOk/NAmtoHEngZmE9RxdQN7dMTxJ94ldls89wSFGvA494PwRDUIu0tPSZ+a2MNtmjEVKRjQ5TmHhu8UljThCSab6sHRrmD/ANg74LJhcdrQqKzhftBw0Mk3Glijte9xl2cniP2S1gQQx5G+6N6p8SA5oHP3iyYRkPoE3LX9RcnvKpSp/wD845uPzEIja9VotULRwJMeEq9Nz4j1jTOscOaKW4re3IB2sHL1mQiUcPqZH/VM5GZf5onh6uT45firYetFmta7qwTHMiCiDwBa3hqONkem58GC8cokeIVvWudIbREnhM9JQalR7dW5TvBN1hFsFbtCo32qTKjeB1/uBkK78cRJp06tNp1vmA6EgJeptJwIggfpjN4hyu3acke008QSBpxuQElFbdFqeLgyar55iP2Umm94c4VddRoeMwfglcRjXuHZYD3nvU0drYpjYAIH6QBI4E6kd6L22oCt73/UIcVUYIExxfBB7iIUsxrzfsjuH0Emyq3V1Iu5A3B9x8FoetY9tv4UCwLCfMEwe5ZJWZuS4YXDY4e0/MP6DcjjduiZ+8mGSMwA/P8ANoMrNqE7j3lseZUAcQOsGPCUdCE7shqrtUbgT3H4of3k9w/lieO/5QgmsBMNmBHBVa98+xz4+a2lGeSQQYipe8DhI17ggVMRUAu/+1oCZq4ggexB6SPcgB73D8A6iPgjpQFOXOwtS2lUboT3gfEFG+9ajhz6CPBDqO3S0nlp4r1NxHtR80mkrrdDrNoOPtMB4GD5hUfjXyZAHCxQvXDSLd/vRcLXERlc7o74EI6ULrkXdtRpAEGd/aEHncAhep4vNaI6usqV64E9gEzvI84jml6r2ESGtB6k96DiMpseo4ncwho3gOInqNE1mdF2iPzSCD3xC54v3gmd27x5q1IE6GOs35WKX9h725NYYozNiFc4xgH5TxAPvSVGq5reI5E+5TVxh3tA8Y8NFqAp/k08Dh/XGKZzHgG37yVd+CNJ8VHuZBOoMHoRYjpKxvtLjMOA4gEiR0CMzEuEAPPCCZH9rrIaRtf4HvUM/wCRqlInEO40/AfJeW0i65GPXolxlrG6df8ACC1jxbIO8Ej3p5mEB/GWnnp5Jihs950rt73D4qjjYVlrb/JlDDkCct+MW801Rn83lPuKdGz60wKrT0LVWrsitBl/gRHjKyC5XyxYVnezLm8xmHxQ31nk/wA2Tz18VYbKdvd/5e+9kehs8EwHsHfPhxRpvkXVHwwNB7i65a8/rt4EJ7IB7dMb9Jv/ANiEq7BkXDm23x8YRKLHfnZ7/wBkYk50w/RoaP6fjOqNRwhnNmAHHKfLKUuXvH+4Y3xHuVKj3bzmJTE9xt2G/K4A75zj5q+6HPb3Bzj70tRxhbqI5jVN0sdaC4xzDvMtcsDcD9nbe7gOIAaTbhMpSsQIyg85d7luMILYDhPDPHkVUYZ2hnuyn/65WMm/Jj03t3NPiJ9yaphthJbx5eaZqUmgfzHTwyAeeVCNECSc9uIHvLUULIAxzAYBIHGB7x8lZtZh/G4HoVR+KAMW7ju6he9cx18o7yZ9yFmrzQVzqU3qE9Wnysrsq0gDcHhIKG2k20FoPd+5TDcG06HTqZ5aXQsOmwHrWG+aBPIfNUOLAJhzjzD7HpDVFRrGG7Xz0AHmF7X2aRF4uZknpEIWFJISqYhzjYhvWT5lFGFcdagPK3xTTKgbbKyRwk/FHaM3LWOzH+PFC/Y/P2ihoECzW8zafIqHUAdAd26R4glaNLZG+B1M2804/CQARHeeHIzZbWg9uXgw2Me3/bEa/wCTYQiMxD4ygAg66z4tW1Rwx3ls7/ZHwTjab8v8MNdxgtv3JXkQywt7nL1WkatDeECfekjUI3EdA2I6QuzoUKpPapOA6z5J8bOZElvfZI8qKR6eSOBDc0axzbz4gJn7HbssceYJA16BduzZbTqRHUL1TYNICSCR/UT4XQ70Q/TTOKYIAjskbpLgeV5S5eb5gR/191l1m0sDg6TQTmzHcGunrwWTin0HXbnjmD00GipGSkRnBxdMwnOnUkRyCG0gzGYzrz707jW5SctJveDKpRxFSOyzLun/ACLLBt0DGHd+V68i5n76nn+68tSBbFKFJx/wi+pM3c3y+aZoMokXqEcsp986qzXULgEn64BMZ2EoNaTqJ6H4WXX7MwDSBmaO7RchSxbBoy/H56rXw22nwA1ncOmqWUG+B8eSMeTpcR6N4WqIcMtrOgAzxO9y4L0r9Cq2GBqM7VPeWxa8DuWzifSIObexGm/yKpiPTs0stMtD2FsVGGA0tM2aZmQI146KMoSgrOjHljN0jiGeugAF4HAOMeCbosqfiBkCdJPW61alPBvZnpPq6EZX3yvF4JYB2SND4rJGMLPYDDPFpn/yEKkWuUJLU9qGKTnnSe/LHmUYUnGGiAfq5ISVTG1T2eyXfpn4LxrVAIc8gcJN+5U1Ee2/walB9NriKmIptgG4Dn3GgIAtPFVEuZ6wkHdE3jjEablh1GhtzF/q1kFmJManxPmkeRp7j9hNfE6sbMqimKgDgw7w4HndomPALwbWyg/xAx1gdAdRyHiuVp4t7ZyuImxE2I4HipGMdvmN9z9FBZjPp37Omqdj2Q6f1GOuiFVY95gyB/VPTf8ABZ1Hae7M5rRpvPPXu3o52g47s+t2uIJniNydTTI9qSNSns1/tEgeXeLK+G2UybvcJ3Q6fCPesZu0yDDQ/o52/uKfZtioP9phPFxcYPG5grN2FRcXudTs7ZtwGNkRq6AuhwOEymHtB4W6WN+t185Z6T4lt8+XdZrdOEQmP9ZYg2kdQ3z1+ChKLfk6YZIxXB9Tfs+idWs7QImBIkRIXA4r0YxFEvyn1gAsZuRpI58tbrHbtiq89qs+eMfILR+1Yh8NzyPP9kIY3HybJljkX2mI6m8ODXNy3vuTlBhmS1wb1zR37/BN1KLNBXBdvzNdb/uLeSLTx3qxAfTdxA7XnAPmqNsmoxXJTDUWEwHO77LXwmAB48iCFlVNrUTctdutr3gnQLT2Zj2Ojc2YvGvSEklL0UhKF8j3+n2u49ZCHU9H50E+APuWwMdTp2zg8pHuTOD2xRfOV1xrCg3kXg6ksb8nJP2HVDoa0gf1fJaeB2ESBJ36XW3itosG4H64rIxG36YMAjnBTpTkuBJSxQe7NPD7OgQYI6JingMukEdFgjb4GhRKu2zEtcB1SSwz8jRz43wbe0NltqUyAIdujiuHdsnK4y0nmCQfEFdJh/SMWktPGNQmKtWm45mvAm5BPuQg5w2GnHHPc4rGYQwTleY3ZnX5SSQsNz6cw6kR0ceOpX1QVaJF3N+uIS+J2FTqCxHKwVY9Q1yQn0if2s+aF2H/AON/9yldp/o8f8gXlT6iJH6SZ83dVG6O75yqnEtHHx+SBTLQbl88v8XVxUvA7pFj5q2oTQkWO0wRDWEniTbwQKlWofxZeQT3qxAcGCd4kgfGFT7ODcNynqSFmmzKUFukIMpPcdZ5+eqUxbHFxzGT9aLYbSy2LXTaDNu8R8U03ZvrNGQdwII89FN400Ujmp8HPYVrgZaSDxButRtV5ADsjgL3a2e9wGbzRKmyHtmWlvOY+AQ6Gw6jycu65M6Xi6ChSGeRSfI2cM6OywyQPZuL85WTimOYcrmOa79Wo7itOlhq9My0ukflJ81bGY6rVcHVruAgvFnFo0DuMaSmbbEi4xOdeOcleZzXQYzYRbcgsBAIcR2TOlxYLPdg3NMGD3qegt3VQo1qZpUeSa+yOAktN9OEqvqX9OidRojLJYSlgQeU/W9E+wATY9Rb4pcYdxuStDANduB848E6r0RlJrhir6cfiI+uKjIPznzWpWwj3atcfE+8JVuBM+y4dU1WLr9gKbABZw70Smxu8+CYOGy7pPCFFOm8XyeXzWpIRuxvDdkAjMTy8rr2IxZvEiRGv7KjHOIguPRUdRO9atxL2Fn13aTbhKG9miJVpqvqyUHEdSA35o+Gxbm9ys2ijNwnGAOJKZRa3BKcXswNTGuJstbC7SyMga698e9ZoexugJ5ob6/KE11yI43wqNCvtd5We7FGDuKC+qAguqBLKY8cf4CnHVPzFVqbQed57kK6qQeCk5Msox9B8NjHAyDfmjv2rU0LvBJCmeCh+GKFsdJGtQ21kvnM9ZXj6UVjYOKxvURwRG098rW2CkvLNj/UVfivLII5jzXlqDf/ALc0W4GT/KJG5uSD11JTZ2UwCfVVGzxb8QT7lhMDWGz3E8G8Uf71qlob2xFhd0wqXQNL8GwNmMAkVD0I8bQCnvu0WgXPENm2+OC51uMqsB/jBuoILjm3bplT9sc6QXBxOpI+JWTEca3N1ppBxDi3sne036QF1myn06jf4TWE3GYiYO4lsr5tTpuJAkSeE+Z3LptiYp2HbAPPcLkQUXhc1sD6hYeTpMTsNzactrgPaZdLJB4gCbNvz5ouDwVNzDkewEwHwImD2raLJb6SvvcHrokqm0e05zbF2p3pV0s3yzS/1DGvtRqbY2Kyq8dosOoykZWtE7hvWVhNiBpOepIveSQWke1EX0iFWptNxbBM8e64S/22TfeIM8FWPStcsjPrnJ7ROrxu0MIGBpzGAG6kEACJkaWtGiz9r4TBYkGrSflqADOzUEfmvppeFkfbGuplmUFpm/4hzDlmHCOaJZUkaEAXHCRGhU30tPZsrHrXJfJL+Dpdm+ihfBAhhGYTobaa63lDxXok4OhtO8wBMjxGkrmaWIrjSppuDjK28H6R1miHB3Uj49yV4siezKd7FVOP8EM9H6g1pTxMWHdKcGEp0x2oB/8AkaLzuABJ3WKPgPStrXZamYgi5B48JKy9obCLz6yhV9awySQBmbf2SJ1U3qupFIuGnVBDlaoxx7NcE6AOdm6DTVJ4llSBDWgC0hrb75zib9QsN+zKmbIGuc7TKGnNPCErSxLmkiHA3B9rXxCOn0zOd7tHTMxtNre0SI4ht/mi4TadEyC0uEbgLd0rDw1aofxNO+XED3latLaLh2S+mebXAe469yZxdCLIrtDjsLhnS4VHMG4PYRPIRKXNOhEyTHI+6JQ3bVGkscd5L5V6OJaXCfV9G9OSW3HyUioS8GbicQ0Hs04HGBpxgpiiSWSGtMfpv7/gu72ZsOlWolxpw5wIbO4HQwuMr0zQqupugFpIN++xgJIZnJ0mPPpoxVtGRUxmWJMdAPhdInHtJJJg8+HVdBimF0iGkEAXDT4O1B8Fm1dktb7cH+nXw8VXWyHZiUouw7g4etqNfl7MNGUng4nRTS2c8sLmkOaCRreRrYX5pihgKYIc1zgReC2D7z5rY2ZRc106AntDcZvIta97ad6m8jTLLDGUTnaGBL514b0KpgSDEH4/4Xf09iipmIGouOfH3IY9HGTBYQeN+iDzoZdI65OGGzyNQR59xiVIoDT3A/JfRKnoax7A1ry1+4OmDx9647F4c0qppOcA9pgtNp5gxfiCmhljInk6eUPyjJsLW8DKsaQiQT3SFpNBMTmjk4HyuhvwjHfidm5kg242T2I4sxamIaNxPAfugitT3h09AfOVu1tkg/ORIPlZIV9lhp7RaO+T5IOzbLmxH1lLifBeTooUuP14qEal+BNUfyL1ajMzTHadv1jhxKAHuJjIHcwT8DCrSggTd5O4wYT9IENcSDbSTJJV1DUPJ6QDMO0fzBlMWAJnvTTHQBlAF5vE+KRbSEh1Spdx3z5lGxVKdDIjcmiq8E5q3u/8DlHEuBAM8ryACnhUWJSz6QbJwMeBpH11Vos58uJN+Bp9SFR+JASDaTy7R3fYIjeyD2bjfu8EdRu1FBvtUzlknyUF2aCZzb+CG3GtIvEC8AEHutCozaOY9kEndm+SRyXljdt+EO43EOphuUb9F7D4v1mgMxeYjz0SFYEXqOIg6A7+S0djY+m5ruzBFp496KfypiSgo47SstSrMc67SCfxAyJ3ppr3NiXSOaz207y0iZkg6+O9MYysQ4A+zEg7ieCdcbkZxuVIZqiblgPRWobYyXAgpJ+0BpP1zS7aocQMvf8AJTmk9kaEJLdm7i9pGoAWuyE8yO4ncLLOdtdrA5lem2pJa7MRFQRuL/xA6bkvVc1toI6qK1cuZlMOAXNPFR1Y80rtg8XjqdUl4AYZiGAZY3HLuMawlGhrrB7ehBE9Fn4xoBsDB4WS3riRAcfFQcq2Z2LHq+R2/o96OB3brOaxg3EgE+O75rfw2xaIdNGtSe8fhLpjX2bxOi+XNxFgHEk8Z3cLI2Hqw4nPF9d/7oaVJ8lE3BcH3rDYwUaLGuMENE778J3rjtvFlermkNDpzCHOkts14/KYF4tZc5gNtFoI9Y51o7Zlp8DYp1m02VA3McrhMEX5qmLpYp3Zz5+uyVSiM/cpy5qj2gRZ0691nDTikMT6N1AQW9oHRwMeRMgJyo4Ea6jXf3c1XAOc25MnS/Dgr/T7HJ9cuaB4PZlQHsHNGuUz5BOsq1R7Q+B8YRPtLQQcgETdtjO641E8Vp4jblNzQKlMuNu1Inn1UJ9PJcI68PX42vk6LbL2wWn2fj7lu1duU/Vy6BoO/wCS5VuHZWeBSNSnIvJBG/gQRoqV9gVWAkgub+ZpBHgTPJc08S87M7sWfUrjujXq+kBnKRaddNwIg8b9LLI25hm4twLpp1g2QSNQIgEjWxF16jhvwkBwEESRIHLgtbCYB1QaGGiB+FzLR2HaObyISVpK3qRxGIwVakYLb75gz1SrnPkZhYbhw67l9Cp4UtJa4euYIEG1VvSdRbjwQ8ZstrwXUwf6XMAIPhP+FXUiGijk8HTFQRafymQY4g70fE7DcADksTa4J/tmQtbCsbTBDsrHbiAcwO7swZ7is1+DqhxeamYzrcz1EaIq/YHXozvu4flP9rl5a42k7/jYecryPyJ1A4j7A5hlrXCd/wC6Z9S3LL7utaeGq82vMEguPOzJ6aledQzXynugDoCYXpKK8HG5Sf3A2uaXSWAgHfYfujDMbtJneGwGgcyENtDMctgBvLmkx4p6ns+rGWmxxE3dB38I1TfqCTXAL7Q8iCWgxx3KKTiG9o6nh9Siv2dDhma4HmCEzlMQLnoRCdEJSiuBCoHsGskySsqsKhvmNud1tfY3GS6PHzvoiN2e0SdbcZCWUNQ8M0Yemzn2MOpMk/V0UUADIePFbDKAIgNPu96q3CUwdGg7hmkk9EixJFX1CA4duczUAfYePcgY4sENAgN1AEHuK08LhHgGcjcxk5TJjrvSuKw4acxc0gzq0/8AsAmlH4k4TTnsxPDVXtJ9WwuB3TPQ2EjxWpXrwxrqup1bHaHWCq4BjC14a6CRYAiDG9pN55LDrUzMuJ58J68UtuK2H0rLLfav5Y87I50hxHUR4lFpUcpkXE6/DgkWYcCZdB4biOoRn1XgNAAneRfxQT8tDSj4TNN2Ma4FpuYm3Lms71ons2P1xVDiMuYEgyINoPcUu1zQR2jPP5pZSsGPClwOVntPtRPED5WWdWwrJsCe9WxLxMgnwSxrjfJUMklwzoxwaWwRzW2sqVKQ3RCA9yk157+Cg5IuosapxltbiOPQ7lq7HwQdDgTY2FpjmsKnTJgC5OgW/smk5jZ0MhdGBXLg5eq+MHTN2k6dBpxUNfGvFLOxTptpvKM+DdegeM4VyWNfwRfXyEjAiN02UGrqgHtp8Dx2gWiQYSdD0lrsc0tqGBu5cCOCxcdjpJbb3X6rIaXg3lcWfLHhI9LpumcVd0dm/wBMC0nJlB3gNEG87/gum9G/TEm9UkNdbMR2Z4B2nCy+UVaLjeCtz0c25UpSxwD2EjM13DvXNKp7NHZBdv5KTPqWIbSqS6lUG/RwIB32Ngl2NOpDXXjM0uI62Nl85NFrHl9Cq5rXTLdcs6tPERor08fXonMx8t/M0W6H91PtNLYr9RFvc+hY64OYE8JAeO4xm4b0kcDTqwaZdO8Nix/NldeByJWXsr0za6GVoAiA5u4/qG9alXG0SB2r65mAOA1seCX5IduElsUOwan52f3D/wDK8gnaVXdVH9x+S8tcvYKj6MRuABAJt1j6K9WZh23qVA7g1tz56eCK3E0XtAD2t1zZ5B8QDI6LOxGzGO7QBImzgLHpJXr6r2R4UItP5gn+kjWO/gtDTzE+ZVsPi31gXZ3SDBg8uPBJv2W0G7CP6t45AajvRHYGo4BgIa3g0QO/eShFOzql2qqLr9Q1ao8HsPdzuTPLgFd+PygZiZ1OUCeV0L7uDQIc0jmd/egOwrWEZnCeAmIVNyaUJfn9twz9oBx9p8cx5yFD6hIGWt3fBUOz2ujLPOQfHVWbskNdMybQOPIyUvyD/wAS4f8AQAWOObtX38VfZmz6hIqZgI5I9TDXJygdZj3p0V3QMoadxgiEVBXbBPLLTUa3B49ziey4QBc8/glzSLozC2+RY9CFpZSDEATwHxQXuLY4HX63J2vZzwnSpGFiGBjiJjlw70epiC8XAcOJAJ8dULaVMZib3SWUjRczdOj0YxUop+RtzTFrfXBHw+ctsBm5GDHMHVIMf1TTqwI1j61koxkjSi+D2I7XtWdzHdqkBS3Dcm6tWQlKrenuU8lFMdpUBqvIt9FK1X3kAfXBMR/hUe08AuaSs6o0gVMyLqaRG8KHNUOJAsp8FC5rHdqt3YuPzSHGLLmnOKpm5pseZwlYmXp1kjpO5qOaIOaPivU8RlFzrzXCvnir/aHQBJtoun638HL/ALdt9x22M2lTYBmOukLK2ht8aU/Ehc+57naknqvBilPq5y42Hx9Bjhu9/wCxY1SSSdSrjEcyh5F7IuWmdlRCsruB9ootWq6ZB70s1qM1vEopMRpWHZi3HU/XFP4faZ4wePHkeKUZEaE80xh6TToB+ytFS9nNk0+gtTEsfqGtPIG/XcmcHULXAtc4dNPLXvQ6TqciATxv+1lFVjs0ZQRuLRcKij5e5BtcLY3Pvkj/AHR/Z+y8uc9Wf0+ahHb0HS/+wyymdCMw3jQjnCYoOcyQ1xI/Kfr3rV9IdmtpVSNbAjlO4HVI4SsWkXzAgxmgkd5XTFJ7nPKVoewONgXIkbnLQxNIVG5qQbmNnUyQL6j1bt/Q6rIr4D1kuZDCGucRfKcok2/CfJJ7NcXzFjyJHuTOO9ElFadS4NJuyar5Fwd7KjcpMcDEFDfs/FM1pBzRwIPuWjsvE1QR/EdA4O+Yg94W1jXvFNr3CnUbxLcr9Y1afkklrTDGcWmca51SPYaDwzXHHRU9cdHD4jzXV0NoUvWAupiYMWBvvEm4F0U4DD1nn1TCx4MkEAtIsY1t4JnNxe4sZKS2o5XD0WuMGx/D2SW9+7yTWJwhjsRHAQI8AnMfTIIDXRlJj63JWtUMZnNY4iRJkHy1Vl7Ia3Jr+xGGzBvaMcteiVzuc4lumhad/duQKOJzXI0No+Sbqy6DIB4wFtVj6dMtwOLwoewODhO9v4gsavhHicomO4+G9dA+jmaCdY1EjTXmELB0Q4QSSdxN0koWWx5tCOZDzoQVb1p5hdHXw8REdCJ8JWViaxBERG8EAnuJlRcK8nXjzKfCEp/V5KSZ4Ka9Z02gDoPkgCoZkkqbouk2RUaeHghmjw+u5OsII1Ph+68zKTF/D90NCYdbQh6uNSqmktZ+DEST4JY0mi4nxSvFQY5kxA4c8FBoX0R6rr71GKcXankFNxSLKTAmhyUCgeCJSYQJlRVYdZQaXNB1O6sj1CtkCDkPFEYwga6pU/wZ/qFAbxRm4YGwIKCMINSiU6UXBKZflEpNeGFbQbxA6lVLmjeD0upp7PBuSmGZWxAnwTK/0JuS8OwLXcGnvsiGiYvbkpc+dAB0VSziURb/AGBtqhttV52Nf0V20hG9RlHBI3JeQ/F+CPtVT83kF5RChLql7Gpej//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0" name="Picture 10" descr="http://images.gizmag.com/hero/ocean-freashwater-aquifi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2805" y="4999891"/>
            <a:ext cx="2602051" cy="14630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orderofinterbeing.org/wp-content/uploads/2014/04/light-fores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0789" y="2997116"/>
            <a:ext cx="2926080" cy="1645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2781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1663" t="15637" r="2694"/>
          <a:stretch>
            <a:fillRect/>
          </a:stretch>
        </p:blipFill>
        <p:spPr bwMode="auto">
          <a:xfrm>
            <a:off x="145775" y="2352843"/>
            <a:ext cx="11900806" cy="2794673"/>
          </a:xfrm>
          <a:prstGeom prst="rect">
            <a:avLst/>
          </a:prstGeom>
          <a:noFill/>
          <a:ln w="9525">
            <a:noFill/>
            <a:miter lim="800000"/>
            <a:headEnd/>
            <a:tailEnd/>
          </a:ln>
        </p:spPr>
      </p:pic>
      <p:sp>
        <p:nvSpPr>
          <p:cNvPr id="7" name="Content Placeholder 4"/>
          <p:cNvSpPr txBox="1">
            <a:spLocks/>
          </p:cNvSpPr>
          <p:nvPr/>
        </p:nvSpPr>
        <p:spPr>
          <a:xfrm>
            <a:off x="3933589" y="5479190"/>
            <a:ext cx="4304371" cy="785051"/>
          </a:xfrm>
          <a:prstGeom prst="rect">
            <a:avLst/>
          </a:prstGeom>
        </p:spPr>
        <p:txBody>
          <a:bodyPr vert="horz">
            <a:noAutofit/>
          </a:bodyPr>
          <a:lstStyle>
            <a:lvl1pPr marL="274320" indent="-274320" algn="l" rtl="0" eaLnBrk="1" latinLnBrk="0" hangingPunct="1">
              <a:lnSpc>
                <a:spcPct val="100000"/>
              </a:lnSpc>
              <a:spcBef>
                <a:spcPts val="600"/>
              </a:spcBef>
              <a:buClr>
                <a:schemeClr val="accent1"/>
              </a:buClr>
              <a:buSzPct val="76000"/>
              <a:buFont typeface="Wingdings 3"/>
              <a:buChar char=""/>
              <a:defRPr kumimoji="0" sz="2800" kern="1200">
                <a:solidFill>
                  <a:schemeClr val="tx1"/>
                </a:solidFill>
                <a:latin typeface="Arial" pitchFamily="34" charset="0"/>
                <a:ea typeface="+mn-ea"/>
                <a:cs typeface="+mn-cs"/>
              </a:defRPr>
            </a:lvl1pPr>
            <a:lvl2pPr marL="548640" indent="-274320" algn="l" rtl="0" eaLnBrk="1" latinLnBrk="0" hangingPunct="1">
              <a:lnSpc>
                <a:spcPct val="100000"/>
              </a:lnSpc>
              <a:spcBef>
                <a:spcPts val="600"/>
              </a:spcBef>
              <a:buClr>
                <a:schemeClr val="accent2"/>
              </a:buClr>
              <a:buSzPct val="76000"/>
              <a:buFont typeface="Wingdings 3"/>
              <a:buChar char=""/>
              <a:defRPr kumimoji="0" sz="2400" kern="1200">
                <a:solidFill>
                  <a:schemeClr val="tx2"/>
                </a:solidFill>
                <a:latin typeface="Arial" pitchFamily="34" charset="0"/>
                <a:ea typeface="+mn-ea"/>
                <a:cs typeface="+mn-cs"/>
              </a:defRPr>
            </a:lvl2pPr>
            <a:lvl3pPr marL="822960" indent="-228600" algn="l" rtl="0" eaLnBrk="1" latinLnBrk="0" hangingPunct="1">
              <a:lnSpc>
                <a:spcPct val="100000"/>
              </a:lnSpc>
              <a:spcBef>
                <a:spcPts val="600"/>
              </a:spcBef>
              <a:buClr>
                <a:schemeClr val="bg1">
                  <a:shade val="50000"/>
                </a:schemeClr>
              </a:buClr>
              <a:buSzPct val="76000"/>
              <a:buFont typeface="Wingdings 3"/>
              <a:buChar char=""/>
              <a:defRPr kumimoji="0" sz="2400" kern="1200">
                <a:solidFill>
                  <a:schemeClr val="tx1"/>
                </a:solidFill>
                <a:latin typeface="Arial" pitchFamily="34" charset="0"/>
                <a:ea typeface="+mn-ea"/>
                <a:cs typeface="+mn-cs"/>
              </a:defRPr>
            </a:lvl3pPr>
            <a:lvl4pPr marL="1097280" indent="-228600" algn="l" rtl="0" eaLnBrk="1" latinLnBrk="0" hangingPunct="1">
              <a:lnSpc>
                <a:spcPct val="100000"/>
              </a:lnSpc>
              <a:spcBef>
                <a:spcPts val="600"/>
              </a:spcBef>
              <a:buClr>
                <a:schemeClr val="accent2">
                  <a:shade val="75000"/>
                </a:schemeClr>
              </a:buClr>
              <a:buSzPct val="70000"/>
              <a:buFont typeface="Wingdings"/>
              <a:buChar char=""/>
              <a:defRPr kumimoji="0" sz="2000" kern="1200">
                <a:solidFill>
                  <a:schemeClr val="tx1"/>
                </a:solidFill>
                <a:latin typeface="Arial" pitchFamily="34" charset="0"/>
                <a:ea typeface="+mn-ea"/>
                <a:cs typeface="+mn-cs"/>
              </a:defRPr>
            </a:lvl4pPr>
            <a:lvl5pPr marL="1371600" indent="-228600" algn="l" rtl="0" eaLnBrk="1" latinLnBrk="0" hangingPunct="1">
              <a:lnSpc>
                <a:spcPct val="100000"/>
              </a:lnSpc>
              <a:spcBef>
                <a:spcPts val="600"/>
              </a:spcBef>
              <a:buClr>
                <a:schemeClr val="accent2"/>
              </a:buClr>
              <a:buSzPct val="70000"/>
              <a:buFont typeface="Wingdings"/>
              <a:buChar char=""/>
              <a:defRPr kumimoji="0" sz="1800" kern="1200">
                <a:solidFill>
                  <a:schemeClr val="tx1"/>
                </a:solidFill>
                <a:latin typeface="Arial"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lvl="1" indent="0">
              <a:buClrTx/>
              <a:buSzPct val="90000"/>
              <a:buNone/>
            </a:pPr>
            <a:r>
              <a:rPr lang="en-GB" sz="3200" b="1" dirty="0">
                <a:solidFill>
                  <a:schemeClr val="tx1"/>
                </a:solidFill>
                <a:latin typeface="Calibri" panose="020F0502020204030204" pitchFamily="34" charset="0"/>
              </a:rPr>
              <a:t>Increasing forest area</a:t>
            </a:r>
          </a:p>
        </p:txBody>
      </p:sp>
      <p:sp>
        <p:nvSpPr>
          <p:cNvPr id="3" name="Title 2"/>
          <p:cNvSpPr>
            <a:spLocks noGrp="1"/>
          </p:cNvSpPr>
          <p:nvPr>
            <p:ph type="title"/>
          </p:nvPr>
        </p:nvSpPr>
        <p:spPr/>
        <p:txBody>
          <a:bodyPr>
            <a:normAutofit/>
          </a:bodyPr>
          <a:lstStyle/>
          <a:p>
            <a:r>
              <a:rPr lang="en-US" dirty="0"/>
              <a:t>Change in Forest Area Caused by LUC</a:t>
            </a:r>
          </a:p>
        </p:txBody>
      </p:sp>
      <p:sp>
        <p:nvSpPr>
          <p:cNvPr id="8" name="Content Placeholder 4"/>
          <p:cNvSpPr txBox="1">
            <a:spLocks/>
          </p:cNvSpPr>
          <p:nvPr/>
        </p:nvSpPr>
        <p:spPr>
          <a:xfrm>
            <a:off x="3754422" y="1467367"/>
            <a:ext cx="4294493" cy="838235"/>
          </a:xfrm>
          <a:prstGeom prst="rect">
            <a:avLst/>
          </a:prstGeom>
        </p:spPr>
        <p:txBody>
          <a:bodyPr vert="horz">
            <a:noAutofit/>
          </a:bodyPr>
          <a:lstStyle>
            <a:lvl1pPr marL="274320" indent="-274320" algn="l" rtl="0" eaLnBrk="1" latinLnBrk="0" hangingPunct="1">
              <a:lnSpc>
                <a:spcPct val="100000"/>
              </a:lnSpc>
              <a:spcBef>
                <a:spcPts val="600"/>
              </a:spcBef>
              <a:buClr>
                <a:schemeClr val="accent1"/>
              </a:buClr>
              <a:buSzPct val="76000"/>
              <a:buFont typeface="Wingdings 3"/>
              <a:buChar char=""/>
              <a:defRPr kumimoji="0" sz="2800" kern="1200">
                <a:solidFill>
                  <a:schemeClr val="tx1"/>
                </a:solidFill>
                <a:latin typeface="Arial" pitchFamily="34" charset="0"/>
                <a:ea typeface="+mn-ea"/>
                <a:cs typeface="+mn-cs"/>
              </a:defRPr>
            </a:lvl1pPr>
            <a:lvl2pPr marL="548640" indent="-274320" algn="l" rtl="0" eaLnBrk="1" latinLnBrk="0" hangingPunct="1">
              <a:lnSpc>
                <a:spcPct val="100000"/>
              </a:lnSpc>
              <a:spcBef>
                <a:spcPts val="600"/>
              </a:spcBef>
              <a:buClr>
                <a:schemeClr val="accent2"/>
              </a:buClr>
              <a:buSzPct val="76000"/>
              <a:buFont typeface="Wingdings 3"/>
              <a:buChar char=""/>
              <a:defRPr kumimoji="0" sz="2400" kern="1200">
                <a:solidFill>
                  <a:schemeClr val="tx2"/>
                </a:solidFill>
                <a:latin typeface="Arial" pitchFamily="34" charset="0"/>
                <a:ea typeface="+mn-ea"/>
                <a:cs typeface="+mn-cs"/>
              </a:defRPr>
            </a:lvl2pPr>
            <a:lvl3pPr marL="822960" indent="-228600" algn="l" rtl="0" eaLnBrk="1" latinLnBrk="0" hangingPunct="1">
              <a:lnSpc>
                <a:spcPct val="100000"/>
              </a:lnSpc>
              <a:spcBef>
                <a:spcPts val="600"/>
              </a:spcBef>
              <a:buClr>
                <a:schemeClr val="bg1">
                  <a:shade val="50000"/>
                </a:schemeClr>
              </a:buClr>
              <a:buSzPct val="76000"/>
              <a:buFont typeface="Wingdings 3"/>
              <a:buChar char=""/>
              <a:defRPr kumimoji="0" sz="2400" kern="1200">
                <a:solidFill>
                  <a:schemeClr val="tx1"/>
                </a:solidFill>
                <a:latin typeface="Arial" pitchFamily="34" charset="0"/>
                <a:ea typeface="+mn-ea"/>
                <a:cs typeface="+mn-cs"/>
              </a:defRPr>
            </a:lvl3pPr>
            <a:lvl4pPr marL="1097280" indent="-228600" algn="l" rtl="0" eaLnBrk="1" latinLnBrk="0" hangingPunct="1">
              <a:lnSpc>
                <a:spcPct val="100000"/>
              </a:lnSpc>
              <a:spcBef>
                <a:spcPts val="600"/>
              </a:spcBef>
              <a:buClr>
                <a:schemeClr val="accent2">
                  <a:shade val="75000"/>
                </a:schemeClr>
              </a:buClr>
              <a:buSzPct val="70000"/>
              <a:buFont typeface="Wingdings"/>
              <a:buChar char=""/>
              <a:defRPr kumimoji="0" sz="2000" kern="1200">
                <a:solidFill>
                  <a:schemeClr val="tx1"/>
                </a:solidFill>
                <a:latin typeface="Arial" pitchFamily="34" charset="0"/>
                <a:ea typeface="+mn-ea"/>
                <a:cs typeface="+mn-cs"/>
              </a:defRPr>
            </a:lvl4pPr>
            <a:lvl5pPr marL="1371600" indent="-228600" algn="l" rtl="0" eaLnBrk="1" latinLnBrk="0" hangingPunct="1">
              <a:lnSpc>
                <a:spcPct val="100000"/>
              </a:lnSpc>
              <a:spcBef>
                <a:spcPts val="600"/>
              </a:spcBef>
              <a:buClr>
                <a:schemeClr val="accent2"/>
              </a:buClr>
              <a:buSzPct val="70000"/>
              <a:buFont typeface="Wingdings"/>
              <a:buChar char=""/>
              <a:defRPr kumimoji="0" sz="1800" kern="1200">
                <a:solidFill>
                  <a:schemeClr val="tx1"/>
                </a:solidFill>
                <a:latin typeface="Arial"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lvl="1" indent="0">
              <a:buClrTx/>
              <a:buSzPct val="90000"/>
              <a:buNone/>
            </a:pPr>
            <a:r>
              <a:rPr lang="en-GB" sz="3200" b="1" dirty="0">
                <a:solidFill>
                  <a:schemeClr val="tx1"/>
                </a:solidFill>
                <a:latin typeface="Calibri" panose="020F0502020204030204" pitchFamily="34" charset="0"/>
              </a:rPr>
              <a:t>Decreasing forest area</a:t>
            </a:r>
          </a:p>
        </p:txBody>
      </p:sp>
    </p:spTree>
    <p:extLst>
      <p:ext uri="{BB962C8B-B14F-4D97-AF65-F5344CB8AC3E}">
        <p14:creationId xmlns:p14="http://schemas.microsoft.com/office/powerpoint/2010/main" val="296794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Land Use Change, CO</a:t>
            </a:r>
            <a:r>
              <a:rPr lang="en-US" baseline="-25000" dirty="0"/>
              <a:t>2</a:t>
            </a:r>
            <a:r>
              <a:rPr lang="en-US" dirty="0"/>
              <a:t> Emissions</a:t>
            </a:r>
          </a:p>
        </p:txBody>
      </p:sp>
      <p:pic>
        <p:nvPicPr>
          <p:cNvPr id="4098" name="Picture 2" descr="http://www.grida.no/images/series/vg-climate/larg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935" y="1223034"/>
            <a:ext cx="7814511" cy="5503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3792002"/>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1937</TotalTime>
  <Words>3477</Words>
  <Application>Microsoft Office PowerPoint</Application>
  <PresentationFormat>Widescreen</PresentationFormat>
  <Paragraphs>376</Paragraphs>
  <Slides>30</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Arial Black</vt:lpstr>
      <vt:lpstr>Calibri</vt:lpstr>
      <vt:lpstr>Calibri Light</vt:lpstr>
      <vt:lpstr>Cordia New</vt:lpstr>
      <vt:lpstr>Times New Roman</vt:lpstr>
      <vt:lpstr>Wingdings</vt:lpstr>
      <vt:lpstr>Wingdings 3</vt:lpstr>
      <vt:lpstr>Office Theme</vt:lpstr>
      <vt:lpstr>Bangladesh Climate-Resilient Ecosystem Curriculum (BACUM)</vt:lpstr>
      <vt:lpstr>Module 3: Forest Carbon Measurement and Monitoring</vt:lpstr>
      <vt:lpstr>Forest Carbon Measurement and Monitoring (FCMM) </vt:lpstr>
      <vt:lpstr>Acknowledgements</vt:lpstr>
      <vt:lpstr>Learning Objectives</vt:lpstr>
      <vt:lpstr>Anthropogenic Perturbation of the Global Carbon Cycle Averaged globally for the Decade 2002 – 2011 (PgC/yr)</vt:lpstr>
      <vt:lpstr>Global Carbon Cycle – Anthropogenic Perturbation (2002 - 2011)</vt:lpstr>
      <vt:lpstr>Change in Forest Area Caused by LUC</vt:lpstr>
      <vt:lpstr>Land Use Change, CO2 Emissions</vt:lpstr>
      <vt:lpstr>Land-Use Change, CO2 Emissions</vt:lpstr>
      <vt:lpstr>Review: Land Use VS Land Cover</vt:lpstr>
      <vt:lpstr>Class Exercise: Group Discussion</vt:lpstr>
      <vt:lpstr>Distribution of Forests by Region /Sub-region in 2010</vt:lpstr>
      <vt:lpstr>Distribution of Forest Area by Region in 2010</vt:lpstr>
      <vt:lpstr>Distribution of Forest Area by Country in 2010</vt:lpstr>
      <vt:lpstr>Deforestation</vt:lpstr>
      <vt:lpstr>Class Exercise: Group Discussion</vt:lpstr>
      <vt:lpstr>Rates of Global Deforestation</vt:lpstr>
      <vt:lpstr>Annual Change in Forest Area by Region and Sub-region in 1990-2010</vt:lpstr>
      <vt:lpstr>Annual Change in Forest Area by Region in 1990-2010</vt:lpstr>
      <vt:lpstr>Deforestation and  Forest Degradation</vt:lpstr>
      <vt:lpstr>Class Exercise: Group Discussion</vt:lpstr>
      <vt:lpstr>Drivers of Deforestation &amp; Forest Degradation</vt:lpstr>
      <vt:lpstr>Drivers of Deforestation – Area Proportion</vt:lpstr>
      <vt:lpstr>Drivers of Deforestation - Proportion</vt:lpstr>
      <vt:lpstr>Drivers of Forest Degradation - Proportion</vt:lpstr>
      <vt:lpstr>Take Home Message</vt:lpstr>
      <vt:lpstr>References and Resources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379</cp:revision>
  <dcterms:created xsi:type="dcterms:W3CDTF">2016-05-20T10:07:21Z</dcterms:created>
  <dcterms:modified xsi:type="dcterms:W3CDTF">2017-01-23T08:02:00Z</dcterms:modified>
</cp:coreProperties>
</file>