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7" r:id="rId2"/>
    <p:sldId id="767" r:id="rId3"/>
    <p:sldId id="866" r:id="rId4"/>
    <p:sldId id="876" r:id="rId5"/>
    <p:sldId id="821" r:id="rId6"/>
    <p:sldId id="824" r:id="rId7"/>
    <p:sldId id="825" r:id="rId8"/>
    <p:sldId id="826" r:id="rId9"/>
    <p:sldId id="869" r:id="rId10"/>
    <p:sldId id="827" r:id="rId11"/>
    <p:sldId id="870" r:id="rId12"/>
    <p:sldId id="873" r:id="rId13"/>
    <p:sldId id="872" r:id="rId14"/>
    <p:sldId id="831" r:id="rId15"/>
    <p:sldId id="832" r:id="rId16"/>
    <p:sldId id="833" r:id="rId17"/>
    <p:sldId id="834" r:id="rId18"/>
    <p:sldId id="835" r:id="rId19"/>
    <p:sldId id="836" r:id="rId20"/>
    <p:sldId id="838" r:id="rId21"/>
    <p:sldId id="839" r:id="rId22"/>
    <p:sldId id="842" r:id="rId23"/>
    <p:sldId id="843" r:id="rId24"/>
    <p:sldId id="844" r:id="rId25"/>
    <p:sldId id="845" r:id="rId26"/>
    <p:sldId id="846" r:id="rId27"/>
    <p:sldId id="847" r:id="rId28"/>
    <p:sldId id="848" r:id="rId29"/>
    <p:sldId id="849" r:id="rId30"/>
    <p:sldId id="850" r:id="rId31"/>
    <p:sldId id="851" r:id="rId32"/>
    <p:sldId id="852" r:id="rId33"/>
    <p:sldId id="853" r:id="rId34"/>
    <p:sldId id="854" r:id="rId35"/>
    <p:sldId id="855" r:id="rId36"/>
    <p:sldId id="858" r:id="rId37"/>
    <p:sldId id="861" r:id="rId38"/>
    <p:sldId id="863" r:id="rId39"/>
    <p:sldId id="874" r:id="rId40"/>
    <p:sldId id="87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 Pham" initials="CP" lastIdx="2" clrIdx="0">
    <p:extLst>
      <p:ext uri="{19B8F6BF-5375-455C-9EA6-DF929625EA0E}">
        <p15:presenceInfo xmlns:p15="http://schemas.microsoft.com/office/powerpoint/2012/main" userId="Chi Ph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66FFFF"/>
    <a:srgbClr val="FFFF66"/>
    <a:srgbClr val="CCFF66"/>
    <a:srgbClr val="FFCC00"/>
    <a:srgbClr val="FFFF00"/>
    <a:srgbClr val="FF99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33" autoAdjust="0"/>
    <p:restoredTop sz="66068" autoAdjust="0"/>
  </p:normalViewPr>
  <p:slideViewPr>
    <p:cSldViewPr snapToGrid="0">
      <p:cViewPr varScale="1">
        <p:scale>
          <a:sx n="49" d="100"/>
          <a:sy n="49" d="100"/>
        </p:scale>
        <p:origin x="1302" y="48"/>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pa.gov/climate-indicators/climate-change-indicators-us-greenhouse-gas-emiss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unfccc.int/essential_background/convention/items/6036.ph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unfccc.int/essential_background/convention/items/6036.ph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unfccc.int/kyoto_protocol/mechanisms/clean_development_mechanism/items/2718.php" TargetMode="External"/><Relationship Id="rId7" Type="http://schemas.openxmlformats.org/officeDocument/2006/relationships/hyperlink" Target="http://unfccc.int/kyoto_protocol/compliance/items/2875.php"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unfccc.int/national_reports/annex_i_natcom_/items/1095.php" TargetMode="External"/><Relationship Id="rId5" Type="http://schemas.openxmlformats.org/officeDocument/2006/relationships/hyperlink" Target="http://unfccc.int/kyoto_protocol/mechanisms/emissions_trading/items/2731.php" TargetMode="External"/><Relationship Id="rId4" Type="http://schemas.openxmlformats.org/officeDocument/2006/relationships/hyperlink" Target="http://unfccc.int/kyoto_protocol/mechanisms/joint_implementation/items/1674.php"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dirty="0"/>
          </a:p>
        </p:txBody>
      </p:sp>
    </p:spTree>
    <p:extLst>
      <p:ext uri="{BB962C8B-B14F-4D97-AF65-F5344CB8AC3E}">
        <p14:creationId xmlns:p14="http://schemas.microsoft.com/office/powerpoint/2010/main" val="335667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KEY</a:t>
            </a:r>
            <a:r>
              <a:rPr lang="de-DE" b="1" baseline="0" dirty="0"/>
              <a:t> MESSAGES:</a:t>
            </a:r>
          </a:p>
          <a:p>
            <a:endParaRPr lang="de-DE"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figure shows worldwide greenhouse gas emissions by sector from 1990 to 2010. For consistency, emissions are expressed in million metric tons of carbon dioxide equivalents. These totals include emissions and sinks due to land-use change and forestry.</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Note that the sectors shown here are different from the economic sectors used in U.S. emissions accounting (see the </a:t>
            </a:r>
            <a:r>
              <a:rPr lang="en-US" sz="1200" b="0" i="0" kern="1200" dirty="0">
                <a:solidFill>
                  <a:schemeClr val="tx1"/>
                </a:solidFill>
                <a:effectLst/>
                <a:latin typeface="+mn-lt"/>
                <a:ea typeface="+mn-ea"/>
                <a:cs typeface="+mn-cs"/>
                <a:hlinkClick r:id="rId3"/>
              </a:rPr>
              <a:t>U.S. Greenhouse Gas Emissions</a:t>
            </a:r>
            <a:r>
              <a:rPr lang="en-US" sz="1200" b="0" i="0" kern="1200" dirty="0">
                <a:solidFill>
                  <a:schemeClr val="tx1"/>
                </a:solidFill>
                <a:effectLst/>
                <a:latin typeface="+mn-lt"/>
                <a:ea typeface="+mn-ea"/>
                <a:cs typeface="+mn-cs"/>
              </a:rPr>
              <a:t> indicator). Emissions from international transport (aviation and marine) are separate from the energy sector because they are not part of individual countries’ emissions inventories. The energy sector includes all other transportation activities.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By</a:t>
            </a:r>
            <a:r>
              <a:rPr lang="en-US" baseline="0" dirty="0"/>
              <a:t> economic sector the biggest source of CO2 is energy generation (power plants) with agriculture ( which includes deforestation) the second largest source but much smaller-the red box indicates the time period influencing the creation of the UNFCCC.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kern="1200" baseline="0" dirty="0">
                <a:solidFill>
                  <a:schemeClr val="tx1"/>
                </a:solidFill>
                <a:effectLst/>
                <a:latin typeface="+mn-lt"/>
                <a:ea typeface="+mn-ea"/>
                <a:cs typeface="+mn-cs"/>
              </a:rPr>
              <a:t>Please note that </a:t>
            </a:r>
            <a:r>
              <a:rPr lang="en-US" dirty="0"/>
              <a:t>the</a:t>
            </a:r>
            <a:r>
              <a:rPr lang="en-US" baseline="0" dirty="0"/>
              <a:t> UNFCCC was initiated </a:t>
            </a:r>
            <a:r>
              <a:rPr lang="en-US" sz="1200" b="0" i="0" kern="1200" baseline="0" dirty="0">
                <a:solidFill>
                  <a:schemeClr val="tx1"/>
                </a:solidFill>
                <a:effectLst/>
                <a:latin typeface="+mn-lt"/>
                <a:ea typeface="+mn-ea"/>
                <a:cs typeface="+mn-cs"/>
              </a:rPr>
              <a:t>i</a:t>
            </a:r>
            <a:r>
              <a:rPr lang="en-US" dirty="0"/>
              <a:t>n 1992</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Question for Discusion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were the major drivers of GHG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de-DE" sz="1200" b="0" i="0" kern="1200" dirty="0">
              <a:solidFill>
                <a:schemeClr val="tx1"/>
              </a:solidFill>
              <a:effectLst/>
              <a:latin typeface="+mn-lt"/>
              <a:ea typeface="+mn-ea"/>
              <a:cs typeface="+mn-cs"/>
            </a:endParaRPr>
          </a:p>
          <a:p>
            <a:r>
              <a:rPr lang="de-DE" b="1" baseline="0" dirty="0"/>
              <a:t>Reference and Image Source: </a:t>
            </a:r>
          </a:p>
          <a:p>
            <a:r>
              <a:rPr lang="en-US" b="0" dirty="0">
                <a:effectLst/>
              </a:rPr>
              <a:t>US Environmental Protection Agency (EPA)</a:t>
            </a:r>
          </a:p>
          <a:p>
            <a:r>
              <a:rPr lang="de-DE" baseline="0" dirty="0"/>
              <a:t>Link: https://www.epa.gov/climate-indicators/climate-change-indicators-global-greenhouse-gas-emissions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12</a:t>
            </a:fld>
            <a:endParaRPr lang="en-US"/>
          </a:p>
        </p:txBody>
      </p:sp>
    </p:spTree>
    <p:extLst>
      <p:ext uri="{BB962C8B-B14F-4D97-AF65-F5344CB8AC3E}">
        <p14:creationId xmlns:p14="http://schemas.microsoft.com/office/powerpoint/2010/main" val="392753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KEY</a:t>
            </a:r>
            <a:r>
              <a:rPr lang="de-DE" b="1" baseline="0" dirty="0"/>
              <a:t> MESSAGES: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figure shows carbon dioxide emissions from 1990 to 2012 for different regions of the world.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These totals do not include emissions or sinks related to land-use change or forestry.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Inclusion of land-use change and forestry would increase the apparent emissions from some regions while decreasing the emissions from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1992 the</a:t>
            </a:r>
            <a:r>
              <a:rPr lang="en-US" baseline="0" dirty="0"/>
              <a:t> UNFCCC was initiated.  At the time the major CO2 emitters were Europe, Asia (primarily China) and the US.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de-DE" sz="1200" b="0" i="0" kern="1200" dirty="0">
              <a:solidFill>
                <a:schemeClr val="tx1"/>
              </a:solidFill>
              <a:effectLst/>
              <a:latin typeface="+mn-lt"/>
              <a:ea typeface="+mn-ea"/>
              <a:cs typeface="+mn-cs"/>
            </a:endParaRPr>
          </a:p>
          <a:p>
            <a:pPr marL="0" indent="0">
              <a:buFont typeface="Arial" panose="020B0604020202020204" pitchFamily="34" charset="0"/>
              <a:buNone/>
            </a:pPr>
            <a:r>
              <a:rPr lang="de-DE" sz="1200" b="1" i="0" kern="1200" dirty="0">
                <a:solidFill>
                  <a:schemeClr val="tx1"/>
                </a:solidFill>
                <a:effectLst/>
                <a:latin typeface="+mn-lt"/>
                <a:ea typeface="+mn-ea"/>
                <a:cs typeface="+mn-cs"/>
              </a:rPr>
              <a:t>Questions for Discussion</a:t>
            </a:r>
            <a:r>
              <a:rPr lang="de-DE"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dirty="0"/>
              <a:t>Who were the big emitters?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p>
          <a:p>
            <a:r>
              <a:rPr lang="de-DE" b="1" baseline="0" dirty="0"/>
              <a:t>Reference and Image Source: </a:t>
            </a:r>
          </a:p>
          <a:p>
            <a:r>
              <a:rPr lang="en-US" b="0" dirty="0">
                <a:effectLst/>
              </a:rPr>
              <a:t>US Environmental Protection Agency (EPA)</a:t>
            </a:r>
          </a:p>
          <a:p>
            <a:r>
              <a:rPr lang="de-DE" baseline="0" dirty="0"/>
              <a:t>Link: https://www.epa.gov/climate-indicators/climate-change-indicators-global-greenhouse-gas-emissions</a:t>
            </a:r>
          </a:p>
          <a:p>
            <a:endParaRPr lang="de-DE"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endParaRPr lang="de-DE" b="1" baseline="0" dirty="0"/>
          </a:p>
          <a:p>
            <a:endParaRPr lang="de-DE" dirty="0"/>
          </a:p>
          <a:p>
            <a:endParaRPr lang="de-DE" dirty="0"/>
          </a:p>
          <a:p>
            <a:r>
              <a:rPr lang="de-DE" b="1" baseline="0" dirty="0"/>
              <a:t>Reference and Graphic Source: </a:t>
            </a:r>
            <a:r>
              <a:rPr lang="en-US" b="0" dirty="0">
                <a:effectLst/>
              </a:rPr>
              <a:t>US Environmental Protection Agency (EPA)</a:t>
            </a:r>
          </a:p>
          <a:p>
            <a:r>
              <a:rPr lang="de-DE" baseline="0" dirty="0"/>
              <a:t>Link: https://www.epa.gov/climate-indicators/climate-change-indicators-global-greenhouse-gas-emissions</a:t>
            </a:r>
          </a:p>
          <a:p>
            <a:endParaRPr lang="de-DE" baseline="0" dirty="0"/>
          </a:p>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13</a:t>
            </a:fld>
            <a:endParaRPr lang="en-US"/>
          </a:p>
        </p:txBody>
      </p:sp>
    </p:spTree>
    <p:extLst>
      <p:ext uri="{BB962C8B-B14F-4D97-AF65-F5344CB8AC3E}">
        <p14:creationId xmlns:p14="http://schemas.microsoft.com/office/powerpoint/2010/main" val="3272466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aseline="0" dirty="0"/>
              <a:t>: </a:t>
            </a:r>
          </a:p>
          <a:p>
            <a:pPr marL="171450" indent="-171450">
              <a:buFont typeface="Arial" panose="020B0604020202020204" pitchFamily="34" charset="0"/>
              <a:buChar char="•"/>
            </a:pPr>
            <a:r>
              <a:rPr lang="en-US" dirty="0"/>
              <a:t>Earth Summit in 1992  some of the key text in</a:t>
            </a:r>
            <a:r>
              <a:rPr lang="en-US" baseline="0" dirty="0"/>
              <a:t> the UNFCCC. </a:t>
            </a:r>
          </a:p>
          <a:p>
            <a:pPr marL="171450" indent="-171450">
              <a:buFont typeface="Arial" panose="020B0604020202020204" pitchFamily="34" charset="0"/>
              <a:buChar char="•"/>
            </a:pPr>
            <a:r>
              <a:rPr lang="en-US" baseline="0" dirty="0"/>
              <a:t>This is an important goal but note it is left somewhat vague in terms what GHG levels are considered dangerous</a:t>
            </a:r>
          </a:p>
          <a:p>
            <a:endParaRPr lang="de-DE" baseline="0" dirty="0"/>
          </a:p>
          <a:p>
            <a:endParaRPr lang="de-D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rgbClr val="FF0000"/>
                </a:solidFill>
                <a:effectLst/>
                <a:latin typeface="+mn-lt"/>
                <a:ea typeface="+mn-ea"/>
                <a:cs typeface="+mn-cs"/>
              </a:rPr>
              <a:t>Reference</a:t>
            </a:r>
            <a:r>
              <a:rPr lang="en-US" sz="1200" b="0" i="0" u="none" strike="noStrike" kern="1200" dirty="0">
                <a:solidFill>
                  <a:srgbClr val="FF0000"/>
                </a:solidFill>
                <a:effectLst/>
                <a:latin typeface="+mn-lt"/>
                <a:ea typeface="+mn-ea"/>
                <a:cs typeface="+mn-cs"/>
              </a:rPr>
              <a:t>:</a:t>
            </a:r>
            <a:r>
              <a:rPr lang="en-US" sz="1200" b="0" i="0" u="none" strike="noStrike" kern="1200" baseline="0" dirty="0">
                <a:solidFill>
                  <a:srgbClr val="FF000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rgbClr val="FF0000"/>
                </a:solidFill>
                <a:effectLst/>
                <a:latin typeface="+mn-lt"/>
                <a:ea typeface="+mn-ea"/>
                <a:cs typeface="+mn-cs"/>
              </a:rPr>
              <a:t>UNFCCC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linkClick r:id="rId3"/>
              </a:rPr>
              <a:t>http://unfccc.int/essential_background/convention/items/6036.php</a:t>
            </a:r>
            <a:endParaRPr lang="en-US" dirty="0">
              <a:solidFill>
                <a:schemeClr val="bg1"/>
              </a:solidFill>
            </a:endParaRPr>
          </a:p>
          <a:p>
            <a:endParaRPr lang="en-US" baseline="0" dirty="0"/>
          </a:p>
          <a:p>
            <a:r>
              <a:rPr lang="en-US" b="1" dirty="0"/>
              <a:t>Image source: </a:t>
            </a:r>
          </a:p>
          <a:p>
            <a:r>
              <a:rPr lang="en-US" dirty="0"/>
              <a:t>http://www.mtholyoke.edu/~ljpothie/images/index.jpg</a:t>
            </a:r>
          </a:p>
          <a:p>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14</a:t>
            </a:fld>
            <a:endParaRPr lang="en-US"/>
          </a:p>
        </p:txBody>
      </p:sp>
    </p:spTree>
    <p:extLst>
      <p:ext uri="{BB962C8B-B14F-4D97-AF65-F5344CB8AC3E}">
        <p14:creationId xmlns:p14="http://schemas.microsoft.com/office/powerpoint/2010/main" val="3003767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 </a:t>
            </a:r>
          </a:p>
          <a:p>
            <a:pPr marL="171450" indent="-171450">
              <a:buFont typeface="Arial" panose="020B0604020202020204" pitchFamily="34" charset="0"/>
              <a:buChar char="•"/>
            </a:pPr>
            <a:r>
              <a:rPr lang="en-US" dirty="0"/>
              <a:t>All share the responsibility of</a:t>
            </a:r>
            <a:r>
              <a:rPr lang="en-US" baseline="0" dirty="0"/>
              <a:t> reducing CO2 emissions but different obligations due to historical emission rates and state of economic development.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dirty="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rgbClr val="FF0000"/>
                </a:solidFill>
                <a:effectLst/>
                <a:latin typeface="+mn-lt"/>
                <a:ea typeface="+mn-ea"/>
                <a:cs typeface="+mn-cs"/>
              </a:rPr>
              <a:t>Question for discussion:</a:t>
            </a:r>
            <a:r>
              <a:rPr lang="en-US" sz="1200" b="1" i="0" u="none" strike="noStrike" kern="1200" baseline="0" dirty="0">
                <a:solidFill>
                  <a:srgbClr val="FF0000"/>
                </a:solidFill>
                <a:effectLst/>
                <a:latin typeface="+mn-lt"/>
                <a:ea typeface="+mn-ea"/>
                <a:cs typeface="+mn-cs"/>
              </a:rPr>
              <a:t> </a:t>
            </a:r>
            <a:r>
              <a:rPr lang="en-US" sz="1200" b="0" i="0" u="none" strike="noStrike" kern="1200" dirty="0">
                <a:solidFill>
                  <a:srgbClr val="FF0000"/>
                </a:solidFill>
                <a:effectLst/>
                <a:latin typeface="+mn-lt"/>
                <a:ea typeface="+mn-ea"/>
                <a:cs typeface="+mn-cs"/>
              </a:rPr>
              <a:t>Do countries have different obligations or just ways of achieving the global goal?</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dirty="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rgbClr val="FF0000"/>
                </a:solidFill>
                <a:effectLst/>
                <a:latin typeface="+mn-lt"/>
                <a:ea typeface="+mn-ea"/>
                <a:cs typeface="+mn-cs"/>
              </a:rPr>
              <a:t>Reference</a:t>
            </a:r>
            <a:r>
              <a:rPr lang="en-US" sz="1200" b="0" i="0" u="none" strike="noStrike" kern="1200" dirty="0">
                <a:solidFill>
                  <a:srgbClr val="FF0000"/>
                </a:solidFill>
                <a:effectLst/>
                <a:latin typeface="+mn-lt"/>
                <a:ea typeface="+mn-ea"/>
                <a:cs typeface="+mn-cs"/>
              </a:rPr>
              <a:t>:</a:t>
            </a:r>
            <a:r>
              <a:rPr lang="en-US" sz="1200" b="0" i="0" u="none" strike="noStrike" kern="1200" baseline="0" dirty="0">
                <a:solidFill>
                  <a:srgbClr val="FF000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rgbClr val="FF0000"/>
                </a:solidFill>
                <a:effectLst/>
                <a:latin typeface="+mn-lt"/>
                <a:ea typeface="+mn-ea"/>
                <a:cs typeface="+mn-cs"/>
              </a:rPr>
              <a:t>UNFCCC</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linkClick r:id="rId3"/>
              </a:rPr>
              <a:t>http://unfccc.int/essential_background/convention/items/6036.php</a:t>
            </a:r>
            <a:endParaRPr lang="en-US"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Image 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http://www.mtholyoke.edu/~ljpothie/images/index.jpg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5C47224A-F323-4FFB-A7A5-191B84642B7C}" type="slidenum">
              <a:rPr lang="en-US" smtClean="0"/>
              <a:t>15</a:t>
            </a:fld>
            <a:endParaRPr lang="en-US"/>
          </a:p>
        </p:txBody>
      </p:sp>
    </p:spTree>
    <p:extLst>
      <p:ext uri="{BB962C8B-B14F-4D97-AF65-F5344CB8AC3E}">
        <p14:creationId xmlns:p14="http://schemas.microsoft.com/office/powerpoint/2010/main" val="288305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KEY MESSAGES</a:t>
            </a:r>
            <a:r>
              <a:rPr lang="en-US" b="1" baseline="0" dirty="0"/>
              <a:t>: </a:t>
            </a:r>
          </a:p>
          <a:p>
            <a:pPr marL="171450" indent="-171450">
              <a:buFont typeface="Arial" panose="020B0604020202020204" pitchFamily="34" charset="0"/>
              <a:buChar char="•"/>
            </a:pPr>
            <a:r>
              <a:rPr lang="en-US" dirty="0"/>
              <a:t>Next point</a:t>
            </a:r>
            <a:r>
              <a:rPr lang="en-US" baseline="0" dirty="0"/>
              <a:t> on the timeline is the meeting at Kyoto in 1997 where the Kyoto Protocol was finalized- 5 years after Rio atmospheric CO2 has already increased by about 5 ppm. </a:t>
            </a:r>
          </a:p>
          <a:p>
            <a:pPr marL="171450" indent="-171450">
              <a:buFont typeface="Arial" panose="020B0604020202020204" pitchFamily="34" charset="0"/>
              <a:buChar char="•"/>
            </a:pPr>
            <a:r>
              <a:rPr lang="en-US" baseline="0" dirty="0"/>
              <a:t>Despite issues addressed in the UNFCCC, atmospheric GHG concentrations continue to rise. </a:t>
            </a:r>
          </a:p>
          <a:p>
            <a:pPr marL="171450" indent="-171450">
              <a:buFont typeface="Arial" panose="020B0604020202020204" pitchFamily="34" charset="0"/>
              <a:buChar char="•"/>
            </a:pPr>
            <a:r>
              <a:rPr lang="en-US" baseline="0" dirty="0"/>
              <a:t>The graph shows at the time of the Kyoto Protocol the CO</a:t>
            </a:r>
            <a:r>
              <a:rPr lang="en-US" baseline="-25000" dirty="0"/>
              <a:t>2</a:t>
            </a:r>
            <a:r>
              <a:rPr lang="en-US" baseline="0" dirty="0"/>
              <a:t> concentration was over 360 ppm.</a:t>
            </a:r>
          </a:p>
          <a:p>
            <a:endParaRPr lang="de-DE"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Reference: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National Oceanic and Atmospheric Administration (</a:t>
            </a:r>
            <a:r>
              <a:rPr lang="en-US" sz="1200" b="0" i="0" kern="1200" dirty="0">
                <a:solidFill>
                  <a:schemeClr val="tx1"/>
                </a:solidFill>
                <a:effectLst/>
                <a:latin typeface="+mn-lt"/>
                <a:ea typeface="+mn-ea"/>
                <a:cs typeface="+mn-cs"/>
              </a:rPr>
              <a:t>NOAA)</a:t>
            </a:r>
            <a:r>
              <a:rPr lang="en-US" sz="1200" b="0" i="0" kern="1200" baseline="0" dirty="0">
                <a:solidFill>
                  <a:schemeClr val="tx1"/>
                </a:solidFill>
                <a:effectLst/>
                <a:latin typeface="+mn-lt"/>
                <a:ea typeface="+mn-ea"/>
                <a:cs typeface="+mn-cs"/>
              </a:rPr>
              <a:t>/</a:t>
            </a:r>
            <a:r>
              <a:rPr lang="en-US" baseline="0" dirty="0"/>
              <a:t>Earth System Research Laboratory (ESRL)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Link http://www.esrl.noaa.gov/gmd/ccgg/trends/</a:t>
            </a:r>
            <a:endParaRPr lang="en-US" dirty="0"/>
          </a:p>
          <a:p>
            <a:endParaRPr lang="en-US" baseline="0" dirty="0"/>
          </a:p>
        </p:txBody>
      </p:sp>
      <p:sp>
        <p:nvSpPr>
          <p:cNvPr id="4" name="Slide Number Placeholder 3"/>
          <p:cNvSpPr>
            <a:spLocks noGrp="1"/>
          </p:cNvSpPr>
          <p:nvPr>
            <p:ph type="sldNum" sz="quarter" idx="10"/>
          </p:nvPr>
        </p:nvSpPr>
        <p:spPr/>
        <p:txBody>
          <a:bodyPr/>
          <a:lstStyle/>
          <a:p>
            <a:fld id="{5C47224A-F323-4FFB-A7A5-191B84642B7C}" type="slidenum">
              <a:rPr lang="en-US" smtClean="0"/>
              <a:t>16</a:t>
            </a:fld>
            <a:endParaRPr lang="en-US"/>
          </a:p>
        </p:txBody>
      </p:sp>
    </p:spTree>
    <p:extLst>
      <p:ext uri="{BB962C8B-B14F-4D97-AF65-F5344CB8AC3E}">
        <p14:creationId xmlns:p14="http://schemas.microsoft.com/office/powerpoint/2010/main" val="400332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 </a:t>
            </a:r>
          </a:p>
          <a:p>
            <a:pPr marL="171450" indent="-171450">
              <a:buFont typeface="Arial" panose="020B0604020202020204" pitchFamily="34" charset="0"/>
              <a:buChar char="•"/>
            </a:pPr>
            <a:r>
              <a:rPr lang="en-US" dirty="0"/>
              <a:t>Annex I vs non Annex I addresses</a:t>
            </a:r>
            <a:r>
              <a:rPr lang="en-US" baseline="0" dirty="0"/>
              <a:t> the issue of different obligations between developed (Annex I) and developing (non Annex) countries.  </a:t>
            </a:r>
          </a:p>
          <a:p>
            <a:pPr marL="171450" indent="-171450">
              <a:buFont typeface="Arial" panose="020B0604020202020204" pitchFamily="34" charset="0"/>
              <a:buChar char="•"/>
            </a:pPr>
            <a:r>
              <a:rPr lang="en-US" baseline="0" dirty="0"/>
              <a:t>Only Annex I countries have binding targets to meet in the KP</a:t>
            </a:r>
          </a:p>
          <a:p>
            <a:pPr marL="0" indent="0">
              <a:buFont typeface="Arial" panose="020B0604020202020204" pitchFamily="34" charset="0"/>
              <a:buNone/>
            </a:pPr>
            <a:endParaRPr lang="de-DE" baseline="0" dirty="0"/>
          </a:p>
          <a:p>
            <a:pPr marL="0" indent="0">
              <a:buFont typeface="Arial" panose="020B0604020202020204" pitchFamily="34" charset="0"/>
              <a:buNone/>
            </a:pPr>
            <a:endParaRPr lang="de-DE" baseline="0" dirty="0"/>
          </a:p>
          <a:p>
            <a:pPr marL="0" indent="0">
              <a:buFont typeface="Arial" panose="020B0604020202020204" pitchFamily="34" charset="0"/>
              <a:buNone/>
            </a:pPr>
            <a:r>
              <a:rPr lang="de-DE" b="1" baseline="0" dirty="0"/>
              <a:t>Reference: </a:t>
            </a:r>
          </a:p>
          <a:p>
            <a:pPr marL="171450" indent="-171450">
              <a:buFont typeface="Arial" panose="020B0604020202020204" pitchFamily="34" charset="0"/>
              <a:buChar char="•"/>
            </a:pPr>
            <a:r>
              <a:rPr lang="de-DE" baseline="0" dirty="0"/>
              <a:t>UNFCCC. Link: </a:t>
            </a:r>
            <a:r>
              <a:rPr lang="en-US" baseline="0" dirty="0"/>
              <a:t>http://unfccc.int/kyoto_protocol/items/2830.php</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17</a:t>
            </a:fld>
            <a:endParaRPr lang="en-US"/>
          </a:p>
        </p:txBody>
      </p:sp>
    </p:spTree>
    <p:extLst>
      <p:ext uri="{BB962C8B-B14F-4D97-AF65-F5344CB8AC3E}">
        <p14:creationId xmlns:p14="http://schemas.microsoft.com/office/powerpoint/2010/main" val="830869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 </a:t>
            </a:r>
          </a:p>
          <a:p>
            <a:endParaRPr lang="en-US" sz="1200" b="0" i="0" kern="1200" baseline="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Kyoto mechanisms are:</a:t>
            </a:r>
          </a:p>
          <a:p>
            <a:pPr marL="171450" indent="-171450">
              <a:buFont typeface="Arial" panose="020B0604020202020204" pitchFamily="34" charset="0"/>
              <a:buChar char="•"/>
            </a:pPr>
            <a:r>
              <a:rPr lang="en-US" sz="1200" b="0" i="0" u="sng" strike="noStrike" kern="1200" baseline="0" dirty="0">
                <a:solidFill>
                  <a:schemeClr val="tx1"/>
                </a:solidFill>
                <a:effectLst/>
                <a:latin typeface="Calibri" panose="020F0502020204030204" pitchFamily="34" charset="0"/>
                <a:ea typeface="+mn-ea"/>
                <a:cs typeface="+mn-cs"/>
                <a:hlinkClick r:id="rId3"/>
              </a:rPr>
              <a:t>Clean development mechanism (CDM)</a:t>
            </a:r>
            <a:endParaRPr lang="en-US" sz="1200" b="0" i="0" u="sng" kern="1200" baseline="0" dirty="0">
              <a:solidFill>
                <a:schemeClr val="tx1"/>
              </a:solidFill>
              <a:effectLst/>
              <a:latin typeface="Calibri" panose="020F0502020204030204" pitchFamily="34" charset="0"/>
              <a:ea typeface="+mn-ea"/>
              <a:cs typeface="+mn-cs"/>
            </a:endParaRPr>
          </a:p>
          <a:p>
            <a:pPr marL="171450" indent="-171450">
              <a:buFont typeface="Arial" panose="020B0604020202020204" pitchFamily="34" charset="0"/>
              <a:buChar char="•"/>
            </a:pPr>
            <a:r>
              <a:rPr lang="en-US" sz="1200" b="0" i="0" u="sng" strike="noStrike" kern="1200" baseline="0" dirty="0">
                <a:solidFill>
                  <a:schemeClr val="tx1"/>
                </a:solidFill>
                <a:effectLst/>
                <a:latin typeface="Calibri" panose="020F0502020204030204" pitchFamily="34" charset="0"/>
                <a:ea typeface="+mn-ea"/>
                <a:cs typeface="+mn-cs"/>
                <a:hlinkClick r:id="rId4"/>
              </a:rPr>
              <a:t>Joint implementation (JI)</a:t>
            </a:r>
            <a:endParaRPr lang="en-US" sz="1200" b="0" i="0" u="sng" kern="1200" baseline="0" dirty="0">
              <a:solidFill>
                <a:schemeClr val="tx1"/>
              </a:solidFill>
              <a:effectLst/>
              <a:latin typeface="Calibri" panose="020F0502020204030204" pitchFamily="34" charset="0"/>
              <a:ea typeface="+mn-ea"/>
              <a:cs typeface="+mn-cs"/>
            </a:endParaRPr>
          </a:p>
          <a:p>
            <a:pPr marL="171450" indent="-171450">
              <a:buFont typeface="Arial" panose="020B0604020202020204" pitchFamily="34" charset="0"/>
              <a:buChar char="•"/>
            </a:pPr>
            <a:r>
              <a:rPr lang="en-US" sz="1200" b="0" i="0" u="sng" strike="noStrike" kern="1200" baseline="0" dirty="0">
                <a:solidFill>
                  <a:schemeClr val="tx1"/>
                </a:solidFill>
                <a:effectLst/>
                <a:latin typeface="Calibri" panose="020F0502020204030204" pitchFamily="34" charset="0"/>
                <a:ea typeface="+mn-ea"/>
                <a:cs typeface="+mn-cs"/>
                <a:hlinkClick r:id="rId5"/>
              </a:rPr>
              <a:t>Emissions trading (ET)</a:t>
            </a:r>
            <a:endParaRPr lang="en-US" sz="1200" b="0" i="0" u="sng" strike="noStrike" kern="1200" baseline="0" dirty="0">
              <a:solidFill>
                <a:schemeClr val="tx1"/>
              </a:solidFill>
              <a:effectLst/>
              <a:latin typeface="Calibri" panose="020F0502020204030204" pitchFamily="34" charset="0"/>
              <a:ea typeface="+mn-ea"/>
              <a:cs typeface="+mn-cs"/>
            </a:endParaRPr>
          </a:p>
          <a:p>
            <a:pPr marL="171450" indent="-171450">
              <a:buFont typeface="Arial" panose="020B0604020202020204" pitchFamily="34" charset="0"/>
              <a:buChar char="•"/>
            </a:pPr>
            <a:endParaRPr lang="de-DE" sz="1200" b="0" i="0" u="none" strike="noStrike"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Kyoto mechanisms aim </a:t>
            </a:r>
            <a:r>
              <a:rPr lang="en-US" sz="1200" b="1" i="0" kern="1200" baseline="0" dirty="0">
                <a:solidFill>
                  <a:schemeClr val="tx1"/>
                </a:solidFill>
                <a:effectLst/>
                <a:latin typeface="+mn-lt"/>
                <a:ea typeface="+mn-ea"/>
                <a:cs typeface="+mn-cs"/>
              </a:rPr>
              <a:t>to</a:t>
            </a:r>
            <a:r>
              <a:rPr lang="en-US" sz="1200" b="1"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Stimulate sustainable development through technology transfer and investment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Help countries with Kyoto commitments to meet their targets by reducing emissions or removing carbon from the atmosphere in other countries in a cost-effective way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Encourage the private sector and developing countries to contribute to emission reduction efforts</a:t>
            </a:r>
          </a:p>
          <a:p>
            <a:pPr marL="0" indent="0">
              <a:buFont typeface="Arial" panose="020B0604020202020204" pitchFamily="34" charset="0"/>
              <a:buNone/>
            </a:pPr>
            <a:endParaRPr lang="de-DE"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CDM and JI are the two project-based mechanisms which feed the carbon market. The CDM involves investment in emission reduction or removal enhancement projects in developing countries that contribute to their sustainable development, while JI enables developed countries to carry out emission reduction or removal enhancement projects in other developed countries.</a:t>
            </a:r>
          </a:p>
          <a:p>
            <a:endParaRPr lang="en-US" baseline="0" dirty="0"/>
          </a:p>
          <a:p>
            <a:pPr marL="171450" indent="-171450">
              <a:buFont typeface="Arial" panose="020B0604020202020204" pitchFamily="34" charset="0"/>
              <a:buChar char="•"/>
            </a:pPr>
            <a:r>
              <a:rPr lang="en-US" baseline="0" dirty="0"/>
              <a:t>The Kyoto Protocol set up some mechanisms to meet the binding targets for the Annex I countries.  </a:t>
            </a:r>
          </a:p>
          <a:p>
            <a:pPr marL="171450" indent="-171450">
              <a:buFont typeface="Arial" panose="020B0604020202020204" pitchFamily="34" charset="0"/>
              <a:buChar char="•"/>
            </a:pPr>
            <a:r>
              <a:rPr lang="en-US" baseline="0" dirty="0"/>
              <a:t>Many of the mechanisms focused on trading carbon credits which encouraged participation by developing countries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Annex I countries</a:t>
            </a:r>
            <a:r>
              <a:rPr lang="en-US" sz="1200" b="0" i="0" kern="1200" baseline="0" dirty="0">
                <a:solidFill>
                  <a:schemeClr val="tx1"/>
                </a:solidFill>
                <a:effectLst/>
                <a:latin typeface="+mn-lt"/>
                <a:ea typeface="+mn-ea"/>
                <a:cs typeface="+mn-cs"/>
              </a:rPr>
              <a:t> with excess assigned amount units (who reduce emissions beyond their Kyoto commitments) can trade these AAUs (Assigned Amount Units) to other Annex I countries (ET). Each country has different allowed amount of carbon to be emitted (Assigned Amount Unit). If countries emit lower than AAUs, then they can trade the carbon credit. </a:t>
            </a:r>
          </a:p>
          <a:p>
            <a:pPr marL="171450" indent="-171450">
              <a:buFont typeface="Arial" panose="020B0604020202020204" pitchFamily="34" charset="0"/>
              <a:buChar char="•"/>
            </a:pPr>
            <a:endParaRPr lang="de-DE" baseline="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Annex I Parties under the Convention must provide information in their </a:t>
            </a:r>
            <a:r>
              <a:rPr lang="en-US" sz="1200" b="0" i="0" u="none" strike="noStrike" kern="1200" dirty="0">
                <a:solidFill>
                  <a:schemeClr val="tx1"/>
                </a:solidFill>
                <a:effectLst/>
                <a:latin typeface="+mn-lt"/>
                <a:ea typeface="+mn-ea"/>
                <a:cs typeface="+mn-cs"/>
                <a:hlinkClick r:id="rId6"/>
              </a:rPr>
              <a:t>national communications</a:t>
            </a:r>
            <a:r>
              <a:rPr lang="en-US" sz="1200" b="0" i="0" kern="1200" dirty="0">
                <a:solidFill>
                  <a:schemeClr val="tx1"/>
                </a:solidFill>
                <a:effectLst/>
                <a:latin typeface="+mn-lt"/>
                <a:ea typeface="+mn-ea"/>
                <a:cs typeface="+mn-cs"/>
              </a:rPr>
              <a:t> under the Kyoto Protocol to demonstrate that their use of the mechanisms is “supplemental to domestic action” to achieve their targets. This information is assessed by the facilitative branch of the </a:t>
            </a:r>
            <a:r>
              <a:rPr lang="en-US" sz="1200" b="0" i="0" u="none" strike="noStrike" kern="1200" dirty="0">
                <a:solidFill>
                  <a:schemeClr val="tx1"/>
                </a:solidFill>
                <a:effectLst/>
                <a:latin typeface="+mn-lt"/>
                <a:ea typeface="+mn-ea"/>
                <a:cs typeface="+mn-cs"/>
                <a:hlinkClick r:id="rId7"/>
              </a:rPr>
              <a:t>Compliance Committee</a:t>
            </a:r>
            <a:endParaRPr lang="de-DE" baseline="0" dirty="0"/>
          </a:p>
          <a:p>
            <a:pPr marL="171450" indent="-171450">
              <a:buFont typeface="Arial" panose="020B0604020202020204" pitchFamily="34" charset="0"/>
              <a:buChar char="•"/>
            </a:pPr>
            <a:endParaRPr lang="en-US" baseline="0" dirty="0"/>
          </a:p>
          <a:p>
            <a:r>
              <a:rPr lang="en-US" b="1" dirty="0"/>
              <a:t>Acronyms  </a:t>
            </a:r>
          </a:p>
          <a:p>
            <a:pPr marL="171450" indent="-171450">
              <a:buFont typeface="Arial" panose="020B0604020202020204" pitchFamily="34" charset="0"/>
              <a:buChar char="•"/>
            </a:pPr>
            <a:r>
              <a:rPr lang="en-US" dirty="0"/>
              <a:t>ET= Emissions Trading</a:t>
            </a:r>
          </a:p>
          <a:p>
            <a:pPr marL="171450" indent="-171450">
              <a:buFont typeface="Arial" panose="020B0604020202020204" pitchFamily="34" charset="0"/>
              <a:buChar char="•"/>
            </a:pPr>
            <a:r>
              <a:rPr lang="en-US" dirty="0"/>
              <a:t>CDM= Clean Development Mechanism</a:t>
            </a:r>
          </a:p>
          <a:p>
            <a:pPr marL="171450" indent="-171450">
              <a:buFont typeface="Arial" panose="020B0604020202020204" pitchFamily="34" charset="0"/>
              <a:buChar char="•"/>
            </a:pPr>
            <a:r>
              <a:rPr lang="en-US" baseline="0" dirty="0"/>
              <a:t>JI= Joint Implementation </a:t>
            </a:r>
            <a:r>
              <a:rPr lang="en-US" sz="1200" b="0" i="0" kern="1200" dirty="0">
                <a:solidFill>
                  <a:schemeClr val="tx1"/>
                </a:solidFill>
                <a:effectLst/>
                <a:latin typeface="+mn-lt"/>
                <a:ea typeface="+mn-ea"/>
                <a:cs typeface="+mn-cs"/>
              </a:rPr>
              <a:t> </a:t>
            </a:r>
          </a:p>
          <a:p>
            <a:endParaRPr lang="de-DE"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UNFCCC. Link </a:t>
            </a:r>
            <a:r>
              <a:rPr lang="de-DE" sz="1200" b="0" i="0" kern="1200" baseline="0" dirty="0">
                <a:solidFill>
                  <a:schemeClr val="tx1"/>
                </a:solidFill>
                <a:effectLst/>
                <a:latin typeface="+mn-lt"/>
                <a:ea typeface="+mn-ea"/>
                <a:cs typeface="+mn-cs"/>
              </a:rPr>
              <a:t>http://unfccc.int/kyoto_protocol/mechanisms/items/1673.php</a:t>
            </a: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47224A-F323-4FFB-A7A5-191B84642B7C}" type="slidenum">
              <a:rPr lang="en-US" smtClean="0"/>
              <a:t>18</a:t>
            </a:fld>
            <a:endParaRPr lang="en-US"/>
          </a:p>
        </p:txBody>
      </p:sp>
    </p:spTree>
    <p:extLst>
      <p:ext uri="{BB962C8B-B14F-4D97-AF65-F5344CB8AC3E}">
        <p14:creationId xmlns:p14="http://schemas.microsoft.com/office/powerpoint/2010/main" val="3130197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 </a:t>
            </a:r>
          </a:p>
          <a:p>
            <a:endParaRPr lang="en-US" baseline="0"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Options:</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pre-homework assignment, use newspaper and showcase background negotiations. Bring in a negotiator to breathe some life into this topic.</a:t>
            </a:r>
          </a:p>
          <a:p>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dirty="0"/>
              <a:t>Since the web tool has many variables to choose from, the instructor will need to guide students – e.g., some students can look at total GHG emissions including LULUCF while others look at top emitters excluding LULUCF. Others can look at only CO2 emissions. Others can look at a per capita basis. Others can look at trends in specific select countries</a:t>
            </a:r>
            <a:r>
              <a:rPr lang="en-US" b="1" u="sng" dirty="0">
                <a:solidFill>
                  <a:srgbClr val="FF0000"/>
                </a:solidFill>
              </a:rPr>
              <a:t>.</a:t>
            </a:r>
          </a:p>
          <a:p>
            <a:pPr marL="0" indent="0">
              <a:buFont typeface="Arial" panose="020B0604020202020204" pitchFamily="34" charset="0"/>
              <a:buNone/>
            </a:pPr>
            <a:endParaRPr lang="de-DE" b="1" u="sng" dirty="0">
              <a:solidFill>
                <a:srgbClr val="FF0000"/>
              </a:solidFill>
            </a:endParaRPr>
          </a:p>
          <a:p>
            <a:pPr marL="0" indent="0">
              <a:buFont typeface="Arial" panose="020B0604020202020204" pitchFamily="34" charset="0"/>
              <a:buNone/>
            </a:pPr>
            <a:r>
              <a:rPr lang="de-DE" b="1" u="sng" dirty="0">
                <a:solidFill>
                  <a:srgbClr val="FF0000"/>
                </a:solidFill>
              </a:rPr>
              <a:t>Acronyms:</a:t>
            </a:r>
          </a:p>
          <a:p>
            <a:pPr marL="0" indent="0">
              <a:buFont typeface="Arial" panose="020B0604020202020204" pitchFamily="34" charset="0"/>
              <a:buNone/>
            </a:pPr>
            <a:r>
              <a:rPr lang="en-US" dirty="0" err="1"/>
              <a:t>LULUCF</a:t>
            </a:r>
            <a:r>
              <a:rPr lang="en-US" dirty="0"/>
              <a:t>.</a:t>
            </a:r>
            <a:r>
              <a:rPr lang="en-US" baseline="0" dirty="0"/>
              <a:t> 	</a:t>
            </a:r>
            <a:r>
              <a:rPr lang="en-US" dirty="0"/>
              <a:t>Land</a:t>
            </a:r>
            <a:r>
              <a:rPr lang="en-US" baseline="0" dirty="0"/>
              <a:t> Use, Land Use Change and Forestry </a:t>
            </a:r>
          </a:p>
          <a:p>
            <a:pPr marL="0" indent="0">
              <a:buFont typeface="Arial" panose="020B0604020202020204" pitchFamily="34" charset="0"/>
              <a:buNone/>
            </a:pPr>
            <a:r>
              <a:rPr lang="en-US" baseline="0" dirty="0"/>
              <a:t>CO2: 	Carbon Dioxide </a:t>
            </a:r>
          </a:p>
          <a:p>
            <a:pPr marL="0" indent="0">
              <a:buFont typeface="Arial" panose="020B0604020202020204" pitchFamily="34" charset="0"/>
              <a:buNone/>
            </a:pPr>
            <a:r>
              <a:rPr lang="en-US" dirty="0"/>
              <a:t>GHG:</a:t>
            </a:r>
            <a:r>
              <a:rPr lang="en-US" baseline="0" dirty="0"/>
              <a:t> 	Greenhouse Gas</a:t>
            </a:r>
            <a:endParaRPr lang="en-US" b="1" u="sng" dirty="0">
              <a:solidFill>
                <a:srgbClr val="FF0000"/>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19</a:t>
            </a:fld>
            <a:endParaRPr lang="en-US" dirty="0"/>
          </a:p>
        </p:txBody>
      </p:sp>
    </p:spTree>
    <p:extLst>
      <p:ext uri="{BB962C8B-B14F-4D97-AF65-F5344CB8AC3E}">
        <p14:creationId xmlns:p14="http://schemas.microsoft.com/office/powerpoint/2010/main" val="216176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KEY MESSAGES:</a:t>
            </a:r>
            <a:r>
              <a:rPr lang="en-US" b="1" baseline="0" dirty="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1992, the CO</a:t>
            </a:r>
            <a:r>
              <a:rPr lang="en-US" baseline="-25000" dirty="0"/>
              <a:t>2</a:t>
            </a:r>
            <a:r>
              <a:rPr lang="en-US" baseline="0" dirty="0"/>
              <a:t> concentration was assumed to be dangerous so the goal was to reduce CO2 emissions to pre- UNFCCC level.</a:t>
            </a:r>
          </a:p>
          <a:p>
            <a:pPr marL="171450" indent="-171450">
              <a:buFont typeface="Arial" panose="020B0604020202020204" pitchFamily="34" charset="0"/>
              <a:buChar char="•"/>
            </a:pPr>
            <a:r>
              <a:rPr lang="en-US" dirty="0"/>
              <a:t>The</a:t>
            </a:r>
            <a:r>
              <a:rPr lang="en-US" baseline="0" dirty="0"/>
              <a:t> Kyoto Protocol set 1990 as the baseline year for Annex I (developed) countries- trying to bring emissions levels back to pre-UNFCCC rates. </a:t>
            </a:r>
          </a:p>
          <a:p>
            <a:pPr marL="171450" indent="-171450">
              <a:buFont typeface="Arial" panose="020B0604020202020204" pitchFamily="34" charset="0"/>
              <a:buChar char="•"/>
            </a:pPr>
            <a:r>
              <a:rPr lang="en-US" baseline="0" dirty="0"/>
              <a:t>Ambitious goal to not only stop the increase in GHG concentrations but to actually reduce the atmospheric concentrations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National Oceanic and Atmospheric Administration (</a:t>
            </a:r>
            <a:r>
              <a:rPr lang="en-US" sz="1200" b="0" i="0" kern="1200" dirty="0">
                <a:solidFill>
                  <a:schemeClr val="tx1"/>
                </a:solidFill>
                <a:effectLst/>
                <a:latin typeface="+mn-lt"/>
                <a:ea typeface="+mn-ea"/>
                <a:cs typeface="+mn-cs"/>
              </a:rPr>
              <a:t>NOAA)</a:t>
            </a:r>
            <a:r>
              <a:rPr lang="en-US" sz="1200" b="0" i="0" kern="1200" baseline="0" dirty="0">
                <a:solidFill>
                  <a:schemeClr val="tx1"/>
                </a:solidFill>
                <a:effectLst/>
                <a:latin typeface="+mn-lt"/>
                <a:ea typeface="+mn-ea"/>
                <a:cs typeface="+mn-cs"/>
              </a:rPr>
              <a:t>/</a:t>
            </a:r>
            <a:r>
              <a:rPr lang="en-US" baseline="0" dirty="0"/>
              <a:t>Earth System Research Laboratory (ESRL) at http://www.esrl.noaa.gov/gmd/ccgg/trends/</a:t>
            </a:r>
            <a:endParaRPr lang="en-US" dirty="0"/>
          </a:p>
          <a:p>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20</a:t>
            </a:fld>
            <a:endParaRPr lang="en-US"/>
          </a:p>
        </p:txBody>
      </p:sp>
    </p:spTree>
    <p:extLst>
      <p:ext uri="{BB962C8B-B14F-4D97-AF65-F5344CB8AC3E}">
        <p14:creationId xmlns:p14="http://schemas.microsoft.com/office/powerpoint/2010/main" val="23135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p>
          <a:p>
            <a:pPr marL="171450" indent="-171450">
              <a:buFont typeface="Arial" panose="020B0604020202020204" pitchFamily="34" charset="0"/>
              <a:buChar char="•"/>
            </a:pPr>
            <a:r>
              <a:rPr lang="en-US" dirty="0"/>
              <a:t>The</a:t>
            </a:r>
            <a:r>
              <a:rPr lang="en-US" baseline="0" dirty="0"/>
              <a:t> Kyoto Protocol specifically addresses the role of forests in mitigating climate change</a:t>
            </a:r>
          </a:p>
          <a:p>
            <a:pPr marL="171450" indent="-171450">
              <a:buFont typeface="Arial" panose="020B0604020202020204" pitchFamily="34" charset="0"/>
              <a:buChar char="•"/>
            </a:pPr>
            <a:r>
              <a:rPr lang="en-US" dirty="0"/>
              <a:t>Forest management and protection-</a:t>
            </a:r>
            <a:r>
              <a:rPr lang="en-US" baseline="0" dirty="0"/>
              <a:t> as well as A/R (afforestation reforestation) explicit goals for Annex I countries</a:t>
            </a:r>
          </a:p>
          <a:p>
            <a:pPr marL="171450" indent="-171450">
              <a:buFont typeface="Arial" panose="020B0604020202020204" pitchFamily="34" charset="0"/>
              <a:buChar char="•"/>
            </a:pPr>
            <a:r>
              <a:rPr lang="en-US" dirty="0"/>
              <a:t>Clean Development Mechanisms</a:t>
            </a:r>
            <a:r>
              <a:rPr lang="en-US" baseline="0" dirty="0"/>
              <a:t> </a:t>
            </a:r>
            <a:r>
              <a:rPr lang="en-US" dirty="0"/>
              <a:t>only applied to reforestation from a practical perspective</a:t>
            </a:r>
          </a:p>
          <a:p>
            <a:pPr marL="171450" indent="-171450">
              <a:buFont typeface="Arial" panose="020B0604020202020204" pitchFamily="34" charset="0"/>
              <a:buChar char="•"/>
            </a:pPr>
            <a:r>
              <a:rPr lang="en-US" dirty="0"/>
              <a:t>Deforestation</a:t>
            </a:r>
            <a:r>
              <a:rPr lang="en-US" baseline="0" dirty="0"/>
              <a:t> as a source of CO2 emissions will be counted in developed countries- moving from strictly considering afforestation/ reforestation towards a RED model.  Remember from the previous lecture on the role of forests in climate by the 1990s temperate forests were a net sink rather than a source of CO2.  Under Kyoto developing countries have no binding commitments so deforestation in tropical regions was not included </a:t>
            </a:r>
          </a:p>
          <a:p>
            <a:pPr marL="171450" indent="-171450">
              <a:buFont typeface="Arial" panose="020B0604020202020204" pitchFamily="34" charset="0"/>
              <a:buChar char="•"/>
            </a:pPr>
            <a:endParaRPr lang="de-DE" baseline="0" dirty="0"/>
          </a:p>
          <a:p>
            <a:pPr marL="0" indent="0">
              <a:buFont typeface="Arial" panose="020B0604020202020204" pitchFamily="34" charset="0"/>
              <a:buNone/>
            </a:pPr>
            <a:endParaRPr lang="de-DE" b="1" baseline="0" dirty="0"/>
          </a:p>
          <a:p>
            <a:pPr marL="0" indent="0">
              <a:buFont typeface="Arial" panose="020B0604020202020204" pitchFamily="34" charset="0"/>
              <a:buNone/>
            </a:pPr>
            <a:r>
              <a:rPr lang="de-DE" b="1" baseline="0" dirty="0"/>
              <a:t>Reference: </a:t>
            </a:r>
          </a:p>
          <a:p>
            <a:pPr marL="171450" indent="-171450">
              <a:buFont typeface="Arial" panose="020B0604020202020204" pitchFamily="34" charset="0"/>
              <a:buChar char="•"/>
            </a:pPr>
            <a:r>
              <a:rPr lang="de-DE" baseline="0" dirty="0"/>
              <a:t>UNFCCC. Link: </a:t>
            </a:r>
            <a:r>
              <a:rPr lang="en-US" baseline="0" dirty="0"/>
              <a:t>http://unfccc.int/kyoto_protocol/items/2830.php</a:t>
            </a:r>
          </a:p>
          <a:p>
            <a:pPr marL="0" indent="0">
              <a:buFont typeface="Arial" panose="020B0604020202020204" pitchFamily="34" charset="0"/>
              <a:buNone/>
            </a:pPr>
            <a:endParaRPr lang="en-US" b="1" baseline="0" dirty="0"/>
          </a:p>
          <a:p>
            <a:pPr marL="0" indent="0">
              <a:buFont typeface="Arial" panose="020B0604020202020204" pitchFamily="34" charset="0"/>
              <a:buNone/>
            </a:pPr>
            <a:endParaRPr lang="de-DE" baseline="0" dirty="0"/>
          </a:p>
          <a:p>
            <a:pPr marL="171450" indent="-171450">
              <a:buFont typeface="Arial" panose="020B0604020202020204" pitchFamily="34" charset="0"/>
              <a:buChar char="•"/>
            </a:pPr>
            <a:endParaRPr lang="en-US" dirty="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21</a:t>
            </a:fld>
            <a:endParaRPr lang="en-US"/>
          </a:p>
        </p:txBody>
      </p:sp>
    </p:spTree>
    <p:extLst>
      <p:ext uri="{BB962C8B-B14F-4D97-AF65-F5344CB8AC3E}">
        <p14:creationId xmlns:p14="http://schemas.microsoft.com/office/powerpoint/2010/main" val="126838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1154046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171450" indent="-171450">
              <a:buFont typeface="Arial" panose="020B0604020202020204" pitchFamily="34" charset="0"/>
              <a:buChar char="•"/>
            </a:pPr>
            <a:r>
              <a:rPr lang="en-US" dirty="0"/>
              <a:t>Here we can see that by the time the Bali meeting occurred (2007) atmospheric CO2 was above 380 ppm more than 20 ppm higher than when the UNFCCC was developed.</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National Oceanic and Atmospheric Administration (</a:t>
            </a:r>
            <a:r>
              <a:rPr lang="en-US" sz="1200" b="0" i="0" kern="1200" dirty="0">
                <a:solidFill>
                  <a:schemeClr val="tx1"/>
                </a:solidFill>
                <a:effectLst/>
                <a:latin typeface="+mn-lt"/>
                <a:ea typeface="+mn-ea"/>
                <a:cs typeface="+mn-cs"/>
              </a:rPr>
              <a:t>NOAA)</a:t>
            </a:r>
            <a:r>
              <a:rPr lang="en-US" sz="1200" b="0" i="0" kern="1200" baseline="0" dirty="0">
                <a:solidFill>
                  <a:schemeClr val="tx1"/>
                </a:solidFill>
                <a:effectLst/>
                <a:latin typeface="+mn-lt"/>
                <a:ea typeface="+mn-ea"/>
                <a:cs typeface="+mn-cs"/>
              </a:rPr>
              <a:t>/</a:t>
            </a:r>
            <a:r>
              <a:rPr lang="en-US" baseline="0" dirty="0"/>
              <a:t>Earth System Research Laboratory (ESRL) at http://www.esrl.noaa.gov/gmd/ccgg/trends/</a:t>
            </a:r>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22</a:t>
            </a:fld>
            <a:endParaRPr lang="en-US"/>
          </a:p>
        </p:txBody>
      </p:sp>
    </p:spTree>
    <p:extLst>
      <p:ext uri="{BB962C8B-B14F-4D97-AF65-F5344CB8AC3E}">
        <p14:creationId xmlns:p14="http://schemas.microsoft.com/office/powerpoint/2010/main" val="96239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 </a:t>
            </a:r>
          </a:p>
          <a:p>
            <a:pPr marL="171450" indent="-171450">
              <a:buFont typeface="Arial" panose="020B0604020202020204" pitchFamily="34" charset="0"/>
              <a:buChar char="•"/>
            </a:pPr>
            <a:r>
              <a:rPr lang="en-US" dirty="0"/>
              <a:t>REDD first developed</a:t>
            </a:r>
            <a:r>
              <a:rPr lang="en-US" baseline="0" dirty="0"/>
              <a:t> as a concept- the emissions from deforestation and forest degradation in the tropical countries as a point of concern for all parties to the UNFCCC </a:t>
            </a:r>
          </a:p>
          <a:p>
            <a:endParaRPr lang="de-DE" baseline="0" dirty="0"/>
          </a:p>
          <a:p>
            <a:endParaRPr lang="de-DE" baseline="0" dirty="0"/>
          </a:p>
          <a:p>
            <a:r>
              <a:rPr lang="de-DE" b="1" baseline="0" dirty="0"/>
              <a:t>References: </a:t>
            </a:r>
          </a:p>
          <a:p>
            <a:r>
              <a:rPr lang="de-DE" baseline="0" dirty="0"/>
              <a:t>UNFCCC. Link: </a:t>
            </a:r>
            <a:r>
              <a:rPr lang="en-US" sz="1200" b="0" i="0" kern="1200" dirty="0">
                <a:solidFill>
                  <a:schemeClr val="tx1"/>
                </a:solidFill>
                <a:effectLst/>
                <a:latin typeface="+mn-lt"/>
                <a:ea typeface="+mn-ea"/>
                <a:cs typeface="+mn-cs"/>
              </a:rPr>
              <a:t>unfccc.int/resource/docs/2007/cop13/</a:t>
            </a:r>
            <a:r>
              <a:rPr lang="en-US" sz="1200" b="0" i="0" kern="1200" dirty="0" err="1">
                <a:solidFill>
                  <a:schemeClr val="tx1"/>
                </a:solidFill>
                <a:effectLst/>
                <a:latin typeface="+mn-lt"/>
                <a:ea typeface="+mn-ea"/>
                <a:cs typeface="+mn-cs"/>
              </a:rPr>
              <a:t>eng</a:t>
            </a:r>
            <a:r>
              <a:rPr lang="en-US" sz="1200" b="0" i="0" kern="1200" dirty="0">
                <a:solidFill>
                  <a:schemeClr val="tx1"/>
                </a:solidFill>
                <a:effectLst/>
                <a:latin typeface="+mn-lt"/>
                <a:ea typeface="+mn-ea"/>
                <a:cs typeface="+mn-cs"/>
              </a:rPr>
              <a:t>/06a01.pdf</a:t>
            </a:r>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23</a:t>
            </a:fld>
            <a:endParaRPr lang="en-US"/>
          </a:p>
        </p:txBody>
      </p:sp>
    </p:spTree>
    <p:extLst>
      <p:ext uri="{BB962C8B-B14F-4D97-AF65-F5344CB8AC3E}">
        <p14:creationId xmlns:p14="http://schemas.microsoft.com/office/powerpoint/2010/main" val="2468890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 </a:t>
            </a:r>
          </a:p>
          <a:p>
            <a:pPr marL="171450" indent="-171450">
              <a:buFont typeface="Arial" panose="020B0604020202020204" pitchFamily="34" charset="0"/>
              <a:buChar char="•"/>
            </a:pPr>
            <a:r>
              <a:rPr lang="en-US" baseline="0" dirty="0"/>
              <a:t>The Bali Road Map opened debate on 5 key issues regarding the role of forests under the UNFCCC. These remain contentious.</a:t>
            </a:r>
          </a:p>
          <a:p>
            <a:pPr marL="171450" indent="-171450">
              <a:buFont typeface="Arial" panose="020B0604020202020204" pitchFamily="34" charset="0"/>
              <a:buChar char="•"/>
            </a:pPr>
            <a:r>
              <a:rPr lang="en-US" dirty="0"/>
              <a:t>Scope- extending</a:t>
            </a:r>
            <a:r>
              <a:rPr lang="en-US" baseline="0" dirty="0"/>
              <a:t> beyond forestry and forest management to other LULUCF-biodiversity and social benefits beyond C accounting.</a:t>
            </a:r>
          </a:p>
          <a:p>
            <a:pPr marL="171450" indent="-171450">
              <a:buFont typeface="Arial" panose="020B0604020202020204" pitchFamily="34" charset="0"/>
              <a:buChar char="•"/>
            </a:pPr>
            <a:r>
              <a:rPr lang="en-US" baseline="0" dirty="0"/>
              <a:t>MRV- capacity building, technology transfer, baseline emissions still to be determined, leakage, permanence?</a:t>
            </a:r>
          </a:p>
          <a:p>
            <a:pPr marL="171450" indent="-171450">
              <a:buFont typeface="Arial" panose="020B0604020202020204" pitchFamily="34" charset="0"/>
              <a:buChar char="•"/>
            </a:pPr>
            <a:r>
              <a:rPr lang="en-US" baseline="0" dirty="0"/>
              <a:t>Indigenous peoples’ rights- still very much an issue- land tenure etc.</a:t>
            </a:r>
          </a:p>
          <a:p>
            <a:pPr marL="171450" indent="-171450">
              <a:buFont typeface="Arial" panose="020B0604020202020204" pitchFamily="34" charset="0"/>
              <a:buChar char="•"/>
            </a:pPr>
            <a:r>
              <a:rPr lang="en-US" baseline="0" dirty="0"/>
              <a:t>Financing options included funding from developed countries and the UN, market based approaches and financing options were connected to the question of institutional arrangements as some options are not available at different institutional scales ( regional vs national for example)</a:t>
            </a:r>
          </a:p>
          <a:p>
            <a:pPr marL="171450" indent="-171450">
              <a:buFont typeface="Arial" panose="020B0604020202020204" pitchFamily="34" charset="0"/>
              <a:buChar char="•"/>
            </a:pPr>
            <a:r>
              <a:rPr lang="en-US" baseline="0" dirty="0"/>
              <a:t>Many of these issues are still being resolved.</a:t>
            </a:r>
          </a:p>
          <a:p>
            <a:endParaRPr lang="de-DE" baseline="0" dirty="0"/>
          </a:p>
          <a:p>
            <a:endParaRPr lang="de-DE" baseline="0" dirty="0"/>
          </a:p>
          <a:p>
            <a:endParaRPr lang="de-DE" baseline="0" dirty="0"/>
          </a:p>
          <a:p>
            <a:r>
              <a:rPr lang="de-DE" b="1" baseline="0" dirty="0"/>
              <a:t>References: </a:t>
            </a:r>
          </a:p>
          <a:p>
            <a:r>
              <a:rPr lang="de-DE" baseline="0" dirty="0"/>
              <a:t>UNFCCC </a:t>
            </a:r>
          </a:p>
          <a:p>
            <a:r>
              <a:rPr lang="en-US" sz="1200" b="0" i="0" kern="1200" dirty="0">
                <a:solidFill>
                  <a:schemeClr val="tx1"/>
                </a:solidFill>
                <a:effectLst/>
                <a:latin typeface="+mn-lt"/>
                <a:ea typeface="+mn-ea"/>
                <a:cs typeface="+mn-cs"/>
              </a:rPr>
              <a:t>unfccc.int/resource/docs/2007/cop13/</a:t>
            </a:r>
            <a:r>
              <a:rPr lang="en-US" sz="1200" b="0" i="0" kern="1200" dirty="0" err="1">
                <a:solidFill>
                  <a:schemeClr val="tx1"/>
                </a:solidFill>
                <a:effectLst/>
                <a:latin typeface="+mn-lt"/>
                <a:ea typeface="+mn-ea"/>
                <a:cs typeface="+mn-cs"/>
              </a:rPr>
              <a:t>eng</a:t>
            </a:r>
            <a:r>
              <a:rPr lang="en-US" sz="1200" b="0" i="0" kern="1200" dirty="0">
                <a:solidFill>
                  <a:schemeClr val="tx1"/>
                </a:solidFill>
                <a:effectLst/>
                <a:latin typeface="+mn-lt"/>
                <a:ea typeface="+mn-ea"/>
                <a:cs typeface="+mn-cs"/>
              </a:rPr>
              <a:t>/06a01.pdf</a:t>
            </a:r>
            <a:endParaRPr lang="en-US" dirty="0"/>
          </a:p>
          <a:p>
            <a:endParaRPr lang="de-DE"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24</a:t>
            </a:fld>
            <a:endParaRPr lang="en-US"/>
          </a:p>
        </p:txBody>
      </p:sp>
    </p:spTree>
    <p:extLst>
      <p:ext uri="{BB962C8B-B14F-4D97-AF65-F5344CB8AC3E}">
        <p14:creationId xmlns:p14="http://schemas.microsoft.com/office/powerpoint/2010/main" val="2496171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 </a:t>
            </a:r>
          </a:p>
          <a:p>
            <a:pPr marL="171450" indent="-171450">
              <a:buFont typeface="Arial" panose="020B0604020202020204" pitchFamily="34" charset="0"/>
              <a:buChar char="•"/>
            </a:pPr>
            <a:r>
              <a:rPr lang="en-US" dirty="0"/>
              <a:t>After Bali the next COP was in Copenhagen and a new target was established- to reduce</a:t>
            </a:r>
            <a:r>
              <a:rPr lang="en-US" baseline="0" dirty="0"/>
              <a:t> emissions to the levels of 2000 or 2005.</a:t>
            </a:r>
          </a:p>
          <a:p>
            <a:pPr marL="171450" indent="-171450">
              <a:buFont typeface="Arial" panose="020B0604020202020204" pitchFamily="34" charset="0"/>
              <a:buChar char="•"/>
            </a:pPr>
            <a:r>
              <a:rPr lang="en-US" dirty="0"/>
              <a:t>The</a:t>
            </a:r>
            <a:r>
              <a:rPr lang="en-US" baseline="0" dirty="0"/>
              <a:t> Copenhagen Accord was signed in 2009 and sets target at 2000 or 2005 emissions levels. </a:t>
            </a:r>
            <a:r>
              <a:rPr lang="en-US" dirty="0"/>
              <a:t>Remember</a:t>
            </a:r>
            <a:r>
              <a:rPr lang="en-US" baseline="0" dirty="0"/>
              <a:t> Kyoto originally set 1990 as the baseline</a:t>
            </a:r>
          </a:p>
          <a:p>
            <a:pPr marL="0" indent="0">
              <a:buFont typeface="Arial" panose="020B0604020202020204" pitchFamily="34" charset="0"/>
              <a:buNone/>
            </a:pPr>
            <a:endParaRPr lang="de-DE" baseline="0" dirty="0"/>
          </a:p>
          <a:p>
            <a:pPr marL="0" indent="0">
              <a:buFont typeface="Arial" panose="020B0604020202020204" pitchFamily="34" charset="0"/>
              <a:buNone/>
            </a:pPr>
            <a:r>
              <a:rPr lang="de-DE" b="1" baseline="0" dirty="0"/>
              <a:t>Discussion:</a:t>
            </a:r>
            <a:endParaRPr lang="en-US" b="1" baseline="0" dirty="0"/>
          </a:p>
          <a:p>
            <a:pPr marL="171450" indent="-171450">
              <a:buFont typeface="Arial" panose="020B0604020202020204" pitchFamily="34" charset="0"/>
              <a:buChar char="•"/>
            </a:pPr>
            <a:r>
              <a:rPr lang="en-US" baseline="0" dirty="0"/>
              <a:t>Ask question: Why do we have new target? Compare with Kyoto target?</a:t>
            </a:r>
          </a:p>
          <a:p>
            <a:pPr marL="171450" indent="-171450">
              <a:buFontTx/>
              <a:buChar char="-"/>
            </a:pPr>
            <a:endParaRPr lang="de-DE" baseline="0" dirty="0"/>
          </a:p>
          <a:p>
            <a:pPr marL="171450" indent="-171450">
              <a:buFontTx/>
              <a:buChar char="-"/>
            </a:pPr>
            <a:endParaRPr lang="en-US" baseline="0" dirty="0"/>
          </a:p>
          <a:p>
            <a:r>
              <a:rPr lang="en-US" b="1" baseline="0" dirty="0"/>
              <a:t>Image source: </a:t>
            </a:r>
            <a:r>
              <a:rPr lang="en-US" baseline="0" dirty="0"/>
              <a:t>National Oceanic and Atmospheric Administration (</a:t>
            </a:r>
            <a:r>
              <a:rPr lang="en-US" sz="1200" b="0" i="0" kern="1200" dirty="0">
                <a:solidFill>
                  <a:schemeClr val="tx1"/>
                </a:solidFill>
                <a:effectLst/>
                <a:latin typeface="+mn-lt"/>
                <a:ea typeface="+mn-ea"/>
                <a:cs typeface="+mn-cs"/>
              </a:rPr>
              <a:t>NOAA)</a:t>
            </a:r>
            <a:r>
              <a:rPr lang="en-US" sz="1200" b="0" i="0" kern="1200" baseline="0" dirty="0">
                <a:solidFill>
                  <a:schemeClr val="tx1"/>
                </a:solidFill>
                <a:effectLst/>
                <a:latin typeface="+mn-lt"/>
                <a:ea typeface="+mn-ea"/>
                <a:cs typeface="+mn-cs"/>
              </a:rPr>
              <a:t>/</a:t>
            </a:r>
            <a:r>
              <a:rPr lang="en-US" baseline="0" dirty="0"/>
              <a:t>Earth System Research Laboratory (ESRL) at http://www.esrl.noaa.gov/gmd/ccgg/trends/</a:t>
            </a:r>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25</a:t>
            </a:fld>
            <a:endParaRPr lang="en-US"/>
          </a:p>
        </p:txBody>
      </p:sp>
    </p:spTree>
    <p:extLst>
      <p:ext uri="{BB962C8B-B14F-4D97-AF65-F5344CB8AC3E}">
        <p14:creationId xmlns:p14="http://schemas.microsoft.com/office/powerpoint/2010/main" val="3613093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 </a:t>
            </a:r>
          </a:p>
          <a:p>
            <a:pPr marL="171450" indent="-171450">
              <a:buFont typeface="Arial" panose="020B0604020202020204" pitchFamily="34" charset="0"/>
              <a:buChar char="•"/>
            </a:pPr>
            <a:r>
              <a:rPr lang="en-US" dirty="0"/>
              <a:t>There were four major</a:t>
            </a:r>
            <a:r>
              <a:rPr lang="en-US" baseline="0" dirty="0"/>
              <a:t> results from the Copenhagen COP.  </a:t>
            </a:r>
          </a:p>
          <a:p>
            <a:pPr marL="171450" indent="-171450">
              <a:buFont typeface="Arial" panose="020B0604020202020204" pitchFamily="34" charset="0"/>
              <a:buChar char="•"/>
            </a:pPr>
            <a:r>
              <a:rPr lang="en-US" baseline="0" dirty="0"/>
              <a:t>The best scientific knowledge suggested that limiting global warming to no more than 2 degrees C would meet the goal of avoiding significant impact.</a:t>
            </a:r>
          </a:p>
          <a:p>
            <a:endParaRPr lang="de-DE" dirty="0"/>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a:t>UNFCCC . Link </a:t>
            </a:r>
            <a:r>
              <a:rPr lang="en-US" sz="1200" b="0" i="0" kern="1200" dirty="0">
                <a:solidFill>
                  <a:schemeClr val="tx1"/>
                </a:solidFill>
                <a:effectLst/>
                <a:latin typeface="+mn-lt"/>
                <a:ea typeface="+mn-ea"/>
                <a:cs typeface="+mn-cs"/>
              </a:rPr>
              <a:t>unfccc.int/resource/docs/2009/cop15/</a:t>
            </a:r>
            <a:r>
              <a:rPr lang="en-US" sz="1200" b="0" i="0" kern="1200" dirty="0" err="1">
                <a:solidFill>
                  <a:schemeClr val="tx1"/>
                </a:solidFill>
                <a:effectLst/>
                <a:latin typeface="+mn-lt"/>
                <a:ea typeface="+mn-ea"/>
                <a:cs typeface="+mn-cs"/>
              </a:rPr>
              <a:t>eng</a:t>
            </a:r>
            <a:r>
              <a:rPr lang="en-US" sz="1200" b="0" i="0" kern="1200" dirty="0">
                <a:solidFill>
                  <a:schemeClr val="tx1"/>
                </a:solidFill>
                <a:effectLst/>
                <a:latin typeface="+mn-lt"/>
                <a:ea typeface="+mn-ea"/>
                <a:cs typeface="+mn-cs"/>
              </a:rPr>
              <a:t>/l07.pdf</a:t>
            </a:r>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26</a:t>
            </a:fld>
            <a:endParaRPr lang="en-US"/>
          </a:p>
        </p:txBody>
      </p:sp>
    </p:spTree>
    <p:extLst>
      <p:ext uri="{BB962C8B-B14F-4D97-AF65-F5344CB8AC3E}">
        <p14:creationId xmlns:p14="http://schemas.microsoft.com/office/powerpoint/2010/main" val="2984839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aseline="0" dirty="0"/>
              <a:t>: </a:t>
            </a:r>
          </a:p>
          <a:p>
            <a:pPr marL="171450" indent="-171450">
              <a:buFont typeface="Arial" panose="020B0604020202020204" pitchFamily="34" charset="0"/>
              <a:buChar char="•"/>
            </a:pPr>
            <a:r>
              <a:rPr lang="en-US" dirty="0"/>
              <a:t>Developing</a:t>
            </a:r>
            <a:r>
              <a:rPr lang="en-US" baseline="0" dirty="0"/>
              <a:t> (non Annex-I) countries to start identifying drivers of deforestation and degradation and start estimates of national carbon budgets and national forest monitoring systems.  </a:t>
            </a:r>
          </a:p>
          <a:p>
            <a:pPr marL="171450" indent="-171450">
              <a:buFont typeface="Arial" panose="020B0604020202020204" pitchFamily="34" charset="0"/>
              <a:buChar char="•"/>
            </a:pPr>
            <a:r>
              <a:rPr lang="en-US" baseline="0" dirty="0"/>
              <a:t>All signatory members of the UNFCCC are now required to prepare National Greenhouse Gas Emission Inventories.</a:t>
            </a:r>
          </a:p>
          <a:p>
            <a:endParaRPr lang="de-DE" baseline="0" dirty="0"/>
          </a:p>
          <a:p>
            <a:endParaRPr lang="de-DE" b="1" baseline="0" dirty="0"/>
          </a:p>
          <a:p>
            <a:r>
              <a:rPr lang="de-DE" b="1" baseline="0" dirty="0"/>
              <a:t>Reference: </a:t>
            </a:r>
          </a:p>
          <a:p>
            <a:r>
              <a:rPr lang="de-DE" baseline="0" dirty="0"/>
              <a:t>UNFCCC. Link </a:t>
            </a:r>
            <a:r>
              <a:rPr lang="en-US" dirty="0"/>
              <a:t>http://unfccc.int/land_use_and_climate_change/lulucf/items/6917.php </a:t>
            </a:r>
          </a:p>
        </p:txBody>
      </p:sp>
      <p:sp>
        <p:nvSpPr>
          <p:cNvPr id="4" name="Slide Number Placeholder 3"/>
          <p:cNvSpPr>
            <a:spLocks noGrp="1"/>
          </p:cNvSpPr>
          <p:nvPr>
            <p:ph type="sldNum" sz="quarter" idx="10"/>
          </p:nvPr>
        </p:nvSpPr>
        <p:spPr/>
        <p:txBody>
          <a:bodyPr/>
          <a:lstStyle/>
          <a:p>
            <a:fld id="{5C47224A-F323-4FFB-A7A5-191B84642B7C}" type="slidenum">
              <a:rPr lang="en-US" smtClean="0"/>
              <a:t>27</a:t>
            </a:fld>
            <a:endParaRPr lang="en-US"/>
          </a:p>
        </p:txBody>
      </p:sp>
    </p:spTree>
    <p:extLst>
      <p:ext uri="{BB962C8B-B14F-4D97-AF65-F5344CB8AC3E}">
        <p14:creationId xmlns:p14="http://schemas.microsoft.com/office/powerpoint/2010/main" val="2111931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KEY MESSAGES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Annex I countries commit to emissions targets </a:t>
            </a:r>
            <a:r>
              <a:rPr lang="en-US" baseline="0" dirty="0"/>
              <a:t>(in all sectors) </a:t>
            </a:r>
            <a:r>
              <a:rPr lang="en-US" dirty="0"/>
              <a:t>by 2020. Example: Australia:</a:t>
            </a:r>
            <a:r>
              <a:rPr lang="en-US" baseline="0" dirty="0"/>
              <a:t> </a:t>
            </a:r>
            <a:r>
              <a:rPr lang="en-US" sz="1200" b="0" i="0" kern="1200" dirty="0">
                <a:solidFill>
                  <a:schemeClr val="tx1"/>
                </a:solidFill>
                <a:effectLst/>
                <a:latin typeface="+mn-lt"/>
                <a:ea typeface="+mn-ea"/>
                <a:cs typeface="+mn-cs"/>
              </a:rPr>
              <a:t>-5% up to -15% or -25%, Canada: 17%, Japan: 25%....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Instructors can mention</a:t>
            </a:r>
            <a:r>
              <a:rPr lang="en-US" baseline="0" dirty="0"/>
              <a:t> that e</a:t>
            </a:r>
            <a:r>
              <a:rPr lang="en-US" dirty="0"/>
              <a:t>missions from deforestation have been declining as a fraction of total since 2005. In 2013, only 10% of global emissions from deforestation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1"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1" dirty="0"/>
              <a:t>Reference: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UNFCC. http://redd.unfccc.int/uploads/2_181_redd_20100610_recoftc_after-copenhagen.pdf</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28</a:t>
            </a:fld>
            <a:endParaRPr lang="en-US"/>
          </a:p>
        </p:txBody>
      </p:sp>
    </p:spTree>
    <p:extLst>
      <p:ext uri="{BB962C8B-B14F-4D97-AF65-F5344CB8AC3E}">
        <p14:creationId xmlns:p14="http://schemas.microsoft.com/office/powerpoint/2010/main" val="3902016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aseline="0" dirty="0"/>
              <a:t>: </a:t>
            </a:r>
          </a:p>
          <a:p>
            <a:pPr marL="171450" indent="-171450">
              <a:buFont typeface="Arial" panose="020B0604020202020204" pitchFamily="34" charset="0"/>
              <a:buChar char="•"/>
            </a:pPr>
            <a:r>
              <a:rPr lang="en-US" dirty="0"/>
              <a:t>While at times</a:t>
            </a:r>
            <a:r>
              <a:rPr lang="en-US" baseline="0" dirty="0"/>
              <a:t> progress can seem slow, the conversation has actually been evolving not only in terms of moving from A/R to a more inclusive MRV but also moving from more theoretical questions to practical issues of how to measure and how to safeguard the actual carbon stocks as well as preventing leakage (moving the C emissions from one area to another)</a:t>
            </a:r>
          </a:p>
          <a:p>
            <a:pPr marL="0" indent="0">
              <a:buFont typeface="Arial" panose="020B0604020202020204" pitchFamily="34" charset="0"/>
              <a:buNone/>
            </a:pPr>
            <a:endParaRPr lang="de-DE" baseline="0" dirty="0"/>
          </a:p>
          <a:p>
            <a:pPr marL="0" indent="0">
              <a:buFont typeface="Arial" panose="020B0604020202020204" pitchFamily="34" charset="0"/>
              <a:buNone/>
            </a:pPr>
            <a:endParaRPr lang="de-DE" baseline="0" dirty="0"/>
          </a:p>
          <a:p>
            <a:pPr marL="0" indent="0">
              <a:buFont typeface="Arial" panose="020B0604020202020204" pitchFamily="34" charset="0"/>
              <a:buNone/>
            </a:pPr>
            <a:r>
              <a:rPr lang="de-DE" b="1" baseline="0" dirty="0"/>
              <a:t>Reference:</a:t>
            </a:r>
          </a:p>
          <a:p>
            <a:pPr marL="0" indent="0">
              <a:buFont typeface="Arial" panose="020B0604020202020204" pitchFamily="34" charset="0"/>
              <a:buNone/>
            </a:pPr>
            <a:r>
              <a:rPr lang="en-US" dirty="0"/>
              <a:t>Jonathan Boston. 2008. </a:t>
            </a:r>
            <a:r>
              <a:rPr lang="en-US" i="1" dirty="0"/>
              <a:t>Policy</a:t>
            </a:r>
            <a:r>
              <a:rPr lang="en-US" i="1" baseline="0" dirty="0"/>
              <a:t> Quarterly</a:t>
            </a:r>
            <a:r>
              <a:rPr lang="en-US" baseline="0" dirty="0"/>
              <a:t>. </a:t>
            </a:r>
            <a:r>
              <a:rPr lang="en-US" dirty="0"/>
              <a:t>Vol 4, Number 1 2008. Institute of Policy Studies. Victoria University of Wellington, New Zealand.</a:t>
            </a:r>
          </a:p>
          <a:p>
            <a:pPr marL="0" indent="0">
              <a:buFont typeface="Arial" panose="020B0604020202020204" pitchFamily="34" charset="0"/>
              <a:buNone/>
            </a:pPr>
            <a:r>
              <a:rPr lang="en-US" b="0" baseline="0" dirty="0"/>
              <a:t>http://ips.ac.nz/publications/files/87701057d45.pdf</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C47224A-F323-4FFB-A7A5-191B84642B7C}" type="slidenum">
              <a:rPr lang="en-US" smtClean="0"/>
              <a:t>29</a:t>
            </a:fld>
            <a:endParaRPr lang="en-US"/>
          </a:p>
        </p:txBody>
      </p:sp>
    </p:spTree>
    <p:extLst>
      <p:ext uri="{BB962C8B-B14F-4D97-AF65-F5344CB8AC3E}">
        <p14:creationId xmlns:p14="http://schemas.microsoft.com/office/powerpoint/2010/main" val="4036814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KEY MESSAGES:</a:t>
            </a:r>
            <a:r>
              <a:rPr lang="en-US" b="1" baseline="0" dirty="0"/>
              <a:t> </a:t>
            </a:r>
          </a:p>
          <a:p>
            <a:pPr marL="171450" indent="-171450" rtl="0">
              <a:buFont typeface="Arial" panose="020B0604020202020204" pitchFamily="34" charset="0"/>
              <a:buChar char="•"/>
            </a:pPr>
            <a:r>
              <a:rPr lang="en-US" dirty="0"/>
              <a:t>Potential</a:t>
            </a:r>
            <a:r>
              <a:rPr lang="en-US" baseline="0" dirty="0"/>
              <a:t> in class activity to help build an understanding of the development of key ideas: </a:t>
            </a:r>
            <a:r>
              <a:rPr lang="en-US" sz="1200" b="0" i="0" u="none" strike="noStrike" kern="1200" baseline="0" dirty="0">
                <a:solidFill>
                  <a:schemeClr val="tx1"/>
                </a:solidFill>
                <a:effectLst/>
                <a:latin typeface="+mn-lt"/>
                <a:ea typeface="+mn-ea"/>
                <a:cs typeface="+mn-cs"/>
              </a:rPr>
              <a:t>h</a:t>
            </a:r>
            <a:r>
              <a:rPr lang="en-US" sz="1200" b="0" i="0" u="none" strike="noStrike" kern="1200" dirty="0">
                <a:solidFill>
                  <a:schemeClr val="tx1"/>
                </a:solidFill>
                <a:effectLst/>
                <a:latin typeface="+mn-lt"/>
                <a:ea typeface="+mn-ea"/>
                <a:cs typeface="+mn-cs"/>
              </a:rPr>
              <a:t>ow forest discussions have influenced the broader discussions.  </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 dates are not necessarily</a:t>
            </a:r>
            <a:r>
              <a:rPr lang="en-US" sz="1200" b="0" i="0" u="none" strike="noStrike" kern="1200" baseline="0" dirty="0">
                <a:solidFill>
                  <a:schemeClr val="tx1"/>
                </a:solidFill>
                <a:effectLst/>
                <a:latin typeface="+mn-lt"/>
                <a:ea typeface="+mn-ea"/>
                <a:cs typeface="+mn-cs"/>
              </a:rPr>
              <a:t> important but ensure that the students understand the order in which the key elements evolved.</a:t>
            </a:r>
          </a:p>
          <a:p>
            <a:pPr rtl="0"/>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There are more materials</a:t>
            </a:r>
            <a:r>
              <a:rPr lang="en-US" sz="1200" b="0" i="0" u="none" strike="noStrike" kern="1200" baseline="0" dirty="0">
                <a:solidFill>
                  <a:schemeClr val="tx1"/>
                </a:solidFill>
                <a:effectLst/>
                <a:latin typeface="+mn-lt"/>
                <a:ea typeface="+mn-ea"/>
                <a:cs typeface="+mn-cs"/>
              </a:rPr>
              <a:t> about the topics on </a:t>
            </a:r>
            <a:r>
              <a:rPr lang="en-US" sz="1200" b="1" i="0" u="none" strike="noStrike" kern="1200" baseline="0" dirty="0">
                <a:solidFill>
                  <a:schemeClr val="tx1"/>
                </a:solidFill>
                <a:effectLst/>
                <a:latin typeface="+mn-lt"/>
                <a:ea typeface="+mn-ea"/>
                <a:cs typeface="+mn-cs"/>
              </a:rPr>
              <a:t>Module 2: REDD+ in Climate Change Context</a:t>
            </a:r>
            <a:endParaRPr lang="en-US" b="1" dirty="0">
              <a:effectLst/>
            </a:endParaRPr>
          </a:p>
          <a:p>
            <a:r>
              <a:rPr lang="en-US" dirty="0"/>
              <a:t/>
            </a:r>
            <a:br>
              <a:rPr lang="en-US" dirty="0"/>
            </a:br>
            <a:endParaRPr lang="en-US" baseline="0" dirty="0"/>
          </a:p>
          <a:p>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30</a:t>
            </a:fld>
            <a:endParaRPr lang="en-US"/>
          </a:p>
        </p:txBody>
      </p:sp>
    </p:spTree>
    <p:extLst>
      <p:ext uri="{BB962C8B-B14F-4D97-AF65-F5344CB8AC3E}">
        <p14:creationId xmlns:p14="http://schemas.microsoft.com/office/powerpoint/2010/main" val="110654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aseline="0" dirty="0"/>
              <a:t>: </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rapidly approaching the atmospheric</a:t>
            </a:r>
            <a:r>
              <a:rPr lang="en-US" baseline="0" dirty="0"/>
              <a:t> concentrations scientists say will result in a 2 degree warming. </a:t>
            </a:r>
            <a:r>
              <a:rPr lang="en-US" sz="1200" dirty="0"/>
              <a:t>Scientists say: Stay below 450 ppm</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a:t>
            </a:r>
            <a:r>
              <a:rPr lang="en-US" dirty="0"/>
              <a:t>he original goal was</a:t>
            </a:r>
            <a:r>
              <a:rPr lang="en-US" baseline="0" dirty="0"/>
              <a:t> to stabilize at a level that would “prevent dangerous anthropogenic interference with the climate system”  now the goal is more specific- limit mean global warming to less than 2 degrees C.</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Goal of the convention in 1992: Stabilization of CO2</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Goal of COP</a:t>
            </a:r>
            <a:r>
              <a:rPr lang="en-US" sz="1200" baseline="0" dirty="0"/>
              <a:t> in</a:t>
            </a:r>
            <a:r>
              <a:rPr lang="en-US" sz="1200" dirty="0"/>
              <a:t> Cancun in 2010: Limit warming to 2° C (More specific target)</a:t>
            </a:r>
          </a:p>
          <a:p>
            <a:pPr marL="171450" indent="-171450">
              <a:buFontTx/>
              <a:buChar char="-"/>
            </a:pPr>
            <a:endParaRPr lang="de-DE" sz="1200" dirty="0"/>
          </a:p>
          <a:p>
            <a:pPr marL="171450" indent="-171450">
              <a:buFontTx/>
              <a:buChar char="-"/>
            </a:pPr>
            <a:endParaRPr lang="en-US" sz="1200" dirty="0"/>
          </a:p>
          <a:p>
            <a:pPr marL="0" indent="0">
              <a:buFontTx/>
              <a:buNone/>
            </a:pPr>
            <a:r>
              <a:rPr lang="en-US" b="1" dirty="0"/>
              <a:t>Image source: </a:t>
            </a:r>
          </a:p>
          <a:p>
            <a:pPr marL="0" indent="0">
              <a:buFontTx/>
              <a:buNone/>
            </a:pPr>
            <a:r>
              <a:rPr lang="en-US" b="0" dirty="0"/>
              <a:t>NOAA.</a:t>
            </a:r>
            <a:r>
              <a:rPr lang="en-US" b="0" baseline="0" dirty="0"/>
              <a:t> Link: </a:t>
            </a:r>
            <a:r>
              <a:rPr lang="en-US" b="0" dirty="0"/>
              <a:t>http://www.esrl.noaa.gov/gmd/ccgg/trends/</a:t>
            </a:r>
          </a:p>
        </p:txBody>
      </p:sp>
      <p:sp>
        <p:nvSpPr>
          <p:cNvPr id="4" name="Slide Number Placeholder 3"/>
          <p:cNvSpPr>
            <a:spLocks noGrp="1"/>
          </p:cNvSpPr>
          <p:nvPr>
            <p:ph type="sldNum" sz="quarter" idx="10"/>
          </p:nvPr>
        </p:nvSpPr>
        <p:spPr/>
        <p:txBody>
          <a:bodyPr/>
          <a:lstStyle/>
          <a:p>
            <a:fld id="{5C47224A-F323-4FFB-A7A5-191B84642B7C}" type="slidenum">
              <a:rPr lang="en-US" smtClean="0"/>
              <a:t>31</a:t>
            </a:fld>
            <a:endParaRPr lang="en-US" dirty="0"/>
          </a:p>
        </p:txBody>
      </p:sp>
    </p:spTree>
    <p:extLst>
      <p:ext uri="{BB962C8B-B14F-4D97-AF65-F5344CB8AC3E}">
        <p14:creationId xmlns:p14="http://schemas.microsoft.com/office/powerpoint/2010/main" val="99731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r>
              <a:rPr lang="en-US" baseline="0" dirty="0"/>
              <a:t>: Just read these 4 major learning objectives. </a:t>
            </a:r>
          </a:p>
          <a:p>
            <a:endParaRPr lang="en-US" i="1" dirty="0"/>
          </a:p>
          <a:p>
            <a:r>
              <a:rPr lang="en-US" i="1" dirty="0"/>
              <a:t>Reminder</a:t>
            </a:r>
            <a:r>
              <a:rPr lang="en-US" dirty="0"/>
              <a:t>:</a:t>
            </a:r>
            <a:r>
              <a:rPr lang="en-US" baseline="0" dirty="0"/>
              <a:t> </a:t>
            </a:r>
            <a:r>
              <a:rPr lang="en-US" dirty="0"/>
              <a:t>This is an ever</a:t>
            </a:r>
            <a:r>
              <a:rPr lang="en-US" baseline="0" dirty="0"/>
              <a:t> evolving topic so reviewing associated websites for the latest updates is highly recommended.</a:t>
            </a:r>
          </a:p>
        </p:txBody>
      </p:sp>
      <p:sp>
        <p:nvSpPr>
          <p:cNvPr id="4" name="Slide Number Placeholder 3"/>
          <p:cNvSpPr>
            <a:spLocks noGrp="1"/>
          </p:cNvSpPr>
          <p:nvPr>
            <p:ph type="sldNum" sz="quarter" idx="10"/>
          </p:nvPr>
        </p:nvSpPr>
        <p:spPr/>
        <p:txBody>
          <a:bodyPr/>
          <a:lstStyle/>
          <a:p>
            <a:fld id="{5C47224A-F323-4FFB-A7A5-191B84642B7C}" type="slidenum">
              <a:rPr lang="en-US" smtClean="0"/>
              <a:t>5</a:t>
            </a:fld>
            <a:endParaRPr lang="en-US" dirty="0"/>
          </a:p>
        </p:txBody>
      </p:sp>
    </p:spTree>
    <p:extLst>
      <p:ext uri="{BB962C8B-B14F-4D97-AF65-F5344CB8AC3E}">
        <p14:creationId xmlns:p14="http://schemas.microsoft.com/office/powerpoint/2010/main" val="1908973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aseline="0" dirty="0"/>
              <a:t>: </a:t>
            </a:r>
          </a:p>
          <a:p>
            <a:pPr marL="171450" indent="-171450">
              <a:buFont typeface="Arial" panose="020B0604020202020204" pitchFamily="34" charset="0"/>
              <a:buChar char="•"/>
            </a:pPr>
            <a:r>
              <a:rPr lang="en-US" dirty="0"/>
              <a:t>One option</a:t>
            </a:r>
            <a:r>
              <a:rPr lang="en-US" baseline="0" dirty="0"/>
              <a:t> suggested is to use a wide variety of current technologies each resulting in a reduction in emissions and summing to the necessary total reduction- stopping all deforestation and increasing area reforested/afforested is one of these “wedges” by </a:t>
            </a:r>
            <a:r>
              <a:rPr lang="en-US" b="1" baseline="0" dirty="0" err="1"/>
              <a:t>Pacala</a:t>
            </a:r>
            <a:r>
              <a:rPr lang="en-US" b="1" baseline="0" dirty="0"/>
              <a:t> and Socolow 2004.</a:t>
            </a:r>
          </a:p>
          <a:p>
            <a:endParaRPr lang="de-DE" b="1" baseline="0" dirty="0"/>
          </a:p>
          <a:p>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Questions for discussion: </a:t>
            </a:r>
            <a:r>
              <a:rPr lang="en-US" dirty="0"/>
              <a:t>How do forests mitigate climate change? </a:t>
            </a:r>
            <a:r>
              <a:rPr lang="en-US" dirty="0">
                <a:solidFill>
                  <a:srgbClr val="000000"/>
                </a:solidFill>
              </a:rPr>
              <a:t>How much carbon benefit do we get from REDD+?</a:t>
            </a:r>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Key message of discussion</a:t>
            </a:r>
            <a:r>
              <a:rPr lang="en-US" baseline="0" dirty="0"/>
              <a:t>: </a:t>
            </a:r>
            <a:r>
              <a:rPr lang="en-US" dirty="0"/>
              <a:t>Fraction</a:t>
            </a:r>
            <a:r>
              <a:rPr lang="en-US" baseline="0" dirty="0"/>
              <a:t> of total CO2 emissions that come from Forest degradation and deforestation has been declining since 2005- there are still debates about the total amount but estimates for 2010 but the fraction at about 10%.</a:t>
            </a:r>
            <a:endParaRPr lang="en-US" dirty="0"/>
          </a:p>
          <a:p>
            <a:endParaRPr lang="de-DE" baseline="0" dirty="0"/>
          </a:p>
          <a:p>
            <a:endParaRPr lang="en-US" baseline="0" dirty="0"/>
          </a:p>
          <a:p>
            <a:r>
              <a:rPr lang="en-US" b="1" baseline="0" dirty="0"/>
              <a:t>Reference and Image source:</a:t>
            </a:r>
          </a:p>
          <a:p>
            <a:r>
              <a:rPr lang="en-US" baseline="0" dirty="0"/>
              <a:t>Stabilization Wedges: Solving the Climate Problem for the Next 50 Years with Current Technologies. S. </a:t>
            </a:r>
            <a:r>
              <a:rPr lang="en-US" baseline="0" dirty="0" err="1"/>
              <a:t>Pacala</a:t>
            </a:r>
            <a:r>
              <a:rPr lang="en-US" baseline="0" dirty="0"/>
              <a:t> and R. </a:t>
            </a:r>
            <a:r>
              <a:rPr lang="en-US" baseline="0" dirty="0" err="1"/>
              <a:t>Socolow</a:t>
            </a:r>
            <a:r>
              <a:rPr lang="en-US" baseline="0" dirty="0"/>
              <a:t> in Science, Vol. 305, pages 968–972; August 13, 2004.</a:t>
            </a:r>
          </a:p>
        </p:txBody>
      </p:sp>
      <p:sp>
        <p:nvSpPr>
          <p:cNvPr id="4" name="Slide Number Placeholder 3"/>
          <p:cNvSpPr>
            <a:spLocks noGrp="1"/>
          </p:cNvSpPr>
          <p:nvPr>
            <p:ph type="sldNum" sz="quarter" idx="10"/>
          </p:nvPr>
        </p:nvSpPr>
        <p:spPr/>
        <p:txBody>
          <a:bodyPr/>
          <a:lstStyle/>
          <a:p>
            <a:fld id="{5C47224A-F323-4FFB-A7A5-191B84642B7C}" type="slidenum">
              <a:rPr lang="en-US" smtClean="0"/>
              <a:t>32</a:t>
            </a:fld>
            <a:endParaRPr lang="en-US"/>
          </a:p>
        </p:txBody>
      </p:sp>
    </p:spTree>
    <p:extLst>
      <p:ext uri="{BB962C8B-B14F-4D97-AF65-F5344CB8AC3E}">
        <p14:creationId xmlns:p14="http://schemas.microsoft.com/office/powerpoint/2010/main" val="2401508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a:t>
            </a:r>
          </a:p>
          <a:p>
            <a:endParaRPr lang="en-US" b="1" baseline="0" dirty="0"/>
          </a:p>
          <a:p>
            <a:pPr marL="171450" indent="-171450">
              <a:buFont typeface="Arial" panose="020B0604020202020204" pitchFamily="34" charset="0"/>
              <a:buChar char="•"/>
            </a:pPr>
            <a:r>
              <a:rPr lang="en-US" dirty="0"/>
              <a:t>The first two components are fairly self explanatory- avoiding</a:t>
            </a:r>
            <a:r>
              <a:rPr lang="en-US" baseline="0" dirty="0"/>
              <a:t> carbon emissions by reducing rates of </a:t>
            </a:r>
            <a:r>
              <a:rPr lang="en-US" b="1" baseline="0" dirty="0"/>
              <a:t>deforestation</a:t>
            </a:r>
            <a:r>
              <a:rPr lang="en-US" baseline="0" dirty="0"/>
              <a:t> and </a:t>
            </a:r>
            <a:r>
              <a:rPr lang="en-US" b="1" baseline="0" dirty="0"/>
              <a:t>forest degradation.</a:t>
            </a:r>
            <a:r>
              <a:rPr lang="en-US" baseline="0" dirty="0"/>
              <a: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Conservation of forest carbon stocks is meant to address the value of maintaining forests that are NOT threatened with deforestation or degradation (thus, you cannot legitimately ‘avoid’ those emissions). They still act as an important carbon sink, just by being there. Think of parks. This was added to maintain incentives for existing protected areas and/or high forest/low deforestation countries, who could not legitimately claim that their forests were at risk of loss.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Enhance</a:t>
            </a:r>
            <a:r>
              <a:rPr lang="en-US" sz="1200" b="0" i="0" kern="1200" baseline="0" dirty="0">
                <a:solidFill>
                  <a:schemeClr val="tx1"/>
                </a:solidFill>
                <a:effectLst/>
                <a:latin typeface="+mn-lt"/>
                <a:ea typeface="+mn-ea"/>
                <a:cs typeface="+mn-cs"/>
              </a:rPr>
              <a:t>ment of forest carbon stocks includes any management approaches that actually increase carbon storage in forests ( note this is different from afforestation or growing forests in areas that were deforested- this is increasing carbon storage in forests that stay in forest).  </a:t>
            </a: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Finally sustainable management includes techniques such as reduced impact logging where forest resources can be extracted but that minimize the carbon emissions associated with the use of those forest resources.  </a:t>
            </a:r>
          </a:p>
          <a:p>
            <a:pPr marL="171450" indent="-171450">
              <a:buFont typeface="Arial" panose="020B0604020202020204" pitchFamily="34" charset="0"/>
              <a:buChar char="•"/>
            </a:pPr>
            <a:endParaRPr lang="de-DE" sz="1200" b="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There are more materials</a:t>
            </a:r>
            <a:r>
              <a:rPr lang="en-US" sz="1200" b="0" i="0" u="none" strike="noStrike" kern="1200" baseline="0" dirty="0">
                <a:solidFill>
                  <a:schemeClr val="tx1"/>
                </a:solidFill>
                <a:effectLst/>
                <a:latin typeface="+mn-lt"/>
                <a:ea typeface="+mn-ea"/>
                <a:cs typeface="+mn-cs"/>
              </a:rPr>
              <a:t> about the topics on </a:t>
            </a:r>
            <a:r>
              <a:rPr lang="en-US" sz="1200" b="1" i="0" u="none" strike="noStrike" kern="1200" baseline="0" dirty="0">
                <a:solidFill>
                  <a:schemeClr val="tx1"/>
                </a:solidFill>
                <a:effectLst/>
                <a:latin typeface="+mn-lt"/>
                <a:ea typeface="+mn-ea"/>
                <a:cs typeface="+mn-cs"/>
              </a:rPr>
              <a:t>Module 2: REDD+ in Climate Change Context</a:t>
            </a:r>
            <a:endParaRPr lang="en-US" b="1" dirty="0">
              <a:effectLst/>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33</a:t>
            </a:fld>
            <a:endParaRPr lang="en-US"/>
          </a:p>
        </p:txBody>
      </p:sp>
    </p:spTree>
    <p:extLst>
      <p:ext uri="{BB962C8B-B14F-4D97-AF65-F5344CB8AC3E}">
        <p14:creationId xmlns:p14="http://schemas.microsoft.com/office/powerpoint/2010/main" val="2328907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aseline="0" dirty="0"/>
              <a:t>:  </a:t>
            </a:r>
          </a:p>
          <a:p>
            <a:r>
              <a:rPr lang="en-US" dirty="0"/>
              <a:t>Benefits to both developed</a:t>
            </a:r>
            <a:r>
              <a:rPr lang="en-US" baseline="0" dirty="0"/>
              <a:t> and developing countries</a:t>
            </a:r>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34</a:t>
            </a:fld>
            <a:endParaRPr lang="en-US"/>
          </a:p>
        </p:txBody>
      </p:sp>
    </p:spTree>
    <p:extLst>
      <p:ext uri="{BB962C8B-B14F-4D97-AF65-F5344CB8AC3E}">
        <p14:creationId xmlns:p14="http://schemas.microsoft.com/office/powerpoint/2010/main" val="1666882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aseline="0" dirty="0"/>
              <a:t>: </a:t>
            </a:r>
          </a:p>
          <a:p>
            <a:pPr marL="171450" indent="-171450">
              <a:buFont typeface="Arial" panose="020B0604020202020204" pitchFamily="34" charset="0"/>
              <a:buChar char="•"/>
            </a:pPr>
            <a:r>
              <a:rPr lang="en-US" baseline="0" dirty="0"/>
              <a:t>REDD+ will need significant funds to function as intended and may require multiple funding streams including some or all of these. </a:t>
            </a:r>
          </a:p>
          <a:p>
            <a:pPr marL="171450" indent="-171450">
              <a:buFont typeface="Arial" panose="020B0604020202020204" pitchFamily="34" charset="0"/>
              <a:buChar char="•"/>
            </a:pPr>
            <a:r>
              <a:rPr lang="en-US" baseline="0" dirty="0"/>
              <a:t>Some of these are already functioning </a:t>
            </a:r>
          </a:p>
          <a:p>
            <a:endParaRPr lang="de-DE" baseline="0" dirty="0"/>
          </a:p>
          <a:p>
            <a:r>
              <a:rPr lang="en-US" b="1" dirty="0"/>
              <a:t>Acronyms  </a:t>
            </a:r>
          </a:p>
          <a:p>
            <a:pPr marL="171450" indent="-171450">
              <a:buFont typeface="Arial" panose="020B0604020202020204" pitchFamily="34" charset="0"/>
              <a:buChar char="•"/>
            </a:pPr>
            <a:r>
              <a:rPr lang="en-US" dirty="0"/>
              <a:t>ET= Emissions Trading</a:t>
            </a:r>
          </a:p>
          <a:p>
            <a:pPr marL="171450" indent="-171450">
              <a:buFont typeface="Arial" panose="020B0604020202020204" pitchFamily="34" charset="0"/>
              <a:buChar char="•"/>
            </a:pPr>
            <a:r>
              <a:rPr lang="en-US" baseline="0" dirty="0"/>
              <a:t>JI= Joint Implementation </a:t>
            </a:r>
            <a:r>
              <a:rPr lang="en-US" sz="1200" b="0" i="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CDM= Clean Development Mechanism. </a:t>
            </a:r>
            <a:r>
              <a:rPr lang="en-US" sz="1200" b="0" i="0" kern="1200" dirty="0">
                <a:solidFill>
                  <a:schemeClr val="tx1"/>
                </a:solidFill>
                <a:effectLst/>
                <a:latin typeface="+mn-lt"/>
                <a:ea typeface="+mn-ea"/>
                <a:cs typeface="+mn-cs"/>
              </a:rPr>
              <a:t>Emission-reduction projects in developing countries can earn certified emission reduction credits.</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35</a:t>
            </a:fld>
            <a:endParaRPr lang="en-US"/>
          </a:p>
        </p:txBody>
      </p:sp>
    </p:spTree>
    <p:extLst>
      <p:ext uri="{BB962C8B-B14F-4D97-AF65-F5344CB8AC3E}">
        <p14:creationId xmlns:p14="http://schemas.microsoft.com/office/powerpoint/2010/main" val="1503766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KEY MESSAGES</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Other</a:t>
            </a:r>
            <a:r>
              <a:rPr lang="en-US" baseline="0" dirty="0"/>
              <a:t> benefits include protection of biodiversity and water resources etc.</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r>
              <a:rPr lang="en-US" dirty="0"/>
              <a:t>These</a:t>
            </a:r>
            <a:r>
              <a:rPr lang="en-US" baseline="0" dirty="0"/>
              <a:t> developments are also benefits- improved governance and transparency etc.</a:t>
            </a:r>
          </a:p>
          <a:p>
            <a:pPr marL="171450" indent="-171450" rtl="0">
              <a:buFont typeface="Arial" panose="020B0604020202020204" pitchFamily="34" charset="0"/>
              <a:buChar char="•"/>
            </a:pPr>
            <a:endParaRPr lang="en-US" baseline="0" dirty="0"/>
          </a:p>
          <a:p>
            <a:pPr marL="171450" indent="-171450" rtl="0">
              <a:buFont typeface="Arial" panose="020B0604020202020204" pitchFamily="34" charset="0"/>
              <a:buChar char="•"/>
            </a:pPr>
            <a:r>
              <a:rPr lang="en-US" baseline="0" dirty="0"/>
              <a:t>Not just in questions of forest/ land management. </a:t>
            </a:r>
            <a:r>
              <a:rPr lang="en-US" sz="1200" b="0" i="0" u="none" strike="noStrike" kern="1200" dirty="0">
                <a:solidFill>
                  <a:schemeClr val="tx1"/>
                </a:solidFill>
                <a:effectLst/>
                <a:latin typeface="+mn-lt"/>
                <a:ea typeface="+mn-ea"/>
                <a:cs typeface="+mn-cs"/>
              </a:rPr>
              <a:t>Clarify that the ‘conditions’ for achieving forest mitigation also yield benefits or co-benefits.</a:t>
            </a:r>
          </a:p>
          <a:p>
            <a:pPr marL="171450" indent="-171450" rtl="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This is a key place to refer to </a:t>
            </a:r>
            <a:r>
              <a:rPr lang="en-US" sz="1200" b="1" i="0" u="none" strike="noStrike" kern="1200" dirty="0">
                <a:solidFill>
                  <a:schemeClr val="tx1"/>
                </a:solidFill>
                <a:effectLst/>
                <a:latin typeface="+mn-lt"/>
                <a:ea typeface="+mn-ea"/>
                <a:cs typeface="+mn-cs"/>
              </a:rPr>
              <a:t>Module</a:t>
            </a:r>
            <a:r>
              <a:rPr lang="en-US" sz="1200" b="1" i="0" u="none" strike="noStrike" kern="1200" baseline="0" dirty="0">
                <a:solidFill>
                  <a:schemeClr val="tx1"/>
                </a:solidFill>
                <a:effectLst/>
                <a:latin typeface="+mn-lt"/>
                <a:ea typeface="+mn-ea"/>
                <a:cs typeface="+mn-cs"/>
              </a:rPr>
              <a:t> 2: </a:t>
            </a:r>
            <a:r>
              <a:rPr lang="en-US" sz="1200" b="1" i="0" u="none" strike="noStrike" kern="1200" dirty="0">
                <a:solidFill>
                  <a:schemeClr val="tx1"/>
                </a:solidFill>
                <a:effectLst/>
                <a:latin typeface="+mn-lt"/>
                <a:ea typeface="+mn-ea"/>
                <a:cs typeface="+mn-cs"/>
              </a:rPr>
              <a:t>REDD+ in Climate</a:t>
            </a:r>
            <a:r>
              <a:rPr lang="en-US" sz="1200" b="1" i="0" u="none" strike="noStrike" kern="1200" baseline="0" dirty="0">
                <a:solidFill>
                  <a:schemeClr val="tx1"/>
                </a:solidFill>
                <a:effectLst/>
                <a:latin typeface="+mn-lt"/>
                <a:ea typeface="+mn-ea"/>
                <a:cs typeface="+mn-cs"/>
              </a:rPr>
              <a:t> Change Context</a:t>
            </a:r>
            <a:r>
              <a:rPr lang="en-US" sz="1200" b="0" i="0" u="none" strike="noStrike" kern="1200" dirty="0">
                <a:solidFill>
                  <a:schemeClr val="tx1"/>
                </a:solidFill>
                <a:effectLst/>
                <a:latin typeface="+mn-lt"/>
                <a:ea typeface="+mn-ea"/>
                <a:cs typeface="+mn-cs"/>
              </a:rPr>
              <a:t>, which goes into governance, co-benefits, etc. Focus less on facts and more implications of decisions.</a:t>
            </a:r>
          </a:p>
          <a:p>
            <a:pPr marL="171450" indent="-171450" rtl="0">
              <a:buFont typeface="Arial" panose="020B0604020202020204" pitchFamily="34" charset="0"/>
              <a:buChar char="•"/>
            </a:pPr>
            <a:endParaRPr lang="de-DE" sz="1200" b="0" i="0" u="none" strike="noStrike" kern="1200" dirty="0">
              <a:solidFill>
                <a:schemeClr val="tx1"/>
              </a:solidFill>
              <a:effectLst/>
              <a:latin typeface="+mn-lt"/>
              <a:ea typeface="+mn-ea"/>
              <a:cs typeface="+mn-cs"/>
            </a:endParaRPr>
          </a:p>
          <a:p>
            <a:pPr marL="0" indent="0" rtl="0">
              <a:buFont typeface="Arial" panose="020B0604020202020204" pitchFamily="34" charset="0"/>
              <a:buNone/>
            </a:pPr>
            <a:r>
              <a:rPr lang="de-DE" sz="1200" b="1" i="0" u="none" strike="noStrike" kern="1200" dirty="0">
                <a:solidFill>
                  <a:schemeClr val="tx1"/>
                </a:solidFill>
                <a:effectLst/>
                <a:latin typeface="+mn-lt"/>
                <a:ea typeface="+mn-ea"/>
                <a:cs typeface="+mn-cs"/>
              </a:rPr>
              <a:t>Reference:</a:t>
            </a:r>
          </a:p>
          <a:p>
            <a:pPr marL="0" indent="0" rtl="0">
              <a:buFont typeface="Arial" panose="020B0604020202020204" pitchFamily="34" charset="0"/>
              <a:buNone/>
            </a:pPr>
            <a:r>
              <a:rPr lang="de-DE" sz="1200" b="0" i="0" u="none" strike="noStrike" kern="1200" dirty="0">
                <a:solidFill>
                  <a:schemeClr val="tx1"/>
                </a:solidFill>
                <a:effectLst/>
                <a:latin typeface="+mn-lt"/>
                <a:ea typeface="+mn-ea"/>
                <a:cs typeface="+mn-cs"/>
              </a:rPr>
              <a:t>The REDD Desk.</a:t>
            </a:r>
            <a:r>
              <a:rPr lang="de-DE" sz="1200" b="0" i="0" u="none" strike="noStrike" kern="1200" baseline="0" dirty="0">
                <a:solidFill>
                  <a:schemeClr val="tx1"/>
                </a:solidFill>
                <a:effectLst/>
                <a:latin typeface="+mn-lt"/>
                <a:ea typeface="+mn-ea"/>
                <a:cs typeface="+mn-cs"/>
              </a:rPr>
              <a:t> Link: </a:t>
            </a:r>
            <a:r>
              <a:rPr lang="de-DE" sz="1200" b="0" i="0" u="none" strike="noStrike" kern="1200" dirty="0">
                <a:solidFill>
                  <a:schemeClr val="tx1"/>
                </a:solidFill>
                <a:effectLst/>
                <a:latin typeface="+mn-lt"/>
                <a:ea typeface="+mn-ea"/>
                <a:cs typeface="+mn-cs"/>
              </a:rPr>
              <a:t>http://theredddesk.org/theme/safeguards-and-co-benefits</a:t>
            </a:r>
          </a:p>
          <a:p>
            <a:pPr marL="0" indent="0" rtl="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171450" indent="-171450" rtl="0">
              <a:buFont typeface="Arial" panose="020B0604020202020204" pitchFamily="34" charset="0"/>
              <a:buChar char="•"/>
            </a:pPr>
            <a:endParaRPr lang="de-DE" sz="1200" b="0" i="0" u="none" strike="noStrike" kern="1200" dirty="0">
              <a:solidFill>
                <a:schemeClr val="tx1"/>
              </a:solidFill>
              <a:effectLst/>
              <a:latin typeface="+mn-lt"/>
              <a:ea typeface="+mn-ea"/>
              <a:cs typeface="+mn-cs"/>
            </a:endParaRPr>
          </a:p>
          <a:p>
            <a:pPr marL="0" indent="0" rtl="0">
              <a:buFont typeface="Arial" panose="020B0604020202020204" pitchFamily="34" charset="0"/>
              <a:buNone/>
            </a:pPr>
            <a:endParaRPr lang="en-US" b="0" dirty="0">
              <a:effectLst/>
            </a:endParaRPr>
          </a:p>
          <a:p>
            <a:r>
              <a:rPr lang="en-US" dirty="0"/>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36</a:t>
            </a:fld>
            <a:endParaRPr lang="en-US"/>
          </a:p>
        </p:txBody>
      </p:sp>
    </p:spTree>
    <p:extLst>
      <p:ext uri="{BB962C8B-B14F-4D97-AF65-F5344CB8AC3E}">
        <p14:creationId xmlns:p14="http://schemas.microsoft.com/office/powerpoint/2010/main" val="303840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aseline="0" dirty="0"/>
              <a:t>: </a:t>
            </a:r>
          </a:p>
          <a:p>
            <a:r>
              <a:rPr lang="en-US" sz="1200" b="0" i="0" u="none" strike="noStrike" kern="1200" dirty="0">
                <a:solidFill>
                  <a:schemeClr val="tx1"/>
                </a:solidFill>
                <a:effectLst/>
                <a:latin typeface="+mn-lt"/>
                <a:ea typeface="+mn-ea"/>
                <a:cs typeface="+mn-cs"/>
              </a:rPr>
              <a:t>Options:</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pre-homework assignment, use newspaper and showcase background negotiations. Bring in a negotiator to breathe some life into this topic.</a:t>
            </a:r>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6</a:t>
            </a:fld>
            <a:endParaRPr lang="en-US" dirty="0"/>
          </a:p>
        </p:txBody>
      </p:sp>
    </p:spTree>
    <p:extLst>
      <p:ext uri="{BB962C8B-B14F-4D97-AF65-F5344CB8AC3E}">
        <p14:creationId xmlns:p14="http://schemas.microsoft.com/office/powerpoint/2010/main" val="103848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dirty="0"/>
              <a:t>:</a:t>
            </a:r>
            <a:r>
              <a:rPr lang="en-US" b="0" baseline="0" dirty="0"/>
              <a:t> </a:t>
            </a:r>
          </a:p>
          <a:p>
            <a:r>
              <a:rPr lang="en-US" b="0" baseline="0" dirty="0"/>
              <a:t>These are the topics we will discuss today</a:t>
            </a:r>
            <a:endParaRPr lang="en-US" dirty="0"/>
          </a:p>
          <a:p>
            <a:endParaRPr lang="en-US" dirty="0"/>
          </a:p>
          <a:p>
            <a:pPr marL="171450" indent="-171450">
              <a:buFontTx/>
              <a:buChar char="-"/>
            </a:pPr>
            <a:r>
              <a:rPr lang="en-US" dirty="0"/>
              <a:t>A/R is afforestation/reforestation</a:t>
            </a:r>
            <a:r>
              <a:rPr lang="en-US" baseline="0" dirty="0"/>
              <a:t> RED the reduction of emissions from deforestation</a:t>
            </a:r>
          </a:p>
          <a:p>
            <a:pPr marL="171450" indent="-171450">
              <a:buFontTx/>
              <a:buChar char="-"/>
            </a:pPr>
            <a:r>
              <a:rPr lang="en-US" baseline="0" dirty="0"/>
              <a:t>REDD+ reduction of emissions from deforestation and forest degradation (plus forest management, conservation and carbon stock enhancement etc.)</a:t>
            </a:r>
            <a:br>
              <a:rPr lang="en-US" baseline="0" dirty="0"/>
            </a:br>
            <a:endParaRPr lang="en-US" baseline="0" dirty="0"/>
          </a:p>
        </p:txBody>
      </p:sp>
      <p:sp>
        <p:nvSpPr>
          <p:cNvPr id="4" name="Slide Number Placeholder 3"/>
          <p:cNvSpPr>
            <a:spLocks noGrp="1"/>
          </p:cNvSpPr>
          <p:nvPr>
            <p:ph type="sldNum" sz="quarter" idx="10"/>
          </p:nvPr>
        </p:nvSpPr>
        <p:spPr/>
        <p:txBody>
          <a:bodyPr/>
          <a:lstStyle/>
          <a:p>
            <a:fld id="{5C47224A-F323-4FFB-A7A5-191B84642B7C}" type="slidenum">
              <a:rPr lang="en-US" smtClean="0"/>
              <a:t>7</a:t>
            </a:fld>
            <a:endParaRPr lang="en-US" dirty="0"/>
          </a:p>
        </p:txBody>
      </p:sp>
    </p:spTree>
    <p:extLst>
      <p:ext uri="{BB962C8B-B14F-4D97-AF65-F5344CB8AC3E}">
        <p14:creationId xmlns:p14="http://schemas.microsoft.com/office/powerpoint/2010/main" val="1162898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 </a:t>
            </a:r>
          </a:p>
          <a:p>
            <a:r>
              <a:rPr lang="en-US" b="0" baseline="0" dirty="0"/>
              <a:t>This is a brief timeline of major UN activities on climate change – we will discuss what important decisions or actions came out of each event</a:t>
            </a:r>
            <a:endParaRPr lang="en-US" b="1" baseline="0" dirty="0"/>
          </a:p>
          <a:p>
            <a:endParaRPr lang="en-US" b="1" dirty="0"/>
          </a:p>
          <a:p>
            <a:endParaRPr lang="en-US" b="1" dirty="0"/>
          </a:p>
          <a:p>
            <a:r>
              <a:rPr lang="en-US" b="1" dirty="0"/>
              <a:t>Acronym notes</a:t>
            </a:r>
            <a:r>
              <a:rPr lang="en-US" dirty="0"/>
              <a:t>: </a:t>
            </a:r>
          </a:p>
          <a:p>
            <a:r>
              <a:rPr lang="en-US" dirty="0"/>
              <a:t>IPCC</a:t>
            </a:r>
            <a:r>
              <a:rPr lang="en-US" baseline="0" dirty="0"/>
              <a:t> = Intergovernmental Panel on Climate Change</a:t>
            </a:r>
          </a:p>
          <a:p>
            <a:r>
              <a:rPr lang="en-US" baseline="0" dirty="0"/>
              <a:t>UNFCCC = United Nations Framework Convention on Climate Change</a:t>
            </a:r>
          </a:p>
          <a:p>
            <a:r>
              <a:rPr lang="en-US" baseline="0" dirty="0"/>
              <a:t>KP= Kyoto Protocol</a:t>
            </a:r>
          </a:p>
          <a:p>
            <a:r>
              <a:rPr lang="en-US" baseline="0" dirty="0"/>
              <a:t>COP = Conference of the Parties ( those nations that have signed up to the UNFCCC as of 2014 192 countries are “parties” to the UNFCCC)</a:t>
            </a:r>
          </a:p>
          <a:p>
            <a:endParaRPr lang="en-US" baseline="0" dirty="0"/>
          </a:p>
          <a:p>
            <a:r>
              <a:rPr lang="en-US" b="1" baseline="0" dirty="0"/>
              <a:t>Alternative</a:t>
            </a:r>
            <a:r>
              <a:rPr lang="en-US" baseline="0" dirty="0"/>
              <a:t>: This timeline can be omitted in the lecture or instructors can show </a:t>
            </a:r>
            <a:r>
              <a:rPr lang="en-US" sz="1200" b="0" i="0" u="none" strike="noStrike" kern="1200" dirty="0">
                <a:solidFill>
                  <a:schemeClr val="tx1"/>
                </a:solidFill>
                <a:effectLst/>
                <a:latin typeface="+mn-lt"/>
                <a:ea typeface="+mn-ea"/>
                <a:cs typeface="+mn-cs"/>
              </a:rPr>
              <a:t>timeline but not what is written in the boxes until after activity.</a:t>
            </a:r>
            <a:r>
              <a:rPr lang="en-US" sz="1200" b="0" i="0" u="none" strike="noStrike" kern="1200" baseline="0" dirty="0">
                <a:solidFill>
                  <a:schemeClr val="tx1"/>
                </a:solidFill>
                <a:effectLst/>
                <a:latin typeface="+mn-lt"/>
                <a:ea typeface="+mn-ea"/>
                <a:cs typeface="+mn-cs"/>
              </a:rPr>
              <a:t> We </a:t>
            </a:r>
            <a:r>
              <a:rPr lang="en-US" baseline="0" dirty="0"/>
              <a:t>can ask students to create it as an activity</a:t>
            </a:r>
          </a:p>
          <a:p>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b="1" dirty="0"/>
              <a:t>Reference</a:t>
            </a:r>
            <a:r>
              <a:rPr lang="en-US" alt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a:t>Paz- Rivera 2011. REDD+ negotiations and key milestones from Cancun to Durban</a:t>
            </a:r>
            <a:endParaRPr lang="en-US" dirty="0"/>
          </a:p>
          <a:p>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8</a:t>
            </a:fld>
            <a:endParaRPr lang="en-US" dirty="0"/>
          </a:p>
        </p:txBody>
      </p:sp>
    </p:spTree>
    <p:extLst>
      <p:ext uri="{BB962C8B-B14F-4D97-AF65-F5344CB8AC3E}">
        <p14:creationId xmlns:p14="http://schemas.microsoft.com/office/powerpoint/2010/main" val="63907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KEY MESSAGES:  </a:t>
            </a:r>
          </a:p>
          <a:p>
            <a:r>
              <a:rPr lang="en-US" sz="1200" b="1" i="0" kern="1200" dirty="0">
                <a:solidFill>
                  <a:schemeClr val="tx1"/>
                </a:solidFill>
                <a:effectLst/>
                <a:latin typeface="+mn-lt"/>
                <a:ea typeface="+mn-ea"/>
                <a:cs typeface="+mn-cs"/>
              </a:rPr>
              <a:t>Roadmap to a successful Climate Agreement 2015</a:t>
            </a:r>
          </a:p>
          <a:p>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Warsaw has to lay the foundation for a fair, ambitious and legally-binding agreement in 2015 which transforms how people in all countries use energy. Governments must also commit to doing more to reduce emissions prior to 2020. This is in order to ensure that the world can still stay as far below 2°C as possible.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Governments must:</a:t>
            </a:r>
          </a:p>
          <a:p>
            <a:pPr marL="0" indent="0">
              <a:buFont typeface="Arial" panose="020B0604020202020204" pitchFamily="34" charset="0"/>
              <a:buNone/>
            </a:pPr>
            <a:r>
              <a:rPr lang="en-US" sz="1200" b="0" i="0" kern="1200" dirty="0">
                <a:solidFill>
                  <a:schemeClr val="tx1"/>
                </a:solidFill>
                <a:effectLst/>
                <a:latin typeface="+mn-lt"/>
                <a:ea typeface="+mn-ea"/>
                <a:cs typeface="+mn-cs"/>
              </a:rPr>
              <a:t>	- Chart the road to Paris</a:t>
            </a:r>
          </a:p>
          <a:p>
            <a:pPr marL="0" indent="0">
              <a:buFont typeface="Arial" panose="020B0604020202020204" pitchFamily="34" charset="0"/>
              <a:buNone/>
            </a:pP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Table post-2020 targets in 2014, not 2015</a:t>
            </a:r>
          </a:p>
          <a:p>
            <a:pPr marL="0" indent="0">
              <a:buFont typeface="Arial" panose="020B0604020202020204" pitchFamily="34" charset="0"/>
              <a:buNone/>
            </a:pP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Launch the development of an Equity Reference Framework</a:t>
            </a:r>
          </a:p>
          <a:p>
            <a:pPr marL="0" indent="0">
              <a:buFont typeface="Arial" panose="020B0604020202020204" pitchFamily="34" charset="0"/>
              <a:buNone/>
            </a:pP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Don't shelve climate protection until 2015, increase climate action now</a:t>
            </a:r>
          </a:p>
          <a:p>
            <a:pPr marL="0" indent="0">
              <a:buFont typeface="Arial" panose="020B0604020202020204" pitchFamily="34" charset="0"/>
              <a:buNone/>
            </a:pP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Establish a mechanism to address loss and damage of homes and livelihoods</a:t>
            </a:r>
          </a:p>
          <a:p>
            <a:pPr marL="0" indent="0">
              <a:buFont typeface="Arial" panose="020B0604020202020204" pitchFamily="34" charset="0"/>
              <a:buNone/>
            </a:pP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Respond to the latest science: review the long-term temperature warming limit</a:t>
            </a:r>
          </a:p>
          <a:p>
            <a:pPr marL="0" indent="0">
              <a:buFont typeface="Arial" panose="020B0604020202020204" pitchFamily="34" charset="0"/>
              <a:buNone/>
            </a:pP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Fill the climate fund and ensure that climate finance works for the poor</a:t>
            </a:r>
          </a:p>
          <a:p>
            <a:pPr marL="0" indent="0">
              <a:buFont typeface="Arial" panose="020B0604020202020204" pitchFamily="34" charset="0"/>
              <a:buNone/>
            </a:pPr>
            <a:r>
              <a:rPr lang="en-US" sz="1200" b="0" i="0" kern="120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Make REDD+ finance about stopping deforestation and protecting forests</a:t>
            </a:r>
          </a:p>
          <a:p>
            <a:endParaRPr lang="de-DE" dirty="0"/>
          </a:p>
          <a:p>
            <a:endParaRPr lang="de-DE" dirty="0"/>
          </a:p>
          <a:p>
            <a:r>
              <a:rPr lang="de-DE" b="1" dirty="0"/>
              <a:t>Reference</a:t>
            </a:r>
            <a:r>
              <a:rPr lang="de-DE" b="1" baseline="0" dirty="0"/>
              <a:t> &amp; Image Source:</a:t>
            </a:r>
            <a:endParaRPr lang="de-D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http://www.greenpeace.org/international/Global/international/briefings/climate/COP19/Roadmap-to-Paris-Infographic.pdf</a:t>
            </a:r>
          </a:p>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9</a:t>
            </a:fld>
            <a:endParaRPr lang="en-US"/>
          </a:p>
        </p:txBody>
      </p:sp>
    </p:spTree>
    <p:extLst>
      <p:ext uri="{BB962C8B-B14F-4D97-AF65-F5344CB8AC3E}">
        <p14:creationId xmlns:p14="http://schemas.microsoft.com/office/powerpoint/2010/main" val="266666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MESSAGES</a:t>
            </a:r>
            <a:r>
              <a:rPr lang="en-US" b="1" baseline="0" dirty="0"/>
              <a:t>: </a:t>
            </a:r>
          </a:p>
          <a:p>
            <a:pPr marL="171450" indent="-171450">
              <a:buFont typeface="Arial" panose="020B0604020202020204" pitchFamily="34" charset="0"/>
              <a:buChar char="•"/>
            </a:pPr>
            <a:r>
              <a:rPr lang="en-US" dirty="0"/>
              <a:t>This is the Keeling curve – a record of atmospheric CO2 concentration</a:t>
            </a:r>
            <a:r>
              <a:rPr lang="en-US" baseline="0" dirty="0"/>
              <a:t> in ppm measured at the Mauna Loa Observatory in Hawaii you have seen it in earlier lectures.  It is helpful to look at the baselines set in each agreement in terms of what the atmospheric CO2 concentration is.</a:t>
            </a:r>
          </a:p>
          <a:p>
            <a:endParaRPr lang="en-US" baseline="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carbon dioxide data (</a:t>
            </a:r>
            <a:r>
              <a:rPr lang="en-US" sz="1200" b="1" i="0" kern="1200" dirty="0">
                <a:solidFill>
                  <a:schemeClr val="tx1"/>
                </a:solidFill>
                <a:effectLst/>
                <a:latin typeface="+mn-lt"/>
                <a:ea typeface="+mn-ea"/>
                <a:cs typeface="+mn-cs"/>
              </a:rPr>
              <a:t>red curve</a:t>
            </a:r>
            <a:r>
              <a:rPr lang="en-US" sz="1200" b="0" i="0" kern="1200" dirty="0">
                <a:solidFill>
                  <a:schemeClr val="tx1"/>
                </a:solidFill>
                <a:effectLst/>
                <a:latin typeface="+mn-lt"/>
                <a:ea typeface="+mn-ea"/>
                <a:cs typeface="+mn-cs"/>
              </a:rPr>
              <a:t>), measured as the mole fraction in dry air, on Mauna Loa constitute the longest record of direct measurements of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in the atmosphere. They were started by C. David Keeling of the Scripps Institution of Oceanography in March of 1958 at a facility of the National Oceanic and Atmospheric Administration </a:t>
            </a:r>
            <a:r>
              <a:rPr lang="en-US" sz="1200" b="0" i="1" kern="1200" dirty="0">
                <a:solidFill>
                  <a:schemeClr val="tx1"/>
                </a:solidFill>
                <a:effectLst/>
                <a:latin typeface="+mn-lt"/>
                <a:ea typeface="+mn-ea"/>
                <a:cs typeface="+mn-cs"/>
              </a:rPr>
              <a:t>[Keeling, 1976]</a:t>
            </a:r>
            <a:r>
              <a:rPr lang="en-US" sz="1200" b="0" i="0" kern="1200" dirty="0">
                <a:solidFill>
                  <a:schemeClr val="tx1"/>
                </a:solidFill>
                <a:effectLst/>
                <a:latin typeface="+mn-lt"/>
                <a:ea typeface="+mn-ea"/>
                <a:cs typeface="+mn-cs"/>
              </a:rPr>
              <a:t>. NOAA started its own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measurements in May of 1974, and they have run in parallel with those made by Scripps since then </a:t>
            </a:r>
            <a:r>
              <a:rPr lang="en-US" sz="1200" b="0" i="1" kern="1200" dirty="0">
                <a:solidFill>
                  <a:schemeClr val="tx1"/>
                </a:solidFill>
                <a:effectLst/>
                <a:latin typeface="+mn-lt"/>
                <a:ea typeface="+mn-ea"/>
                <a:cs typeface="+mn-cs"/>
              </a:rPr>
              <a:t>[</a:t>
            </a:r>
            <a:r>
              <a:rPr lang="en-US" sz="1200" b="0" i="1" kern="1200" dirty="0" err="1">
                <a:solidFill>
                  <a:schemeClr val="tx1"/>
                </a:solidFill>
                <a:effectLst/>
                <a:latin typeface="+mn-lt"/>
                <a:ea typeface="+mn-ea"/>
                <a:cs typeface="+mn-cs"/>
              </a:rPr>
              <a:t>Thoning</a:t>
            </a:r>
            <a:r>
              <a:rPr lang="en-US" sz="1200" b="0" i="1" kern="1200" dirty="0">
                <a:solidFill>
                  <a:schemeClr val="tx1"/>
                </a:solidFill>
                <a:effectLst/>
                <a:latin typeface="+mn-lt"/>
                <a:ea typeface="+mn-ea"/>
                <a:cs typeface="+mn-cs"/>
              </a:rPr>
              <a:t>, 1989]</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black curve</a:t>
            </a:r>
            <a:r>
              <a:rPr lang="en-US" sz="1200" b="0" i="0" kern="1200" dirty="0">
                <a:solidFill>
                  <a:schemeClr val="tx1"/>
                </a:solidFill>
                <a:effectLst/>
                <a:latin typeface="+mn-lt"/>
                <a:ea typeface="+mn-ea"/>
                <a:cs typeface="+mn-cs"/>
              </a:rPr>
              <a:t> represents the seasonally corrected data.</a:t>
            </a:r>
            <a:endParaRPr lang="en-US" baseline="0" dirty="0"/>
          </a:p>
          <a:p>
            <a:endParaRPr lang="de-DE" baseline="0" dirty="0"/>
          </a:p>
          <a:p>
            <a:endParaRPr lang="en-US" baseline="0" dirty="0"/>
          </a:p>
          <a:p>
            <a:r>
              <a:rPr lang="en-US" b="1" baseline="0" dirty="0"/>
              <a:t>Image source: </a:t>
            </a:r>
          </a:p>
          <a:p>
            <a:r>
              <a:rPr lang="en-US" baseline="0" dirty="0"/>
              <a:t>National Oceanic and Atmospheric Administration (</a:t>
            </a:r>
            <a:r>
              <a:rPr lang="en-US" sz="1200" b="0" i="0" kern="1200" dirty="0">
                <a:solidFill>
                  <a:schemeClr val="tx1"/>
                </a:solidFill>
                <a:effectLst/>
                <a:latin typeface="+mn-lt"/>
                <a:ea typeface="+mn-ea"/>
                <a:cs typeface="+mn-cs"/>
              </a:rPr>
              <a:t>NOAA)</a:t>
            </a:r>
            <a:r>
              <a:rPr lang="en-US" sz="1200" b="0" i="0" kern="1200" baseline="0" dirty="0">
                <a:solidFill>
                  <a:schemeClr val="tx1"/>
                </a:solidFill>
                <a:effectLst/>
                <a:latin typeface="+mn-lt"/>
                <a:ea typeface="+mn-ea"/>
                <a:cs typeface="+mn-cs"/>
              </a:rPr>
              <a:t>/</a:t>
            </a:r>
            <a:r>
              <a:rPr lang="en-US" baseline="0" dirty="0"/>
              <a:t>Earth System Research Laboratory (ESRL) at http://www.esrl.noaa.gov/gmd/ccgg/trends/</a:t>
            </a:r>
            <a:endParaRPr lang="en-US" dirty="0"/>
          </a:p>
        </p:txBody>
      </p:sp>
      <p:sp>
        <p:nvSpPr>
          <p:cNvPr id="4" name="Slide Number Placeholder 3"/>
          <p:cNvSpPr>
            <a:spLocks noGrp="1"/>
          </p:cNvSpPr>
          <p:nvPr>
            <p:ph type="sldNum" sz="quarter" idx="10"/>
          </p:nvPr>
        </p:nvSpPr>
        <p:spPr/>
        <p:txBody>
          <a:bodyPr/>
          <a:lstStyle/>
          <a:p>
            <a:fld id="{5C47224A-F323-4FFB-A7A5-191B84642B7C}" type="slidenum">
              <a:rPr lang="en-US" smtClean="0"/>
              <a:t>10</a:t>
            </a:fld>
            <a:endParaRPr lang="en-US"/>
          </a:p>
        </p:txBody>
      </p:sp>
    </p:spTree>
    <p:extLst>
      <p:ext uri="{BB962C8B-B14F-4D97-AF65-F5344CB8AC3E}">
        <p14:creationId xmlns:p14="http://schemas.microsoft.com/office/powerpoint/2010/main" val="2836701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KEY</a:t>
            </a:r>
            <a:r>
              <a:rPr lang="de-DE" b="1" baseline="0" dirty="0"/>
              <a:t> MESSAGES: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figure shows worldwide emissions of carbon dioxide, methane, nitrous oxide, and several fluorinated gases from 1990 to 2010.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consistency, emissions are expressed in million metric tons of carbon dioxide equivalents.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These totals include emissions and sinks due to land-use change and forestry.</a:t>
            </a:r>
          </a:p>
          <a:p>
            <a:pPr marL="171450" indent="-171450">
              <a:buFont typeface="Arial" panose="020B0604020202020204" pitchFamily="34" charset="0"/>
              <a:buChar char="•"/>
            </a:pPr>
            <a:r>
              <a:rPr lang="de-DE" sz="1200" b="0" i="0" kern="1200" baseline="0" dirty="0">
                <a:solidFill>
                  <a:schemeClr val="tx1"/>
                </a:solidFill>
                <a:effectLst/>
                <a:latin typeface="+mn-lt"/>
                <a:ea typeface="+mn-ea"/>
                <a:cs typeface="+mn-cs"/>
              </a:rPr>
              <a:t>Please note that </a:t>
            </a:r>
            <a:r>
              <a:rPr lang="en-US" dirty="0"/>
              <a:t>the</a:t>
            </a:r>
            <a:r>
              <a:rPr lang="en-US" baseline="0" dirty="0"/>
              <a:t> UNFCCC was initiated </a:t>
            </a:r>
            <a:r>
              <a:rPr lang="en-US" sz="1200" b="0" i="0" kern="1200" baseline="0" dirty="0">
                <a:solidFill>
                  <a:schemeClr val="tx1"/>
                </a:solidFill>
                <a:effectLst/>
                <a:latin typeface="+mn-lt"/>
                <a:ea typeface="+mn-ea"/>
                <a:cs typeface="+mn-cs"/>
              </a:rPr>
              <a:t>i</a:t>
            </a:r>
            <a:r>
              <a:rPr lang="en-US" dirty="0"/>
              <a:t>n 1992</a:t>
            </a:r>
            <a:r>
              <a:rPr lang="en-US" baseline="0" dirty="0"/>
              <a:t>. </a:t>
            </a:r>
            <a:endParaRPr lang="de-DE" baseline="0" dirty="0"/>
          </a:p>
          <a:p>
            <a:endParaRPr lang="de-DE" baseline="0" dirty="0"/>
          </a:p>
          <a:p>
            <a:endParaRPr lang="de-DE" baseline="0" dirty="0"/>
          </a:p>
          <a:p>
            <a:r>
              <a:rPr lang="de-DE" b="1" baseline="0" dirty="0"/>
              <a:t>Reference and Image Source: </a:t>
            </a:r>
          </a:p>
          <a:p>
            <a:r>
              <a:rPr lang="en-US" b="0" dirty="0">
                <a:effectLst/>
              </a:rPr>
              <a:t>US Environmental Protection Agency (EPA)</a:t>
            </a:r>
          </a:p>
          <a:p>
            <a:r>
              <a:rPr lang="de-DE" baseline="0" dirty="0"/>
              <a:t>Link: https://www.epa.gov/climate-indicators/climate-change-indicators-global-greenhouse-gas-emissions</a:t>
            </a:r>
          </a:p>
          <a:p>
            <a:endParaRPr lang="de-DE" baseline="0" dirty="0"/>
          </a:p>
        </p:txBody>
      </p:sp>
      <p:sp>
        <p:nvSpPr>
          <p:cNvPr id="4" name="Slide Number Placeholder 3"/>
          <p:cNvSpPr>
            <a:spLocks noGrp="1"/>
          </p:cNvSpPr>
          <p:nvPr>
            <p:ph type="sldNum" sz="quarter" idx="10"/>
          </p:nvPr>
        </p:nvSpPr>
        <p:spPr/>
        <p:txBody>
          <a:bodyPr/>
          <a:lstStyle/>
          <a:p>
            <a:fld id="{910C63BA-FD1A-4882-8BB0-8C8D1EBA163D}" type="slidenum">
              <a:rPr lang="en-US" smtClean="0"/>
              <a:t>11</a:t>
            </a:fld>
            <a:endParaRPr lang="en-US"/>
          </a:p>
        </p:txBody>
      </p:sp>
    </p:spTree>
    <p:extLst>
      <p:ext uri="{BB962C8B-B14F-4D97-AF65-F5344CB8AC3E}">
        <p14:creationId xmlns:p14="http://schemas.microsoft.com/office/powerpoint/2010/main" val="429288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C93E3405-DA97-4B1A-ABA4-DAAD55BE279D}"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778AD399-7B6C-43CD-BC09-2188D991CC8E}"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F7168FB3-01B5-4A81-9ED7-E58E0E31EA72}"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EEB532D-36D6-44C7-84B0-82D6B672F27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D109C82-50F3-469A-B754-EBED598355C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DD82E17A-A670-47E5-9E27-17E307DD842A}"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DFAC13DC-4AEB-4C3A-A2B1-423559E0879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9E4FBAF2-E96E-4E3F-AE02-9E379DF67BE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779E47A-C799-4F2D-83E6-23340E759294}"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CF509BC-38FE-4456-AB2E-633B7089FBD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3DF27384-0D48-4B7E-8BE1-2DD5D2CFA440}"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92B61794-0936-4D5D-BA63-CF59DFCBD0DE}"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2EB6B89F-A49C-483F-AFB9-F8CAC7D5C1E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ED74A6AC-9048-49F7-ADB0-12BC67758D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BBD12841-EF40-4803-9220-D61412D8DE67}"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8BBF02E-EBF9-4126-AC83-F0053A6A4FF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437321" y="1539331"/>
            <a:ext cx="11357113" cy="5086756"/>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2557E4B9-8BB9-4795-8B44-9D57D0A33F6D}"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3A5AF9F-44D9-4F06-9BB5-9FB60A44658A}"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B8EE310-4EEC-4695-92A9-EB04F16801B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3951288"/>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6DA10FE5-D447-4804-8D0C-E4B6429C54E6}"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D449E3CF-D30F-4D7D-B9BB-D0DFF9FF30EF}"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6"/>
            <a:ext cx="5436704" cy="456019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0B8EE310-4EEC-4695-92A9-EB04F16801BA}"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E68E3-C7C9-47C4-9680-DDBD151E9519}"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695" r:id="rId8"/>
    <p:sldLayoutId id="2147483727" r:id="rId9"/>
    <p:sldLayoutId id="2147483654" r:id="rId10"/>
    <p:sldLayoutId id="2147483696" r:id="rId11"/>
    <p:sldLayoutId id="2147483691" r:id="rId12"/>
    <p:sldLayoutId id="2147483722" r:id="rId13"/>
    <p:sldLayoutId id="2147483697" r:id="rId14"/>
    <p:sldLayoutId id="2147483665" r:id="rId15"/>
    <p:sldLayoutId id="2147483724" r:id="rId16"/>
    <p:sldLayoutId id="2147483708" r:id="rId17"/>
    <p:sldLayoutId id="2147483666" r:id="rId18"/>
    <p:sldLayoutId id="2147483709" r:id="rId19"/>
    <p:sldLayoutId id="2147483667" r:id="rId20"/>
    <p:sldLayoutId id="2147483692" r:id="rId21"/>
    <p:sldLayoutId id="2147483663" r:id="rId2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NUL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85530" y="3790122"/>
            <a:ext cx="12006470" cy="1444484"/>
          </a:xfrm>
        </p:spPr>
        <p:txBody>
          <a:bodyPr>
            <a:normAutofit/>
          </a:bodyPr>
          <a:lstStyle/>
          <a:p>
            <a:r>
              <a:rPr lang="de-DE" sz="4000" dirty="0"/>
              <a:t>Module 3: Forest Carbon Measurement and Monitoring</a:t>
            </a:r>
            <a:endParaRPr lang="en-US" sz="4000"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602955" y="1528856"/>
            <a:ext cx="4328625" cy="5024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Autofit/>
          </a:bodyPr>
          <a:lstStyle/>
          <a:p>
            <a:r>
              <a:rPr lang="en-US" dirty="0"/>
              <a:t>1992: Beginning to Address Climate Change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23" t="7785" r="5793" b="4095"/>
          <a:stretch/>
        </p:blipFill>
        <p:spPr>
          <a:xfrm>
            <a:off x="2324100" y="48335"/>
            <a:ext cx="8831451" cy="6720347"/>
          </a:xfrm>
          <a:prstGeom prst="rect">
            <a:avLst/>
          </a:prstGeom>
        </p:spPr>
      </p:pic>
    </p:spTree>
    <p:extLst>
      <p:ext uri="{BB962C8B-B14F-4D97-AF65-F5344CB8AC3E}">
        <p14:creationId xmlns:p14="http://schemas.microsoft.com/office/powerpoint/2010/main" val="240497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24949" y="2844341"/>
            <a:ext cx="6768682" cy="1080000"/>
          </a:xfrm>
        </p:spPr>
        <p:txBody>
          <a:bodyPr>
            <a:noAutofit/>
          </a:bodyPr>
          <a:lstStyle/>
          <a:p>
            <a:r>
              <a:rPr lang="de-DE" dirty="0">
                <a:effectLst/>
              </a:rPr>
              <a:t>Global GHG Emissions by Gas, </a:t>
            </a:r>
            <a:br>
              <a:rPr lang="de-DE" dirty="0">
                <a:effectLst/>
              </a:rPr>
            </a:br>
            <a:r>
              <a:rPr lang="de-DE" dirty="0">
                <a:effectLst/>
              </a:rPr>
              <a:t>1990-2010 </a:t>
            </a:r>
            <a:endParaRPr lang="en-US" dirty="0">
              <a:effectLst/>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67" t="3439" r="3193" b="4096"/>
          <a:stretch/>
        </p:blipFill>
        <p:spPr>
          <a:xfrm>
            <a:off x="1099393" y="108681"/>
            <a:ext cx="10965896" cy="6697292"/>
          </a:xfrm>
          <a:prstGeom prst="rect">
            <a:avLst/>
          </a:prstGeom>
        </p:spPr>
      </p:pic>
      <p:sp>
        <p:nvSpPr>
          <p:cNvPr id="6" name="Rectangle 5"/>
          <p:cNvSpPr/>
          <p:nvPr/>
        </p:nvSpPr>
        <p:spPr>
          <a:xfrm>
            <a:off x="3131820" y="1600200"/>
            <a:ext cx="1668780" cy="486917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082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effectLst/>
              </a:rPr>
              <a:t>Global GHG Emissions by Setor, </a:t>
            </a:r>
            <a:br>
              <a:rPr lang="de-DE" dirty="0">
                <a:effectLst/>
              </a:rPr>
            </a:br>
            <a:r>
              <a:rPr lang="de-DE" dirty="0">
                <a:effectLst/>
              </a:rPr>
              <a:t>1990-2010 </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63" t="7000" r="1780" b="22667"/>
          <a:stretch/>
        </p:blipFill>
        <p:spPr>
          <a:xfrm>
            <a:off x="1301324" y="108680"/>
            <a:ext cx="10723036" cy="6660001"/>
          </a:xfrm>
          <a:prstGeom prst="rect">
            <a:avLst/>
          </a:prstGeom>
        </p:spPr>
      </p:pic>
      <p:sp>
        <p:nvSpPr>
          <p:cNvPr id="4" name="Rectangle 3"/>
          <p:cNvSpPr/>
          <p:nvPr/>
        </p:nvSpPr>
        <p:spPr>
          <a:xfrm>
            <a:off x="3268980" y="1691640"/>
            <a:ext cx="1623060" cy="4640581"/>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365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37436" y="2856826"/>
            <a:ext cx="6768684" cy="1055028"/>
          </a:xfrm>
        </p:spPr>
        <p:txBody>
          <a:bodyPr>
            <a:noAutofit/>
          </a:bodyPr>
          <a:lstStyle/>
          <a:p>
            <a:r>
              <a:rPr lang="en-US" dirty="0">
                <a:effectLst/>
              </a:rPr>
              <a:t>Global CO2 Emissions by Region, </a:t>
            </a:r>
            <a:br>
              <a:rPr lang="en-US" dirty="0">
                <a:effectLst/>
              </a:rPr>
            </a:br>
            <a:r>
              <a:rPr lang="en-US" dirty="0">
                <a:effectLst/>
              </a:rPr>
              <a:t>1990–2012</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11" t="9944" r="2059" b="17864"/>
          <a:stretch/>
        </p:blipFill>
        <p:spPr>
          <a:xfrm>
            <a:off x="1242386" y="183939"/>
            <a:ext cx="10881033" cy="6468321"/>
          </a:xfrm>
          <a:prstGeom prst="rect">
            <a:avLst/>
          </a:prstGeom>
        </p:spPr>
      </p:pic>
      <p:sp>
        <p:nvSpPr>
          <p:cNvPr id="6" name="Rectangle 5"/>
          <p:cNvSpPr/>
          <p:nvPr/>
        </p:nvSpPr>
        <p:spPr>
          <a:xfrm>
            <a:off x="3154680" y="1508760"/>
            <a:ext cx="617220" cy="494901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25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92 convention photo.png"/>
          <p:cNvPicPr>
            <a:picLocks noChangeAspect="1"/>
          </p:cNvPicPr>
          <p:nvPr/>
        </p:nvPicPr>
        <p:blipFill rotWithShape="1">
          <a:blip r:embed="rId3">
            <a:extLst>
              <a:ext uri="{28A0092B-C50C-407E-A947-70E740481C1C}">
                <a14:useLocalDpi xmlns:a14="http://schemas.microsoft.com/office/drawing/2010/main" val="0"/>
              </a:ext>
            </a:extLst>
          </a:blip>
          <a:srcRect l="2204" t="24633" r="2334" b="2464"/>
          <a:stretch/>
        </p:blipFill>
        <p:spPr>
          <a:xfrm>
            <a:off x="1130506" y="-58205"/>
            <a:ext cx="11015774" cy="6939066"/>
          </a:xfrm>
          <a:prstGeom prst="rect">
            <a:avLst/>
          </a:prstGeom>
        </p:spPr>
      </p:pic>
      <p:sp>
        <p:nvSpPr>
          <p:cNvPr id="2" name="Title 1"/>
          <p:cNvSpPr>
            <a:spLocks noGrp="1"/>
          </p:cNvSpPr>
          <p:nvPr>
            <p:ph type="title"/>
          </p:nvPr>
        </p:nvSpPr>
        <p:spPr/>
        <p:txBody>
          <a:bodyPr/>
          <a:lstStyle/>
          <a:p>
            <a:r>
              <a:rPr lang="en-US" dirty="0"/>
              <a:t>Earth Summit in 1992</a:t>
            </a:r>
          </a:p>
        </p:txBody>
      </p:sp>
      <p:sp>
        <p:nvSpPr>
          <p:cNvPr id="3" name="Content Placeholder 2"/>
          <p:cNvSpPr>
            <a:spLocks noGrp="1"/>
          </p:cNvSpPr>
          <p:nvPr>
            <p:ph idx="4294967295"/>
          </p:nvPr>
        </p:nvSpPr>
        <p:spPr>
          <a:xfrm>
            <a:off x="1534314" y="3680460"/>
            <a:ext cx="10352886" cy="2354580"/>
          </a:xfrm>
          <a:solidFill>
            <a:schemeClr val="tx1">
              <a:lumMod val="85000"/>
              <a:lumOff val="15000"/>
              <a:alpha val="52000"/>
            </a:schemeClr>
          </a:solidFill>
        </p:spPr>
        <p:txBody>
          <a:bodyPr>
            <a:noAutofit/>
          </a:bodyPr>
          <a:lstStyle/>
          <a:p>
            <a:pPr marL="0" indent="0">
              <a:buNone/>
            </a:pPr>
            <a:r>
              <a:rPr lang="en-US" sz="3600" dirty="0">
                <a:solidFill>
                  <a:srgbClr val="FFFF00"/>
                </a:solidFill>
              </a:rPr>
              <a:t>Goal: “…stabilization of greenhouse gas  concentrations in the atmosphere at a level that would prevent dangerous anthropogenic interference with the climate system.” </a:t>
            </a:r>
          </a:p>
        </p:txBody>
      </p:sp>
    </p:spTree>
    <p:extLst>
      <p:ext uri="{BB962C8B-B14F-4D97-AF65-F5344CB8AC3E}">
        <p14:creationId xmlns:p14="http://schemas.microsoft.com/office/powerpoint/2010/main" val="176875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992 convention photo.png"/>
          <p:cNvPicPr>
            <a:picLocks noChangeAspect="1"/>
          </p:cNvPicPr>
          <p:nvPr/>
        </p:nvPicPr>
        <p:blipFill rotWithShape="1">
          <a:blip r:embed="rId3">
            <a:extLst>
              <a:ext uri="{28A0092B-C50C-407E-A947-70E740481C1C}">
                <a14:useLocalDpi xmlns:a14="http://schemas.microsoft.com/office/drawing/2010/main" val="0"/>
              </a:ext>
            </a:extLst>
          </a:blip>
          <a:srcRect l="2204" t="24633" r="2334" b="2464"/>
          <a:stretch/>
        </p:blipFill>
        <p:spPr>
          <a:xfrm>
            <a:off x="1176226" y="-81066"/>
            <a:ext cx="11015774" cy="6939066"/>
          </a:xfrm>
          <a:prstGeom prst="rect">
            <a:avLst/>
          </a:prstGeom>
        </p:spPr>
      </p:pic>
      <p:sp>
        <p:nvSpPr>
          <p:cNvPr id="6" name="Title 5"/>
          <p:cNvSpPr>
            <a:spLocks noGrp="1"/>
          </p:cNvSpPr>
          <p:nvPr>
            <p:ph type="title"/>
          </p:nvPr>
        </p:nvSpPr>
        <p:spPr/>
        <p:txBody>
          <a:bodyPr/>
          <a:lstStyle/>
          <a:p>
            <a:r>
              <a:rPr lang="en-US" dirty="0"/>
              <a:t>Earth Summit in 1992</a:t>
            </a:r>
          </a:p>
        </p:txBody>
      </p:sp>
      <p:sp>
        <p:nvSpPr>
          <p:cNvPr id="9" name="Content Placeholder 2"/>
          <p:cNvSpPr txBox="1">
            <a:spLocks/>
          </p:cNvSpPr>
          <p:nvPr/>
        </p:nvSpPr>
        <p:spPr>
          <a:xfrm>
            <a:off x="1645920" y="3747774"/>
            <a:ext cx="9966960" cy="2538726"/>
          </a:xfrm>
          <a:prstGeom prst="rect">
            <a:avLst/>
          </a:prstGeom>
          <a:solidFill>
            <a:schemeClr val="tx1">
              <a:lumMod val="85000"/>
              <a:lumOff val="15000"/>
              <a:alpha val="52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FFFF00"/>
                </a:solidFill>
              </a:rPr>
              <a:t>Principle: </a:t>
            </a:r>
            <a:br>
              <a:rPr lang="en-US" sz="3600" dirty="0">
                <a:solidFill>
                  <a:srgbClr val="FFFF00"/>
                </a:solidFill>
              </a:rPr>
            </a:br>
            <a:r>
              <a:rPr lang="en-US" sz="3600" dirty="0">
                <a:solidFill>
                  <a:srgbClr val="FFFF00"/>
                </a:solidFill>
              </a:rPr>
              <a:t>“…common but differentiated responsibilities” </a:t>
            </a:r>
          </a:p>
          <a:p>
            <a:pPr marL="0" indent="0">
              <a:buNone/>
            </a:pPr>
            <a:r>
              <a:rPr lang="en-US" sz="3600" dirty="0">
                <a:solidFill>
                  <a:srgbClr val="FFFF00"/>
                </a:solidFill>
              </a:rPr>
              <a:t>Developed and developing nations have different obligations </a:t>
            </a:r>
          </a:p>
        </p:txBody>
      </p:sp>
    </p:spTree>
    <p:extLst>
      <p:ext uri="{BB962C8B-B14F-4D97-AF65-F5344CB8AC3E}">
        <p14:creationId xmlns:p14="http://schemas.microsoft.com/office/powerpoint/2010/main" val="3990050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824949" y="2844341"/>
            <a:ext cx="6768682" cy="1080000"/>
          </a:xfrm>
        </p:spPr>
        <p:txBody>
          <a:bodyPr>
            <a:normAutofit/>
          </a:bodyPr>
          <a:lstStyle/>
          <a:p>
            <a:r>
              <a:rPr lang="en-US" sz="3200" dirty="0"/>
              <a:t>1997: Binding Commitments at Kyoto</a:t>
            </a:r>
          </a:p>
        </p:txBody>
      </p:sp>
      <p:pic>
        <p:nvPicPr>
          <p:cNvPr id="5" name="Picture 4" descr="Screen Shot 2014-07-14 at 21.09.52.png"/>
          <p:cNvPicPr>
            <a:picLocks noChangeAspect="1"/>
          </p:cNvPicPr>
          <p:nvPr/>
        </p:nvPicPr>
        <p:blipFill rotWithShape="1">
          <a:blip r:embed="rId3">
            <a:extLst>
              <a:ext uri="{28A0092B-C50C-407E-A947-70E740481C1C}">
                <a14:useLocalDpi xmlns:a14="http://schemas.microsoft.com/office/drawing/2010/main" val="0"/>
              </a:ext>
            </a:extLst>
          </a:blip>
          <a:srcRect l="2464"/>
          <a:stretch/>
        </p:blipFill>
        <p:spPr>
          <a:xfrm>
            <a:off x="2155894" y="-1"/>
            <a:ext cx="9154792" cy="6850250"/>
          </a:xfrm>
          <a:prstGeom prst="rect">
            <a:avLst/>
          </a:prstGeom>
        </p:spPr>
      </p:pic>
    </p:spTree>
    <p:extLst>
      <p:ext uri="{BB962C8B-B14F-4D97-AF65-F5344CB8AC3E}">
        <p14:creationId xmlns:p14="http://schemas.microsoft.com/office/powerpoint/2010/main" val="160516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1"/>
                </a:solidFill>
              </a:rPr>
              <a:t>Context: global emissions growing</a:t>
            </a:r>
          </a:p>
          <a:p>
            <a:r>
              <a:rPr lang="en-US" dirty="0">
                <a:solidFill>
                  <a:schemeClr val="tx1"/>
                </a:solidFill>
              </a:rPr>
              <a:t>Fraction of global emissions due to tropical deforestation still high</a:t>
            </a:r>
          </a:p>
          <a:p>
            <a:r>
              <a:rPr lang="en-US" dirty="0">
                <a:solidFill>
                  <a:schemeClr val="tx1"/>
                </a:solidFill>
              </a:rPr>
              <a:t>Key points</a:t>
            </a:r>
          </a:p>
          <a:p>
            <a:pPr lvl="1"/>
            <a:r>
              <a:rPr lang="en-US" dirty="0">
                <a:solidFill>
                  <a:schemeClr val="tx1"/>
                </a:solidFill>
              </a:rPr>
              <a:t>Formal agreement</a:t>
            </a:r>
          </a:p>
          <a:p>
            <a:pPr lvl="1"/>
            <a:r>
              <a:rPr lang="en-US" dirty="0">
                <a:solidFill>
                  <a:schemeClr val="tx1"/>
                </a:solidFill>
              </a:rPr>
              <a:t>Annex I vs non-Annex I</a:t>
            </a:r>
          </a:p>
        </p:txBody>
      </p:sp>
      <p:sp>
        <p:nvSpPr>
          <p:cNvPr id="4" name="Title 3"/>
          <p:cNvSpPr>
            <a:spLocks noGrp="1"/>
          </p:cNvSpPr>
          <p:nvPr>
            <p:ph type="title"/>
          </p:nvPr>
        </p:nvSpPr>
        <p:spPr/>
        <p:txBody>
          <a:bodyPr/>
          <a:lstStyle/>
          <a:p>
            <a:r>
              <a:rPr lang="en-US" dirty="0"/>
              <a:t>Kyoto Protocol (1997)</a:t>
            </a:r>
          </a:p>
        </p:txBody>
      </p:sp>
    </p:spTree>
    <p:extLst>
      <p:ext uri="{BB962C8B-B14F-4D97-AF65-F5344CB8AC3E}">
        <p14:creationId xmlns:p14="http://schemas.microsoft.com/office/powerpoint/2010/main" val="63999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a:xfrm>
            <a:off x="6109115" y="1371600"/>
            <a:ext cx="5916660" cy="5303520"/>
          </a:xfrm>
        </p:spPr>
        <p:txBody>
          <a:bodyPr>
            <a:normAutofit/>
          </a:bodyPr>
          <a:lstStyle/>
          <a:p>
            <a:pPr marL="171450" indent="-171450"/>
            <a:r>
              <a:rPr lang="en-US" dirty="0"/>
              <a:t>Stimulate sustainable development through technology transfer and investment</a:t>
            </a:r>
          </a:p>
          <a:p>
            <a:pPr marL="171450" indent="-171450"/>
            <a:r>
              <a:rPr lang="en-US" dirty="0"/>
              <a:t>Help countries with Kyoto commitments to meet their targets by reducing emissions or removing carbon from the atmosphere in other countries in a cost-effective way</a:t>
            </a:r>
          </a:p>
          <a:p>
            <a:pPr marL="171450" indent="-171450"/>
            <a:r>
              <a:rPr lang="en-US" dirty="0"/>
              <a:t>Encourage the private sector and developing countries to contribute to emission reduction efforts</a:t>
            </a:r>
          </a:p>
        </p:txBody>
      </p:sp>
      <p:sp>
        <p:nvSpPr>
          <p:cNvPr id="3" name="Title 2"/>
          <p:cNvSpPr>
            <a:spLocks noGrp="1"/>
          </p:cNvSpPr>
          <p:nvPr>
            <p:ph type="title"/>
          </p:nvPr>
        </p:nvSpPr>
        <p:spPr/>
        <p:txBody>
          <a:bodyPr/>
          <a:lstStyle/>
          <a:p>
            <a:r>
              <a:rPr lang="de-DE" dirty="0"/>
              <a:t>Kyoto Protocal and Its Mechanisms</a:t>
            </a:r>
            <a:endParaRPr lang="en-US" dirty="0"/>
          </a:p>
        </p:txBody>
      </p:sp>
      <p:grpSp>
        <p:nvGrpSpPr>
          <p:cNvPr id="6" name="Group 5"/>
          <p:cNvGrpSpPr/>
          <p:nvPr/>
        </p:nvGrpSpPr>
        <p:grpSpPr>
          <a:xfrm>
            <a:off x="145775" y="1593748"/>
            <a:ext cx="5866888" cy="4859224"/>
            <a:chOff x="304467" y="1396173"/>
            <a:chExt cx="5871903" cy="5118247"/>
          </a:xfrm>
        </p:grpSpPr>
        <p:sp>
          <p:nvSpPr>
            <p:cNvPr id="8" name="Freeform 7"/>
            <p:cNvSpPr/>
            <p:nvPr/>
          </p:nvSpPr>
          <p:spPr>
            <a:xfrm rot="16200000" flipV="1">
              <a:off x="2842878" y="3218457"/>
              <a:ext cx="810289" cy="45719"/>
            </a:xfrm>
            <a:custGeom>
              <a:avLst/>
              <a:gdLst>
                <a:gd name="connsiteX0" fmla="*/ 0 w 519517"/>
                <a:gd name="connsiteY0" fmla="*/ 19687 h 39375"/>
                <a:gd name="connsiteX1" fmla="*/ 519517 w 519517"/>
                <a:gd name="connsiteY1" fmla="*/ 19687 h 39375"/>
              </a:gdLst>
              <a:ahLst/>
              <a:cxnLst>
                <a:cxn ang="0">
                  <a:pos x="connsiteX0" y="connsiteY0"/>
                </a:cxn>
                <a:cxn ang="0">
                  <a:pos x="connsiteX1" y="connsiteY1"/>
                </a:cxn>
              </a:cxnLst>
              <a:rect l="l" t="t" r="r" b="b"/>
              <a:pathLst>
                <a:path w="519517" h="39375">
                  <a:moveTo>
                    <a:pt x="0" y="19687"/>
                  </a:moveTo>
                  <a:lnTo>
                    <a:pt x="519517" y="19687"/>
                  </a:lnTo>
                </a:path>
              </a:pathLst>
            </a:custGeom>
            <a:noFill/>
            <a:ln w="38100"/>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259470" tIns="6700" rIns="259471" bIns="670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p:txBody>
        </p:sp>
        <p:sp>
          <p:nvSpPr>
            <p:cNvPr id="9" name="Freeform 8"/>
            <p:cNvSpPr/>
            <p:nvPr/>
          </p:nvSpPr>
          <p:spPr>
            <a:xfrm>
              <a:off x="2425184" y="1396173"/>
              <a:ext cx="1730771" cy="1440000"/>
            </a:xfrm>
            <a:custGeom>
              <a:avLst/>
              <a:gdLst>
                <a:gd name="connsiteX0" fmla="*/ 0 w 1730771"/>
                <a:gd name="connsiteY0" fmla="*/ 865386 h 1730771"/>
                <a:gd name="connsiteX1" fmla="*/ 865386 w 1730771"/>
                <a:gd name="connsiteY1" fmla="*/ 0 h 1730771"/>
                <a:gd name="connsiteX2" fmla="*/ 1730772 w 1730771"/>
                <a:gd name="connsiteY2" fmla="*/ 865386 h 1730771"/>
                <a:gd name="connsiteX3" fmla="*/ 865386 w 1730771"/>
                <a:gd name="connsiteY3" fmla="*/ 1730772 h 1730771"/>
                <a:gd name="connsiteX4" fmla="*/ 0 w 1730771"/>
                <a:gd name="connsiteY4" fmla="*/ 865386 h 173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71" h="1730771">
                  <a:moveTo>
                    <a:pt x="0" y="865386"/>
                  </a:moveTo>
                  <a:cubicBezTo>
                    <a:pt x="0" y="387447"/>
                    <a:pt x="387447" y="0"/>
                    <a:pt x="865386" y="0"/>
                  </a:cubicBezTo>
                  <a:cubicBezTo>
                    <a:pt x="1343325" y="0"/>
                    <a:pt x="1730772" y="387447"/>
                    <a:pt x="1730772" y="865386"/>
                  </a:cubicBezTo>
                  <a:cubicBezTo>
                    <a:pt x="1730772" y="1343325"/>
                    <a:pt x="1343325" y="1730772"/>
                    <a:pt x="865386" y="1730772"/>
                  </a:cubicBezTo>
                  <a:cubicBezTo>
                    <a:pt x="387447" y="1730772"/>
                    <a:pt x="0" y="1343325"/>
                    <a:pt x="0" y="865386"/>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82041" tIns="282041" rIns="282041" bIns="282041" numCol="1" spcCol="1270" anchor="ctr" anchorCtr="0">
              <a:noAutofit/>
            </a:bodyPr>
            <a:lstStyle/>
            <a:p>
              <a:pPr lvl="0" algn="ctr" defTabSz="2000250">
                <a:lnSpc>
                  <a:spcPct val="90000"/>
                </a:lnSpc>
                <a:spcBef>
                  <a:spcPct val="0"/>
                </a:spcBef>
                <a:spcAft>
                  <a:spcPct val="35000"/>
                </a:spcAft>
              </a:pPr>
              <a:r>
                <a:rPr lang="de-DE" sz="2800" b="1" kern="1200" dirty="0">
                  <a:solidFill>
                    <a:schemeClr val="tx1"/>
                  </a:solidFill>
                </a:rPr>
                <a:t>CDM</a:t>
              </a:r>
              <a:endParaRPr lang="en-US" sz="2800" b="1" kern="1200" dirty="0">
                <a:solidFill>
                  <a:schemeClr val="tx1"/>
                </a:solidFill>
              </a:endParaRPr>
            </a:p>
          </p:txBody>
        </p:sp>
        <p:sp>
          <p:nvSpPr>
            <p:cNvPr id="10" name="Freeform 9"/>
            <p:cNvSpPr/>
            <p:nvPr/>
          </p:nvSpPr>
          <p:spPr>
            <a:xfrm rot="1800000">
              <a:off x="3974104" y="5129536"/>
              <a:ext cx="829799" cy="80679"/>
            </a:xfrm>
            <a:custGeom>
              <a:avLst/>
              <a:gdLst>
                <a:gd name="connsiteX0" fmla="*/ 0 w 519517"/>
                <a:gd name="connsiteY0" fmla="*/ 19687 h 39375"/>
                <a:gd name="connsiteX1" fmla="*/ 519517 w 519517"/>
                <a:gd name="connsiteY1" fmla="*/ 19687 h 39375"/>
              </a:gdLst>
              <a:ahLst/>
              <a:cxnLst>
                <a:cxn ang="0">
                  <a:pos x="connsiteX0" y="connsiteY0"/>
                </a:cxn>
                <a:cxn ang="0">
                  <a:pos x="connsiteX1" y="connsiteY1"/>
                </a:cxn>
              </a:cxnLst>
              <a:rect l="l" t="t" r="r" b="b"/>
              <a:pathLst>
                <a:path w="519517" h="39375">
                  <a:moveTo>
                    <a:pt x="0" y="19687"/>
                  </a:moveTo>
                  <a:lnTo>
                    <a:pt x="519517" y="19687"/>
                  </a:lnTo>
                </a:path>
              </a:pathLst>
            </a:custGeom>
            <a:noFill/>
            <a:ln w="38100"/>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259470" tIns="6700" rIns="259471" bIns="6699"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p:txBody>
        </p:sp>
        <p:sp>
          <p:nvSpPr>
            <p:cNvPr id="11" name="Freeform 10"/>
            <p:cNvSpPr/>
            <p:nvPr/>
          </p:nvSpPr>
          <p:spPr>
            <a:xfrm>
              <a:off x="4445599" y="5074420"/>
              <a:ext cx="1730771" cy="1440000"/>
            </a:xfrm>
            <a:custGeom>
              <a:avLst/>
              <a:gdLst>
                <a:gd name="connsiteX0" fmla="*/ 0 w 1730771"/>
                <a:gd name="connsiteY0" fmla="*/ 865386 h 1730771"/>
                <a:gd name="connsiteX1" fmla="*/ 865386 w 1730771"/>
                <a:gd name="connsiteY1" fmla="*/ 0 h 1730771"/>
                <a:gd name="connsiteX2" fmla="*/ 1730772 w 1730771"/>
                <a:gd name="connsiteY2" fmla="*/ 865386 h 1730771"/>
                <a:gd name="connsiteX3" fmla="*/ 865386 w 1730771"/>
                <a:gd name="connsiteY3" fmla="*/ 1730772 h 1730771"/>
                <a:gd name="connsiteX4" fmla="*/ 0 w 1730771"/>
                <a:gd name="connsiteY4" fmla="*/ 865386 h 173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71" h="1730771">
                  <a:moveTo>
                    <a:pt x="0" y="865386"/>
                  </a:moveTo>
                  <a:cubicBezTo>
                    <a:pt x="0" y="387447"/>
                    <a:pt x="387447" y="0"/>
                    <a:pt x="865386" y="0"/>
                  </a:cubicBezTo>
                  <a:cubicBezTo>
                    <a:pt x="1343325" y="0"/>
                    <a:pt x="1730772" y="387447"/>
                    <a:pt x="1730772" y="865386"/>
                  </a:cubicBezTo>
                  <a:cubicBezTo>
                    <a:pt x="1730772" y="1343325"/>
                    <a:pt x="1343325" y="1730772"/>
                    <a:pt x="865386" y="1730772"/>
                  </a:cubicBezTo>
                  <a:cubicBezTo>
                    <a:pt x="387447" y="1730772"/>
                    <a:pt x="0" y="1343325"/>
                    <a:pt x="0" y="865386"/>
                  </a:cubicBezTo>
                  <a:close/>
                </a:path>
              </a:pathLst>
            </a:cu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282041" tIns="282041" rIns="282041" bIns="282041" numCol="1" spcCol="1270" anchor="ctr" anchorCtr="0">
              <a:noAutofit/>
            </a:bodyPr>
            <a:lstStyle/>
            <a:p>
              <a:pPr lvl="0" algn="ctr" defTabSz="2000250">
                <a:lnSpc>
                  <a:spcPct val="90000"/>
                </a:lnSpc>
                <a:spcBef>
                  <a:spcPct val="0"/>
                </a:spcBef>
                <a:spcAft>
                  <a:spcPct val="35000"/>
                </a:spcAft>
              </a:pPr>
              <a:r>
                <a:rPr lang="de-DE" sz="2800" b="1" kern="1200" dirty="0">
                  <a:solidFill>
                    <a:schemeClr val="tx1"/>
                  </a:solidFill>
                </a:rPr>
                <a:t>JT</a:t>
              </a:r>
              <a:endParaRPr lang="en-US" sz="2800" b="1" kern="1200" dirty="0">
                <a:solidFill>
                  <a:schemeClr val="tx1"/>
                </a:solidFill>
              </a:endParaRPr>
            </a:p>
          </p:txBody>
        </p:sp>
        <p:sp>
          <p:nvSpPr>
            <p:cNvPr id="12" name="Freeform 11"/>
            <p:cNvSpPr/>
            <p:nvPr/>
          </p:nvSpPr>
          <p:spPr>
            <a:xfrm rot="19800000" flipV="1">
              <a:off x="1781532" y="5167760"/>
              <a:ext cx="836930" cy="45719"/>
            </a:xfrm>
            <a:custGeom>
              <a:avLst/>
              <a:gdLst>
                <a:gd name="connsiteX0" fmla="*/ 0 w 519517"/>
                <a:gd name="connsiteY0" fmla="*/ 19687 h 39375"/>
                <a:gd name="connsiteX1" fmla="*/ 519517 w 519517"/>
                <a:gd name="connsiteY1" fmla="*/ 19687 h 39375"/>
              </a:gdLst>
              <a:ahLst/>
              <a:cxnLst>
                <a:cxn ang="0">
                  <a:pos x="connsiteX0" y="connsiteY0"/>
                </a:cxn>
                <a:cxn ang="0">
                  <a:pos x="connsiteX1" y="connsiteY1"/>
                </a:cxn>
              </a:cxnLst>
              <a:rect l="l" t="t" r="r" b="b"/>
              <a:pathLst>
                <a:path w="519517" h="39375">
                  <a:moveTo>
                    <a:pt x="519517" y="19688"/>
                  </a:moveTo>
                  <a:lnTo>
                    <a:pt x="0" y="19688"/>
                  </a:lnTo>
                </a:path>
              </a:pathLst>
            </a:custGeom>
            <a:noFill/>
            <a:ln w="38100"/>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txBody>
            <a:bodyPr spcFirstLastPara="0" vert="horz" wrap="square" lIns="259470" tIns="6700" rIns="259472" bIns="6700" numCol="1" spcCol="1270" anchor="ctr" anchorCtr="0">
              <a:noAutofit/>
            </a:bodyPr>
            <a:lstStyle/>
            <a:p>
              <a:pPr lvl="0" algn="ctr" defTabSz="222250">
                <a:lnSpc>
                  <a:spcPct val="90000"/>
                </a:lnSpc>
                <a:spcBef>
                  <a:spcPct val="0"/>
                </a:spcBef>
                <a:spcAft>
                  <a:spcPct val="35000"/>
                </a:spcAft>
              </a:pPr>
              <a:endParaRPr lang="en-US" sz="500" b="1" kern="1200">
                <a:solidFill>
                  <a:schemeClr val="tx1"/>
                </a:solidFill>
              </a:endParaRPr>
            </a:p>
          </p:txBody>
        </p:sp>
        <p:sp>
          <p:nvSpPr>
            <p:cNvPr id="13" name="Freeform 12"/>
            <p:cNvSpPr/>
            <p:nvPr/>
          </p:nvSpPr>
          <p:spPr>
            <a:xfrm>
              <a:off x="304467" y="5074420"/>
              <a:ext cx="1730771" cy="1404000"/>
            </a:xfrm>
            <a:custGeom>
              <a:avLst/>
              <a:gdLst>
                <a:gd name="connsiteX0" fmla="*/ 0 w 1730771"/>
                <a:gd name="connsiteY0" fmla="*/ 865386 h 1730771"/>
                <a:gd name="connsiteX1" fmla="*/ 865386 w 1730771"/>
                <a:gd name="connsiteY1" fmla="*/ 0 h 1730771"/>
                <a:gd name="connsiteX2" fmla="*/ 1730772 w 1730771"/>
                <a:gd name="connsiteY2" fmla="*/ 865386 h 1730771"/>
                <a:gd name="connsiteX3" fmla="*/ 865386 w 1730771"/>
                <a:gd name="connsiteY3" fmla="*/ 1730772 h 1730771"/>
                <a:gd name="connsiteX4" fmla="*/ 0 w 1730771"/>
                <a:gd name="connsiteY4" fmla="*/ 865386 h 173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71" h="1730771">
                  <a:moveTo>
                    <a:pt x="0" y="865386"/>
                  </a:moveTo>
                  <a:cubicBezTo>
                    <a:pt x="0" y="387447"/>
                    <a:pt x="387447" y="0"/>
                    <a:pt x="865386" y="0"/>
                  </a:cubicBezTo>
                  <a:cubicBezTo>
                    <a:pt x="1343325" y="0"/>
                    <a:pt x="1730772" y="387447"/>
                    <a:pt x="1730772" y="865386"/>
                  </a:cubicBezTo>
                  <a:cubicBezTo>
                    <a:pt x="1730772" y="1343325"/>
                    <a:pt x="1343325" y="1730772"/>
                    <a:pt x="865386" y="1730772"/>
                  </a:cubicBezTo>
                  <a:cubicBezTo>
                    <a:pt x="387447" y="1730772"/>
                    <a:pt x="0" y="1343325"/>
                    <a:pt x="0" y="865386"/>
                  </a:cubicBez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282041" tIns="282041" rIns="282041" bIns="282041" numCol="1" spcCol="1270" anchor="ctr" anchorCtr="0">
              <a:noAutofit/>
            </a:bodyPr>
            <a:lstStyle/>
            <a:p>
              <a:pPr lvl="0" algn="ctr" defTabSz="2000250">
                <a:lnSpc>
                  <a:spcPct val="90000"/>
                </a:lnSpc>
                <a:spcBef>
                  <a:spcPct val="0"/>
                </a:spcBef>
                <a:spcAft>
                  <a:spcPct val="35000"/>
                </a:spcAft>
              </a:pPr>
              <a:r>
                <a:rPr lang="de-DE" sz="2800" b="1" kern="1200" dirty="0">
                  <a:solidFill>
                    <a:schemeClr val="tx1"/>
                  </a:solidFill>
                </a:rPr>
                <a:t>ET</a:t>
              </a:r>
              <a:endParaRPr lang="en-US" sz="2800" b="1" kern="1200" dirty="0">
                <a:solidFill>
                  <a:schemeClr val="tx1"/>
                </a:solidFill>
              </a:endParaRPr>
            </a:p>
          </p:txBody>
        </p:sp>
        <p:sp>
          <p:nvSpPr>
            <p:cNvPr id="7" name="Freeform 6"/>
            <p:cNvSpPr/>
            <p:nvPr/>
          </p:nvSpPr>
          <p:spPr>
            <a:xfrm>
              <a:off x="2029002" y="3377306"/>
              <a:ext cx="2457624" cy="1828571"/>
            </a:xfrm>
            <a:custGeom>
              <a:avLst/>
              <a:gdLst>
                <a:gd name="connsiteX0" fmla="*/ 0 w 1730771"/>
                <a:gd name="connsiteY0" fmla="*/ 865386 h 1730771"/>
                <a:gd name="connsiteX1" fmla="*/ 865386 w 1730771"/>
                <a:gd name="connsiteY1" fmla="*/ 0 h 1730771"/>
                <a:gd name="connsiteX2" fmla="*/ 1730772 w 1730771"/>
                <a:gd name="connsiteY2" fmla="*/ 865386 h 1730771"/>
                <a:gd name="connsiteX3" fmla="*/ 865386 w 1730771"/>
                <a:gd name="connsiteY3" fmla="*/ 1730772 h 1730771"/>
                <a:gd name="connsiteX4" fmla="*/ 0 w 1730771"/>
                <a:gd name="connsiteY4" fmla="*/ 865386 h 173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71" h="1730771">
                  <a:moveTo>
                    <a:pt x="0" y="865386"/>
                  </a:moveTo>
                  <a:cubicBezTo>
                    <a:pt x="0" y="387447"/>
                    <a:pt x="387447" y="0"/>
                    <a:pt x="865386" y="0"/>
                  </a:cubicBezTo>
                  <a:cubicBezTo>
                    <a:pt x="1343325" y="0"/>
                    <a:pt x="1730772" y="387447"/>
                    <a:pt x="1730772" y="865386"/>
                  </a:cubicBezTo>
                  <a:cubicBezTo>
                    <a:pt x="1730772" y="1343325"/>
                    <a:pt x="1343325" y="1730772"/>
                    <a:pt x="865386" y="1730772"/>
                  </a:cubicBezTo>
                  <a:cubicBezTo>
                    <a:pt x="387447" y="1730772"/>
                    <a:pt x="0" y="1343325"/>
                    <a:pt x="0" y="865386"/>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4896" tIns="264896" rIns="264896" bIns="264896" numCol="1" spcCol="1270" anchor="ctr" anchorCtr="0">
              <a:noAutofit/>
            </a:bodyPr>
            <a:lstStyle/>
            <a:p>
              <a:pPr lvl="0" algn="ctr" defTabSz="800100">
                <a:lnSpc>
                  <a:spcPct val="90000"/>
                </a:lnSpc>
                <a:spcBef>
                  <a:spcPct val="0"/>
                </a:spcBef>
                <a:spcAft>
                  <a:spcPct val="35000"/>
                </a:spcAft>
              </a:pPr>
              <a:r>
                <a:rPr lang="de-DE" sz="2800" b="1" kern="1200" dirty="0">
                  <a:solidFill>
                    <a:schemeClr val="tx1"/>
                  </a:solidFill>
                </a:rPr>
                <a:t>Kyoto</a:t>
              </a:r>
            </a:p>
            <a:p>
              <a:pPr lvl="0" algn="ctr" defTabSz="800100">
                <a:lnSpc>
                  <a:spcPct val="90000"/>
                </a:lnSpc>
                <a:spcBef>
                  <a:spcPct val="0"/>
                </a:spcBef>
                <a:spcAft>
                  <a:spcPct val="35000"/>
                </a:spcAft>
              </a:pPr>
              <a:r>
                <a:rPr lang="de-DE" sz="2800" b="1" kern="1200" dirty="0">
                  <a:solidFill>
                    <a:schemeClr val="tx1"/>
                  </a:solidFill>
                </a:rPr>
                <a:t>Mechanisms</a:t>
              </a:r>
              <a:endParaRPr lang="en-US" sz="2800" b="1" kern="1200" dirty="0">
                <a:solidFill>
                  <a:schemeClr val="tx1"/>
                </a:solidFill>
              </a:endParaRPr>
            </a:p>
          </p:txBody>
        </p:sp>
      </p:grpSp>
    </p:spTree>
    <p:extLst>
      <p:ext uri="{BB962C8B-B14F-4D97-AF65-F5344CB8AC3E}">
        <p14:creationId xmlns:p14="http://schemas.microsoft.com/office/powerpoint/2010/main" val="907916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r>
              <a:rPr lang="en-US" dirty="0"/>
              <a:t>Demonstrate the use of </a:t>
            </a:r>
            <a:r>
              <a:rPr lang="en-US" b="1" dirty="0"/>
              <a:t>CAIT Climate Data Explorer </a:t>
            </a:r>
            <a:r>
              <a:rPr lang="en-US" dirty="0"/>
              <a:t>at this web page: </a:t>
            </a:r>
            <a:r>
              <a:rPr lang="en-US" u="sng" dirty="0">
                <a:solidFill>
                  <a:srgbClr val="FF0000"/>
                </a:solidFill>
                <a:hlinkClick r:id="rId3" invalidUrl="http:///"/>
              </a:rPr>
              <a:t>http</a:t>
            </a:r>
            <a:r>
              <a:rPr lang="en-US" u="sng" dirty="0">
                <a:solidFill>
                  <a:srgbClr val="FF0000"/>
                </a:solidFill>
                <a:hlinkClick r:id="rId4" invalidUrl="http:///"/>
              </a:rPr>
              <a:t>:// cait.wri.org</a:t>
            </a:r>
            <a:endParaRPr lang="en-US" u="sng" dirty="0">
              <a:solidFill>
                <a:srgbClr val="FF0000"/>
              </a:solidFill>
            </a:endParaRPr>
          </a:p>
          <a:p>
            <a:r>
              <a:rPr lang="en-US" dirty="0"/>
              <a:t>Divide the class into groups (at least 4)</a:t>
            </a:r>
          </a:p>
          <a:p>
            <a:r>
              <a:rPr lang="en-US" dirty="0"/>
              <a:t>Have groups identify top 5 emitters (countries) at say 3 or 4 times by key events (e.g., pre- Kyoto, time of signing Kyoto, Bali Action Plan, and Copenhagen). </a:t>
            </a:r>
          </a:p>
          <a:p>
            <a:r>
              <a:rPr lang="en-US" dirty="0"/>
              <a:t>Have groups identify top emitters by total GHG emissions including LULUCF vs. excluding LULUCF; only CO2 vs. all GHG emissions; total emissions vs. on a per capita basis.</a:t>
            </a:r>
          </a:p>
          <a:p>
            <a:r>
              <a:rPr lang="en-US" dirty="0"/>
              <a:t>Have groups compare results and discuss. </a:t>
            </a:r>
          </a:p>
        </p:txBody>
      </p:sp>
      <p:sp>
        <p:nvSpPr>
          <p:cNvPr id="2" name="Title 1"/>
          <p:cNvSpPr>
            <a:spLocks noGrp="1"/>
          </p:cNvSpPr>
          <p:nvPr>
            <p:ph type="title"/>
          </p:nvPr>
        </p:nvSpPr>
        <p:spPr>
          <a:noFill/>
        </p:spPr>
        <p:txBody>
          <a:bodyPr>
            <a:normAutofit/>
          </a:bodyPr>
          <a:lstStyle/>
          <a:p>
            <a:r>
              <a:rPr lang="en-US" b="1" dirty="0">
                <a:solidFill>
                  <a:srgbClr val="002060"/>
                </a:solidFill>
              </a:rPr>
              <a:t>Class Activity</a:t>
            </a:r>
          </a:p>
        </p:txBody>
      </p:sp>
    </p:spTree>
    <p:extLst>
      <p:ext uri="{BB962C8B-B14F-4D97-AF65-F5344CB8AC3E}">
        <p14:creationId xmlns:p14="http://schemas.microsoft.com/office/powerpoint/2010/main" val="246288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4000" dirty="0"/>
              <a:t>Module 3: Forest Carbon Measurement and Monitoring</a:t>
            </a:r>
            <a:endParaRPr lang="en-US" sz="4000" dirty="0"/>
          </a:p>
        </p:txBody>
      </p:sp>
      <p:sp>
        <p:nvSpPr>
          <p:cNvPr id="3" name="Subtitle 2"/>
          <p:cNvSpPr>
            <a:spLocks noGrp="1"/>
          </p:cNvSpPr>
          <p:nvPr>
            <p:ph type="subTitle" idx="1"/>
          </p:nvPr>
        </p:nvSpPr>
        <p:spPr>
          <a:xfrm>
            <a:off x="106017" y="3650977"/>
            <a:ext cx="11953461" cy="2325754"/>
          </a:xfrm>
        </p:spPr>
        <p:txBody>
          <a:bodyPr>
            <a:noAutofit/>
          </a:bodyPr>
          <a:lstStyle/>
          <a:p>
            <a:r>
              <a:rPr lang="de-DE" sz="3200" dirty="0"/>
              <a:t>SECTION I: </a:t>
            </a:r>
            <a:r>
              <a:rPr lang="en-US" sz="3200" dirty="0"/>
              <a:t>FUNDAMENTALS OF FOREST CARBON IN REDD+ CONTEXT</a:t>
            </a:r>
          </a:p>
          <a:p>
            <a:r>
              <a:rPr lang="en-US" sz="3000" dirty="0">
                <a:solidFill>
                  <a:srgbClr val="FFC000"/>
                </a:solidFill>
              </a:rPr>
              <a:t>1.2. The Roles of Forests and Forest Carbon in Global Climate Negotiation</a:t>
            </a:r>
          </a:p>
        </p:txBody>
      </p:sp>
    </p:spTree>
    <p:extLst>
      <p:ext uri="{BB962C8B-B14F-4D97-AF65-F5344CB8AC3E}">
        <p14:creationId xmlns:p14="http://schemas.microsoft.com/office/powerpoint/2010/main" val="500284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1997: Binding Commitments at Kyoto</a:t>
            </a:r>
          </a:p>
        </p:txBody>
      </p:sp>
      <p:pic>
        <p:nvPicPr>
          <p:cNvPr id="8" name="Picture 7" descr="Screen Shot 2014-07-14 at 21.14.42.png"/>
          <p:cNvPicPr>
            <a:picLocks noChangeAspect="1"/>
          </p:cNvPicPr>
          <p:nvPr/>
        </p:nvPicPr>
        <p:blipFill rotWithShape="1">
          <a:blip r:embed="rId3">
            <a:extLst>
              <a:ext uri="{28A0092B-C50C-407E-A947-70E740481C1C}">
                <a14:useLocalDpi xmlns:a14="http://schemas.microsoft.com/office/drawing/2010/main" val="0"/>
              </a:ext>
            </a:extLst>
          </a:blip>
          <a:srcRect l="2526" t="4496" r="6139" b="3599"/>
          <a:stretch/>
        </p:blipFill>
        <p:spPr>
          <a:xfrm>
            <a:off x="2269524" y="99325"/>
            <a:ext cx="8760426" cy="6701525"/>
          </a:xfrm>
          <a:prstGeom prst="rect">
            <a:avLst/>
          </a:prstGeom>
        </p:spPr>
      </p:pic>
    </p:spTree>
    <p:extLst>
      <p:ext uri="{BB962C8B-B14F-4D97-AF65-F5344CB8AC3E}">
        <p14:creationId xmlns:p14="http://schemas.microsoft.com/office/powerpoint/2010/main" val="2430415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7321" y="1325880"/>
            <a:ext cx="11357113" cy="5300207"/>
          </a:xfrm>
        </p:spPr>
        <p:txBody>
          <a:bodyPr>
            <a:normAutofit lnSpcReduction="10000"/>
          </a:bodyPr>
          <a:lstStyle/>
          <a:p>
            <a:pPr marL="0" indent="0">
              <a:buNone/>
            </a:pPr>
            <a:r>
              <a:rPr lang="en-US" dirty="0">
                <a:solidFill>
                  <a:srgbClr val="000000"/>
                </a:solidFill>
              </a:rPr>
              <a:t>Annex I (developed) countries </a:t>
            </a:r>
          </a:p>
          <a:p>
            <a:r>
              <a:rPr lang="en-US" dirty="0">
                <a:solidFill>
                  <a:srgbClr val="000000"/>
                </a:solidFill>
              </a:rPr>
              <a:t>Article 2 “shall: ….Implement and/or further elaborate policies and measures in accordance with its national circumstances, such as: </a:t>
            </a:r>
          </a:p>
          <a:p>
            <a:pPr marL="0" indent="0">
              <a:buNone/>
            </a:pPr>
            <a:r>
              <a:rPr lang="en-US" b="1" dirty="0">
                <a:solidFill>
                  <a:srgbClr val="000000"/>
                </a:solidFill>
              </a:rPr>
              <a:t>	…</a:t>
            </a:r>
            <a:r>
              <a:rPr lang="en-US" dirty="0">
                <a:solidFill>
                  <a:srgbClr val="000000"/>
                </a:solidFill>
              </a:rPr>
              <a:t>  (ii) Protection and enhancement of sinks and reservoirs of greenhouse gases … promotion of sustainable forest management practices, afforestation and reforestation</a:t>
            </a:r>
          </a:p>
          <a:p>
            <a:r>
              <a:rPr lang="en-US" dirty="0">
                <a:solidFill>
                  <a:srgbClr val="000000"/>
                </a:solidFill>
              </a:rPr>
              <a:t>Article 3:  Net emissions from deforestation shall be included in the calculation of the 1990 baseline emissions</a:t>
            </a:r>
          </a:p>
          <a:p>
            <a:endParaRPr lang="en-US" dirty="0">
              <a:solidFill>
                <a:srgbClr val="000000"/>
              </a:solidFill>
            </a:endParaRPr>
          </a:p>
        </p:txBody>
      </p:sp>
      <p:sp>
        <p:nvSpPr>
          <p:cNvPr id="4" name="Title 3"/>
          <p:cNvSpPr>
            <a:spLocks noGrp="1"/>
          </p:cNvSpPr>
          <p:nvPr>
            <p:ph type="title"/>
          </p:nvPr>
        </p:nvSpPr>
        <p:spPr/>
        <p:txBody>
          <a:bodyPr/>
          <a:lstStyle/>
          <a:p>
            <a:r>
              <a:rPr lang="en-US" dirty="0"/>
              <a:t>Role of Forests in Kyoto</a:t>
            </a:r>
          </a:p>
        </p:txBody>
      </p:sp>
    </p:spTree>
    <p:extLst>
      <p:ext uri="{BB962C8B-B14F-4D97-AF65-F5344CB8AC3E}">
        <p14:creationId xmlns:p14="http://schemas.microsoft.com/office/powerpoint/2010/main" val="2871970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creen Shot 2014-07-14 at 21.18.08.png"/>
          <p:cNvPicPr>
            <a:picLocks noChangeAspect="1"/>
          </p:cNvPicPr>
          <p:nvPr/>
        </p:nvPicPr>
        <p:blipFill rotWithShape="1">
          <a:blip r:embed="rId3">
            <a:extLst>
              <a:ext uri="{28A0092B-C50C-407E-A947-70E740481C1C}">
                <a14:useLocalDpi xmlns:a14="http://schemas.microsoft.com/office/drawing/2010/main" val="0"/>
              </a:ext>
            </a:extLst>
          </a:blip>
          <a:srcRect t="6734" r="4881" b="2976"/>
          <a:stretch/>
        </p:blipFill>
        <p:spPr>
          <a:xfrm>
            <a:off x="2486025" y="108681"/>
            <a:ext cx="8686159" cy="6577869"/>
          </a:xfrm>
          <a:prstGeom prst="rect">
            <a:avLst/>
          </a:prstGeom>
        </p:spPr>
      </p:pic>
      <p:sp>
        <p:nvSpPr>
          <p:cNvPr id="4" name="Title 3"/>
          <p:cNvSpPr>
            <a:spLocks noGrp="1"/>
          </p:cNvSpPr>
          <p:nvPr>
            <p:ph type="title"/>
          </p:nvPr>
        </p:nvSpPr>
        <p:spPr/>
        <p:txBody>
          <a:bodyPr/>
          <a:lstStyle/>
          <a:p>
            <a:r>
              <a:rPr lang="en-US" dirty="0"/>
              <a:t>Bali Road Map</a:t>
            </a:r>
          </a:p>
        </p:txBody>
      </p:sp>
    </p:spTree>
    <p:extLst>
      <p:ext uri="{BB962C8B-B14F-4D97-AF65-F5344CB8AC3E}">
        <p14:creationId xmlns:p14="http://schemas.microsoft.com/office/powerpoint/2010/main" val="377457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solidFill>
                  <a:srgbClr val="000000"/>
                </a:solidFill>
              </a:rPr>
              <a:t>1. The Bali Action Plan Decision 1/CP13 Para 1 (b) (iii)</a:t>
            </a:r>
          </a:p>
          <a:p>
            <a:r>
              <a:rPr lang="en-US" i="1" dirty="0">
                <a:solidFill>
                  <a:srgbClr val="000000"/>
                </a:solidFill>
              </a:rPr>
              <a:t>“Policy approaches and positive incentives on issues relating to </a:t>
            </a:r>
            <a:r>
              <a:rPr lang="en-US" b="1" i="1" dirty="0">
                <a:solidFill>
                  <a:srgbClr val="000000"/>
                </a:solidFill>
              </a:rPr>
              <a:t>reducing emissions from deforestation and forest degradation </a:t>
            </a:r>
            <a:r>
              <a:rPr lang="en-US" i="1" dirty="0">
                <a:solidFill>
                  <a:srgbClr val="000000"/>
                </a:solidFill>
              </a:rPr>
              <a:t>in developing countries; and the role of conservation, sustainable management of forests and enhancement of forest carbon  stocks in developing countries”</a:t>
            </a:r>
            <a:endParaRPr lang="en-US" dirty="0">
              <a:solidFill>
                <a:srgbClr val="000000"/>
              </a:solidFill>
            </a:endParaRPr>
          </a:p>
        </p:txBody>
      </p:sp>
      <p:sp>
        <p:nvSpPr>
          <p:cNvPr id="4" name="Title 3"/>
          <p:cNvSpPr>
            <a:spLocks noGrp="1"/>
          </p:cNvSpPr>
          <p:nvPr>
            <p:ph type="title"/>
          </p:nvPr>
        </p:nvSpPr>
        <p:spPr/>
        <p:txBody>
          <a:bodyPr>
            <a:normAutofit/>
          </a:bodyPr>
          <a:lstStyle/>
          <a:p>
            <a:r>
              <a:rPr lang="en-US" dirty="0"/>
              <a:t>Role of Forests Under Bali Road Map</a:t>
            </a:r>
          </a:p>
        </p:txBody>
      </p:sp>
    </p:spTree>
    <p:extLst>
      <p:ext uri="{BB962C8B-B14F-4D97-AF65-F5344CB8AC3E}">
        <p14:creationId xmlns:p14="http://schemas.microsoft.com/office/powerpoint/2010/main" val="275852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There were five main issues, which remain contentious:</a:t>
            </a:r>
          </a:p>
          <a:p>
            <a:pPr marL="400050" lvl="1" indent="0">
              <a:buNone/>
            </a:pPr>
            <a:r>
              <a:rPr lang="en-US" dirty="0"/>
              <a:t>1. Scope – what should be included in the definition of REDD</a:t>
            </a:r>
          </a:p>
          <a:p>
            <a:pPr marL="400050" lvl="1" indent="0">
              <a:buNone/>
            </a:pPr>
            <a:r>
              <a:rPr lang="en-US" dirty="0"/>
              <a:t>2. Measurement, reporting and verification (MRV)</a:t>
            </a:r>
          </a:p>
          <a:p>
            <a:pPr marL="400050" lvl="1" indent="0">
              <a:buNone/>
            </a:pPr>
            <a:r>
              <a:rPr lang="en-US" dirty="0"/>
              <a:t>3. The rights of indigenous people</a:t>
            </a:r>
          </a:p>
          <a:p>
            <a:pPr marL="400050" lvl="1" indent="0">
              <a:buNone/>
            </a:pPr>
            <a:r>
              <a:rPr lang="en-US" dirty="0"/>
              <a:t>4. Financing options</a:t>
            </a:r>
          </a:p>
          <a:p>
            <a:pPr marL="400050" lvl="1" indent="0">
              <a:buNone/>
            </a:pPr>
            <a:r>
              <a:rPr lang="en-US" dirty="0"/>
              <a:t>5. Institutional arrangements – whether REDD activities were considered National or project level activities.</a:t>
            </a:r>
          </a:p>
          <a:p>
            <a:endParaRPr lang="en-US" dirty="0"/>
          </a:p>
        </p:txBody>
      </p:sp>
      <p:sp>
        <p:nvSpPr>
          <p:cNvPr id="4" name="Title 3"/>
          <p:cNvSpPr>
            <a:spLocks noGrp="1"/>
          </p:cNvSpPr>
          <p:nvPr>
            <p:ph type="title"/>
          </p:nvPr>
        </p:nvSpPr>
        <p:spPr/>
        <p:txBody>
          <a:bodyPr>
            <a:normAutofit/>
          </a:bodyPr>
          <a:lstStyle/>
          <a:p>
            <a:r>
              <a:rPr lang="en-US" dirty="0"/>
              <a:t>Role of Forests Under Bali Road Map</a:t>
            </a:r>
          </a:p>
        </p:txBody>
      </p:sp>
    </p:spTree>
    <p:extLst>
      <p:ext uri="{BB962C8B-B14F-4D97-AF65-F5344CB8AC3E}">
        <p14:creationId xmlns:p14="http://schemas.microsoft.com/office/powerpoint/2010/main" val="375547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Copenhagen Accord</a:t>
            </a:r>
          </a:p>
        </p:txBody>
      </p:sp>
      <p:pic>
        <p:nvPicPr>
          <p:cNvPr id="9" name="Picture 8" descr="Screen Shot 2014-07-14 at 21.20.45.png"/>
          <p:cNvPicPr>
            <a:picLocks noChangeAspect="1"/>
          </p:cNvPicPr>
          <p:nvPr/>
        </p:nvPicPr>
        <p:blipFill rotWithShape="1">
          <a:blip r:embed="rId3">
            <a:extLst>
              <a:ext uri="{28A0092B-C50C-407E-A947-70E740481C1C}">
                <a14:useLocalDpi xmlns:a14="http://schemas.microsoft.com/office/drawing/2010/main" val="0"/>
              </a:ext>
            </a:extLst>
          </a:blip>
          <a:srcRect l="1997" t="3564" r="5145" b="1981"/>
          <a:stretch/>
        </p:blipFill>
        <p:spPr>
          <a:xfrm>
            <a:off x="2178052" y="0"/>
            <a:ext cx="8804020" cy="6768682"/>
          </a:xfrm>
          <a:prstGeom prst="rect">
            <a:avLst/>
          </a:prstGeom>
        </p:spPr>
      </p:pic>
    </p:spTree>
    <p:extLst>
      <p:ext uri="{BB962C8B-B14F-4D97-AF65-F5344CB8AC3E}">
        <p14:creationId xmlns:p14="http://schemas.microsoft.com/office/powerpoint/2010/main" val="161297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First time that developing countries made official commitments</a:t>
            </a:r>
          </a:p>
          <a:p>
            <a:r>
              <a:rPr lang="en-US" dirty="0">
                <a:solidFill>
                  <a:srgbClr val="000000"/>
                </a:solidFill>
              </a:rPr>
              <a:t>Agree that the goal is to limit warming to &lt; 2° C</a:t>
            </a:r>
          </a:p>
          <a:p>
            <a:r>
              <a:rPr lang="en-US" dirty="0">
                <a:solidFill>
                  <a:srgbClr val="000000"/>
                </a:solidFill>
              </a:rPr>
              <a:t>Developed countries commit up to US$ 30 billion for adaptation and mitigation for the period 2010-2012</a:t>
            </a:r>
          </a:p>
          <a:p>
            <a:r>
              <a:rPr lang="en-US" dirty="0">
                <a:solidFill>
                  <a:srgbClr val="000000"/>
                </a:solidFill>
              </a:rPr>
              <a:t>Copenhagen Green Climate Fund established to support mitigation projects in developing countries</a:t>
            </a:r>
          </a:p>
          <a:p>
            <a:endParaRPr lang="en-US" dirty="0">
              <a:solidFill>
                <a:srgbClr val="000000"/>
              </a:solidFill>
            </a:endParaRPr>
          </a:p>
        </p:txBody>
      </p:sp>
      <p:sp>
        <p:nvSpPr>
          <p:cNvPr id="4" name="Title 3"/>
          <p:cNvSpPr>
            <a:spLocks noGrp="1"/>
          </p:cNvSpPr>
          <p:nvPr>
            <p:ph type="title"/>
          </p:nvPr>
        </p:nvSpPr>
        <p:spPr/>
        <p:txBody>
          <a:bodyPr/>
          <a:lstStyle/>
          <a:p>
            <a:r>
              <a:rPr lang="en-US" dirty="0"/>
              <a:t>Copenhagen Accord</a:t>
            </a:r>
          </a:p>
        </p:txBody>
      </p:sp>
    </p:spTree>
    <p:extLst>
      <p:ext uri="{BB962C8B-B14F-4D97-AF65-F5344CB8AC3E}">
        <p14:creationId xmlns:p14="http://schemas.microsoft.com/office/powerpoint/2010/main" val="1785076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nSpc>
                <a:spcPct val="120000"/>
              </a:lnSpc>
              <a:buNone/>
            </a:pPr>
            <a:r>
              <a:rPr lang="en-US" dirty="0">
                <a:solidFill>
                  <a:srgbClr val="000000"/>
                </a:solidFill>
              </a:rPr>
              <a:t>1. </a:t>
            </a:r>
            <a:r>
              <a:rPr lang="en-US" i="1" dirty="0">
                <a:solidFill>
                  <a:srgbClr val="000000"/>
                </a:solidFill>
              </a:rPr>
              <a:t>Requests </a:t>
            </a:r>
            <a:r>
              <a:rPr lang="en-US" dirty="0">
                <a:solidFill>
                  <a:srgbClr val="000000"/>
                </a:solidFill>
              </a:rPr>
              <a:t>developing country Parties, …</a:t>
            </a:r>
          </a:p>
          <a:p>
            <a:pPr marL="400050" lvl="1" indent="0">
              <a:lnSpc>
                <a:spcPct val="120000"/>
              </a:lnSpc>
              <a:buNone/>
            </a:pPr>
            <a:r>
              <a:rPr lang="en-US" b="1" dirty="0">
                <a:solidFill>
                  <a:srgbClr val="000000"/>
                </a:solidFill>
              </a:rPr>
              <a:t>(a) </a:t>
            </a:r>
            <a:r>
              <a:rPr lang="en-US" dirty="0">
                <a:solidFill>
                  <a:srgbClr val="000000"/>
                </a:solidFill>
              </a:rPr>
              <a:t>To </a:t>
            </a:r>
            <a:r>
              <a:rPr lang="en-US" b="1" dirty="0">
                <a:solidFill>
                  <a:srgbClr val="0000FF"/>
                </a:solidFill>
              </a:rPr>
              <a:t>identify drivers of deforestation and forest degradation </a:t>
            </a:r>
            <a:r>
              <a:rPr lang="en-US" dirty="0">
                <a:solidFill>
                  <a:srgbClr val="000000"/>
                </a:solidFill>
              </a:rPr>
              <a:t>resulting in emissions and also the means to address these;</a:t>
            </a:r>
          </a:p>
          <a:p>
            <a:pPr marL="400050" lvl="1" indent="0">
              <a:lnSpc>
                <a:spcPct val="120000"/>
              </a:lnSpc>
              <a:buNone/>
            </a:pPr>
            <a:r>
              <a:rPr lang="en-US" b="1" dirty="0">
                <a:solidFill>
                  <a:srgbClr val="000000"/>
                </a:solidFill>
              </a:rPr>
              <a:t>(b) </a:t>
            </a:r>
            <a:r>
              <a:rPr lang="en-US" dirty="0">
                <a:solidFill>
                  <a:srgbClr val="000000"/>
                </a:solidFill>
              </a:rPr>
              <a:t>To identify activities within the country that result in </a:t>
            </a:r>
            <a:r>
              <a:rPr lang="en-US" b="1" dirty="0">
                <a:solidFill>
                  <a:srgbClr val="0000FF"/>
                </a:solidFill>
              </a:rPr>
              <a:t>reduced emissions and increased removals, and stabilization of forest carbon stocks</a:t>
            </a:r>
            <a:r>
              <a:rPr lang="en-US" dirty="0">
                <a:solidFill>
                  <a:srgbClr val="000000"/>
                </a:solidFill>
              </a:rPr>
              <a:t>;</a:t>
            </a:r>
          </a:p>
          <a:p>
            <a:pPr marL="400050" lvl="1" indent="0">
              <a:lnSpc>
                <a:spcPct val="120000"/>
              </a:lnSpc>
              <a:buNone/>
            </a:pPr>
            <a:r>
              <a:rPr lang="en-US" b="1" dirty="0">
                <a:solidFill>
                  <a:srgbClr val="000000"/>
                </a:solidFill>
              </a:rPr>
              <a:t>(c) </a:t>
            </a:r>
            <a:r>
              <a:rPr lang="en-US" dirty="0">
                <a:solidFill>
                  <a:srgbClr val="000000"/>
                </a:solidFill>
              </a:rPr>
              <a:t>To </a:t>
            </a:r>
            <a:r>
              <a:rPr lang="en-US" b="1" dirty="0">
                <a:solidFill>
                  <a:srgbClr val="0000FF"/>
                </a:solidFill>
              </a:rPr>
              <a:t>use the most recent IPCC guidance and guidelines</a:t>
            </a:r>
            <a:r>
              <a:rPr lang="en-US" dirty="0">
                <a:solidFill>
                  <a:srgbClr val="000000"/>
                </a:solidFill>
              </a:rPr>
              <a:t>, … as a basis for estimating anthropogenic forest-related greenhouse gas emissions by sources and removals by sinks, forest carbon stocks and forest area changes;</a:t>
            </a:r>
          </a:p>
          <a:p>
            <a:pPr marL="400050" lvl="1" indent="0">
              <a:lnSpc>
                <a:spcPct val="120000"/>
              </a:lnSpc>
              <a:buNone/>
            </a:pPr>
            <a:r>
              <a:rPr lang="en-US" b="1" dirty="0">
                <a:solidFill>
                  <a:srgbClr val="000000"/>
                </a:solidFill>
              </a:rPr>
              <a:t>(d) </a:t>
            </a:r>
            <a:r>
              <a:rPr lang="en-US" dirty="0">
                <a:solidFill>
                  <a:srgbClr val="000000"/>
                </a:solidFill>
              </a:rPr>
              <a:t>To establish, according to national circumstances and capabilities, </a:t>
            </a:r>
            <a:r>
              <a:rPr lang="en-US" b="1" dirty="0">
                <a:solidFill>
                  <a:srgbClr val="0000FF"/>
                </a:solidFill>
              </a:rPr>
              <a:t>robust and transparent national forest monitoring systems</a:t>
            </a:r>
            <a:r>
              <a:rPr lang="en-US" dirty="0">
                <a:solidFill>
                  <a:srgbClr val="000000"/>
                </a:solidFill>
              </a:rPr>
              <a:t> …</a:t>
            </a:r>
          </a:p>
        </p:txBody>
      </p:sp>
      <p:sp>
        <p:nvSpPr>
          <p:cNvPr id="4" name="Title 3"/>
          <p:cNvSpPr>
            <a:spLocks noGrp="1"/>
          </p:cNvSpPr>
          <p:nvPr>
            <p:ph type="title"/>
          </p:nvPr>
        </p:nvSpPr>
        <p:spPr/>
        <p:txBody>
          <a:bodyPr/>
          <a:lstStyle/>
          <a:p>
            <a:r>
              <a:rPr lang="en-US" dirty="0"/>
              <a:t>Decision 4 CP15 Methods</a:t>
            </a:r>
          </a:p>
        </p:txBody>
      </p:sp>
    </p:spTree>
    <p:extLst>
      <p:ext uri="{BB962C8B-B14F-4D97-AF65-F5344CB8AC3E}">
        <p14:creationId xmlns:p14="http://schemas.microsoft.com/office/powerpoint/2010/main" val="2242539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Annex I countries commit to emissions targets by 2020 </a:t>
            </a:r>
          </a:p>
          <a:p>
            <a:r>
              <a:rPr lang="en-US" dirty="0">
                <a:solidFill>
                  <a:srgbClr val="000000"/>
                </a:solidFill>
              </a:rPr>
              <a:t>Non Annex I countries will implement mitigation actions including national inventories</a:t>
            </a:r>
          </a:p>
          <a:p>
            <a:r>
              <a:rPr lang="en-US" dirty="0">
                <a:solidFill>
                  <a:srgbClr val="000000"/>
                </a:solidFill>
              </a:rPr>
              <a:t>Included enhancing and maintaining carbon stocks (the  “+” in REDD+)</a:t>
            </a:r>
          </a:p>
        </p:txBody>
      </p:sp>
      <p:sp>
        <p:nvSpPr>
          <p:cNvPr id="4" name="Title 3"/>
          <p:cNvSpPr>
            <a:spLocks noGrp="1"/>
          </p:cNvSpPr>
          <p:nvPr>
            <p:ph type="title"/>
          </p:nvPr>
        </p:nvSpPr>
        <p:spPr/>
        <p:txBody>
          <a:bodyPr/>
          <a:lstStyle/>
          <a:p>
            <a:r>
              <a:rPr lang="en-US" dirty="0"/>
              <a:t>Role of Forests After Copenhagen</a:t>
            </a:r>
          </a:p>
        </p:txBody>
      </p:sp>
    </p:spTree>
    <p:extLst>
      <p:ext uri="{BB962C8B-B14F-4D97-AF65-F5344CB8AC3E}">
        <p14:creationId xmlns:p14="http://schemas.microsoft.com/office/powerpoint/2010/main" val="393029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7218" y="2006259"/>
            <a:ext cx="11357113" cy="3655239"/>
          </a:xfrm>
        </p:spPr>
        <p:txBody>
          <a:bodyPr/>
          <a:lstStyle/>
          <a:p>
            <a:r>
              <a:rPr lang="en-US" dirty="0"/>
              <a:t>Conversation evolved from ‘what is included’ to ‘methods’ to ‘safeguards’</a:t>
            </a:r>
          </a:p>
          <a:p>
            <a:r>
              <a:rPr lang="en-US" dirty="0"/>
              <a:t>Forest discussions often paved the way for discussions of the entire forum, for example on MRV, role of markets</a:t>
            </a:r>
          </a:p>
        </p:txBody>
      </p:sp>
      <p:sp>
        <p:nvSpPr>
          <p:cNvPr id="4" name="Title 3"/>
          <p:cNvSpPr>
            <a:spLocks noGrp="1"/>
          </p:cNvSpPr>
          <p:nvPr>
            <p:ph type="title"/>
          </p:nvPr>
        </p:nvSpPr>
        <p:spPr/>
        <p:txBody>
          <a:bodyPr/>
          <a:lstStyle/>
          <a:p>
            <a:r>
              <a:rPr lang="en-US" dirty="0"/>
              <a:t>Bali to Copenhagen and Beyond</a:t>
            </a:r>
          </a:p>
        </p:txBody>
      </p:sp>
    </p:spTree>
    <p:extLst>
      <p:ext uri="{BB962C8B-B14F-4D97-AF65-F5344CB8AC3E}">
        <p14:creationId xmlns:p14="http://schemas.microsoft.com/office/powerpoint/2010/main" val="80065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dirty="0"/>
              <a:t>Forest Carbon Measurement and Monitoring </a:t>
            </a:r>
            <a:r>
              <a:rPr lang="en-US" dirty="0"/>
              <a:t>(</a:t>
            </a:r>
            <a:r>
              <a:rPr lang="en-US" dirty="0" err="1"/>
              <a:t>FCMM</a:t>
            </a:r>
            <a:r>
              <a:rPr lang="en-US" dirty="0"/>
              <a:t>) </a:t>
            </a:r>
          </a:p>
        </p:txBody>
      </p:sp>
      <p:sp>
        <p:nvSpPr>
          <p:cNvPr id="4" name="Rectangle 3"/>
          <p:cNvSpPr/>
          <p:nvPr/>
        </p:nvSpPr>
        <p:spPr>
          <a:xfrm>
            <a:off x="1761564" y="308144"/>
            <a:ext cx="10082093" cy="6241709"/>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400" b="1" dirty="0">
                <a:solidFill>
                  <a:schemeClr val="bg2">
                    <a:lumMod val="10000"/>
                  </a:schemeClr>
                </a:solidFill>
              </a:rPr>
              <a:t>FUNDAMENTALS OF FOREST CARBON IN REDD+ CONTEXT</a:t>
            </a:r>
            <a:endParaRPr lang="en-US" sz="2400" dirty="0">
              <a:solidFill>
                <a:schemeClr val="bg2">
                  <a:lumMod val="10000"/>
                </a:schemeClr>
              </a:solidFill>
            </a:endParaRPr>
          </a:p>
          <a:p>
            <a:pPr lvl="1">
              <a:lnSpc>
                <a:spcPct val="105000"/>
              </a:lnSpc>
            </a:pPr>
            <a:r>
              <a:rPr lang="en-US" sz="2000" dirty="0"/>
              <a:t>1.1.	Forests, the Global Carbon Cycle and Climate Change</a:t>
            </a:r>
          </a:p>
          <a:p>
            <a:pPr lvl="1">
              <a:lnSpc>
                <a:spcPct val="105000"/>
              </a:lnSpc>
            </a:pPr>
            <a:r>
              <a:rPr lang="en-US" sz="2000" b="1" dirty="0">
                <a:solidFill>
                  <a:srgbClr val="FF0000"/>
                </a:solidFill>
              </a:rPr>
              <a:t>1.2.	The Roles of Forests and Forest Carbon in Global Climate Negotiations</a:t>
            </a:r>
          </a:p>
          <a:p>
            <a:pPr lvl="1">
              <a:lnSpc>
                <a:spcPct val="105000"/>
              </a:lnSpc>
            </a:pPr>
            <a:r>
              <a:rPr lang="en-US" sz="2000" dirty="0">
                <a:solidFill>
                  <a:schemeClr val="bg2">
                    <a:lumMod val="10000"/>
                  </a:schemeClr>
                </a:solidFill>
              </a:rPr>
              <a:t>1.3.	Challenges for Forest-based Climate Change Mitigation</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STOCKS AND IPCC GUIDELINES</a:t>
            </a:r>
            <a:endParaRPr lang="en-US" sz="2400" dirty="0">
              <a:solidFill>
                <a:schemeClr val="bg2">
                  <a:lumMod val="10000"/>
                </a:schemeClr>
              </a:solidFill>
            </a:endParaRPr>
          </a:p>
          <a:p>
            <a:pPr lvl="1">
              <a:lnSpc>
                <a:spcPct val="105000"/>
              </a:lnSpc>
            </a:pPr>
            <a:r>
              <a:rPr lang="en-US" sz="2000" dirty="0">
                <a:solidFill>
                  <a:schemeClr val="bg2">
                    <a:lumMod val="10000"/>
                  </a:schemeClr>
                </a:solidFill>
              </a:rPr>
              <a:t>2.1.	Overview of Forest Carbon Pools (Stocks)</a:t>
            </a:r>
          </a:p>
          <a:p>
            <a:pPr lvl="1">
              <a:lnSpc>
                <a:spcPct val="105000"/>
              </a:lnSpc>
            </a:pPr>
            <a:r>
              <a:rPr lang="en-US" sz="2000" dirty="0">
                <a:solidFill>
                  <a:schemeClr val="bg2">
                    <a:lumMod val="10000"/>
                  </a:schemeClr>
                </a:solidFill>
              </a:rPr>
              <a:t>2.2.	Land Use, Land Use Change, and Forestry (</a:t>
            </a:r>
            <a:r>
              <a:rPr lang="en-US" sz="2000" dirty="0" err="1">
                <a:solidFill>
                  <a:schemeClr val="bg2">
                    <a:lumMod val="10000"/>
                  </a:schemeClr>
                </a:solidFill>
              </a:rPr>
              <a:t>LULUCF</a:t>
            </a:r>
            <a:r>
              <a:rPr lang="en-US" sz="2000" dirty="0">
                <a:solidFill>
                  <a:schemeClr val="bg2">
                    <a:lumMod val="10000"/>
                  </a:schemeClr>
                </a:solidFill>
              </a:rPr>
              <a:t>)</a:t>
            </a:r>
          </a:p>
          <a:p>
            <a:pPr lvl="1">
              <a:lnSpc>
                <a:spcPct val="105000"/>
              </a:lnSpc>
            </a:pPr>
            <a:r>
              <a:rPr lang="en-US" sz="2000" dirty="0">
                <a:solidFill>
                  <a:schemeClr val="bg2">
                    <a:lumMod val="10000"/>
                  </a:schemeClr>
                </a:solidFill>
              </a:rPr>
              <a:t>2.3.	IPCC Guidelines for Forest Carbon Measurement and Monitoring</a:t>
            </a:r>
          </a:p>
          <a:p>
            <a:pPr lvl="1">
              <a:lnSpc>
                <a:spcPct val="105000"/>
              </a:lnSpc>
            </a:pPr>
            <a:r>
              <a:rPr lang="en-US" sz="2000" dirty="0">
                <a:solidFill>
                  <a:schemeClr val="bg2">
                    <a:lumMod val="10000"/>
                  </a:schemeClr>
                </a:solidFill>
              </a:rPr>
              <a:t>2.4.	Reference Levels – Monitoring against a Baseline</a:t>
            </a:r>
          </a:p>
          <a:p>
            <a:pPr marL="400050" lvl="0" indent="-400050">
              <a:lnSpc>
                <a:spcPct val="105000"/>
              </a:lnSpc>
              <a:spcBef>
                <a:spcPts val="1800"/>
              </a:spcBef>
              <a:buFont typeface="+mj-lt"/>
              <a:buAutoNum type="romanUcPeriod"/>
            </a:pPr>
            <a:r>
              <a:rPr lang="en-US" sz="2400" b="1" dirty="0">
                <a:solidFill>
                  <a:schemeClr val="bg2">
                    <a:lumMod val="10000"/>
                  </a:schemeClr>
                </a:solidFill>
              </a:rPr>
              <a:t>FOREST CARBON MEASUREMENT AND MONITORING METHODS</a:t>
            </a:r>
            <a:endParaRPr lang="en-US" sz="2400" dirty="0">
              <a:solidFill>
                <a:schemeClr val="bg2">
                  <a:lumMod val="10000"/>
                </a:schemeClr>
              </a:solidFill>
            </a:endParaRPr>
          </a:p>
          <a:p>
            <a:pPr lvl="1">
              <a:lnSpc>
                <a:spcPct val="105000"/>
              </a:lnSpc>
            </a:pPr>
            <a:r>
              <a:rPr lang="en-US" sz="2000" dirty="0">
                <a:solidFill>
                  <a:schemeClr val="bg2">
                    <a:lumMod val="10000"/>
                  </a:schemeClr>
                </a:solidFill>
              </a:rPr>
              <a:t>3.1.	Overview of Forest Carbon Measurement and Monitoring</a:t>
            </a:r>
          </a:p>
          <a:p>
            <a:pPr lvl="1">
              <a:lnSpc>
                <a:spcPct val="105000"/>
              </a:lnSpc>
            </a:pPr>
            <a:r>
              <a:rPr lang="en-US" sz="2000" dirty="0">
                <a:solidFill>
                  <a:schemeClr val="bg2">
                    <a:lumMod val="10000"/>
                  </a:schemeClr>
                </a:solidFill>
              </a:rPr>
              <a:t>3.2.	Quality Assurance and Quality Control (QA/QC)</a:t>
            </a:r>
          </a:p>
          <a:p>
            <a:pPr lvl="1">
              <a:lnSpc>
                <a:spcPct val="105000"/>
              </a:lnSpc>
            </a:pPr>
            <a:r>
              <a:rPr lang="en-US" sz="2000" dirty="0">
                <a:solidFill>
                  <a:schemeClr val="bg2">
                    <a:lumMod val="10000"/>
                  </a:schemeClr>
                </a:solidFill>
              </a:rPr>
              <a:t>3.3.	Field Sampling Design Methods</a:t>
            </a:r>
          </a:p>
          <a:p>
            <a:pPr lvl="1">
              <a:lnSpc>
                <a:spcPct val="105000"/>
              </a:lnSpc>
            </a:pPr>
            <a:r>
              <a:rPr lang="en-US" sz="2000" dirty="0">
                <a:solidFill>
                  <a:schemeClr val="bg2">
                    <a:lumMod val="10000"/>
                  </a:schemeClr>
                </a:solidFill>
              </a:rPr>
              <a:t>3.4.	Forest Carbon Field Measurement Methods</a:t>
            </a:r>
          </a:p>
          <a:p>
            <a:pPr lvl="1">
              <a:lnSpc>
                <a:spcPct val="105000"/>
              </a:lnSpc>
            </a:pPr>
            <a:r>
              <a:rPr lang="en-US" sz="2000" dirty="0">
                <a:solidFill>
                  <a:schemeClr val="bg2">
                    <a:lumMod val="10000"/>
                  </a:schemeClr>
                </a:solidFill>
              </a:rPr>
              <a:t>3.5.	Carbon Stock Calculation and Available Tools</a:t>
            </a:r>
          </a:p>
          <a:p>
            <a:pPr lvl="1">
              <a:lnSpc>
                <a:spcPct val="105000"/>
              </a:lnSpc>
            </a:pPr>
            <a:r>
              <a:rPr lang="en-US" sz="2000" dirty="0">
                <a:solidFill>
                  <a:schemeClr val="bg2">
                    <a:lumMod val="10000"/>
                  </a:schemeClr>
                </a:solidFill>
              </a:rPr>
              <a:t>3.6.	Creating Activity Data and Emissions Factors</a:t>
            </a:r>
          </a:p>
          <a:p>
            <a:pPr lvl="1">
              <a:lnSpc>
                <a:spcPct val="105000"/>
              </a:lnSpc>
            </a:pPr>
            <a:r>
              <a:rPr lang="en-US" sz="2000" dirty="0">
                <a:solidFill>
                  <a:schemeClr val="bg2">
                    <a:lumMod val="10000"/>
                  </a:schemeClr>
                </a:solidFill>
              </a:rPr>
              <a:t>3.7. Considerations in Developing a Monitoring System</a:t>
            </a:r>
            <a:endParaRPr lang="en-US" sz="2000" dirty="0"/>
          </a:p>
        </p:txBody>
      </p:sp>
      <p:sp>
        <p:nvSpPr>
          <p:cNvPr id="5" name="Right Arrow 4"/>
          <p:cNvSpPr>
            <a:spLocks noChangeArrowheads="1"/>
          </p:cNvSpPr>
          <p:nvPr/>
        </p:nvSpPr>
        <p:spPr bwMode="auto">
          <a:xfrm>
            <a:off x="1761564" y="1106074"/>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543283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solidFill>
                  <a:srgbClr val="000000"/>
                </a:solidFill>
              </a:rPr>
              <a:t>Concept map of developments, not just time but key issues:</a:t>
            </a:r>
          </a:p>
          <a:p>
            <a:pPr lvl="1"/>
            <a:r>
              <a:rPr lang="en-US" dirty="0">
                <a:solidFill>
                  <a:srgbClr val="000000"/>
                </a:solidFill>
              </a:rPr>
              <a:t>Scope – what should be included in the definition of REDD </a:t>
            </a:r>
          </a:p>
          <a:p>
            <a:pPr lvl="1"/>
            <a:r>
              <a:rPr lang="en-US" dirty="0">
                <a:solidFill>
                  <a:srgbClr val="000000"/>
                </a:solidFill>
              </a:rPr>
              <a:t>Measurement, reporting and verification (MRV)</a:t>
            </a:r>
          </a:p>
          <a:p>
            <a:pPr lvl="1"/>
            <a:r>
              <a:rPr lang="en-US" dirty="0">
                <a:solidFill>
                  <a:srgbClr val="000000"/>
                </a:solidFill>
              </a:rPr>
              <a:t>Safeguards</a:t>
            </a:r>
          </a:p>
          <a:p>
            <a:pPr lvl="2"/>
            <a:r>
              <a:rPr lang="en-US" dirty="0">
                <a:solidFill>
                  <a:srgbClr val="000000"/>
                </a:solidFill>
              </a:rPr>
              <a:t>The rights of indigenous people </a:t>
            </a:r>
          </a:p>
          <a:p>
            <a:pPr lvl="2"/>
            <a:r>
              <a:rPr lang="en-US" dirty="0">
                <a:solidFill>
                  <a:srgbClr val="000000"/>
                </a:solidFill>
              </a:rPr>
              <a:t>Biodiversity and natural forests</a:t>
            </a:r>
          </a:p>
          <a:p>
            <a:pPr lvl="1"/>
            <a:r>
              <a:rPr lang="en-US" dirty="0">
                <a:solidFill>
                  <a:srgbClr val="000000"/>
                </a:solidFill>
              </a:rPr>
              <a:t>Financing options </a:t>
            </a:r>
          </a:p>
          <a:p>
            <a:pPr lvl="1"/>
            <a:r>
              <a:rPr lang="en-US" dirty="0">
                <a:solidFill>
                  <a:srgbClr val="000000"/>
                </a:solidFill>
              </a:rPr>
              <a:t>Institutional arrangements – whether REDD activities were considered National or project level activities. </a:t>
            </a:r>
          </a:p>
          <a:p>
            <a:endParaRPr lang="en-US" dirty="0">
              <a:solidFill>
                <a:srgbClr val="000000"/>
              </a:solidFill>
            </a:endParaRPr>
          </a:p>
        </p:txBody>
      </p:sp>
      <p:sp>
        <p:nvSpPr>
          <p:cNvPr id="2" name="Title 1"/>
          <p:cNvSpPr>
            <a:spLocks noGrp="1"/>
          </p:cNvSpPr>
          <p:nvPr>
            <p:ph type="title"/>
          </p:nvPr>
        </p:nvSpPr>
        <p:spPr>
          <a:noFill/>
        </p:spPr>
        <p:txBody>
          <a:bodyPr/>
          <a:lstStyle/>
          <a:p>
            <a:r>
              <a:rPr lang="en-US" dirty="0"/>
              <a:t>Class Exercise</a:t>
            </a:r>
            <a:endParaRPr lang="en-US" b="1" dirty="0">
              <a:solidFill>
                <a:schemeClr val="bg1"/>
              </a:solidFill>
            </a:endParaRPr>
          </a:p>
        </p:txBody>
      </p:sp>
    </p:spTree>
    <p:extLst>
      <p:ext uri="{BB962C8B-B14F-4D97-AF65-F5344CB8AC3E}">
        <p14:creationId xmlns:p14="http://schemas.microsoft.com/office/powerpoint/2010/main" val="1692625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view of “www.esrl.noaa.gov-gmd-we...rends-co2_trend_mlo.pdf” copy.pdf"/>
          <p:cNvPicPr>
            <a:picLocks noChangeAspect="1"/>
          </p:cNvPicPr>
          <p:nvPr/>
        </p:nvPicPr>
        <p:blipFill rotWithShape="1">
          <a:blip r:embed="rId3" cstate="email">
            <a:extLst>
              <a:ext uri="{28A0092B-C50C-407E-A947-70E740481C1C}">
                <a14:useLocalDpi xmlns:a14="http://schemas.microsoft.com/office/drawing/2010/main" val="0"/>
              </a:ext>
            </a:extLst>
          </a:blip>
          <a:srcRect l="5664" t="8292" r="6537" b="4115"/>
          <a:stretch/>
        </p:blipFill>
        <p:spPr>
          <a:xfrm>
            <a:off x="2432689" y="185001"/>
            <a:ext cx="8540112" cy="6583681"/>
          </a:xfrm>
          <a:prstGeom prst="rect">
            <a:avLst/>
          </a:prstGeom>
          <a:noFill/>
        </p:spPr>
      </p:pic>
      <p:sp>
        <p:nvSpPr>
          <p:cNvPr id="7" name="TextBox 6"/>
          <p:cNvSpPr txBox="1"/>
          <p:nvPr/>
        </p:nvSpPr>
        <p:spPr>
          <a:xfrm>
            <a:off x="3714787" y="1611242"/>
            <a:ext cx="3628686" cy="523220"/>
          </a:xfrm>
          <a:prstGeom prst="rect">
            <a:avLst/>
          </a:prstGeom>
          <a:noFill/>
        </p:spPr>
        <p:txBody>
          <a:bodyPr wrap="none" rtlCol="0">
            <a:spAutoFit/>
          </a:bodyPr>
          <a:lstStyle/>
          <a:p>
            <a:r>
              <a:rPr lang="en-US" sz="2800" b="1" dirty="0">
                <a:solidFill>
                  <a:srgbClr val="FF0000"/>
                </a:solidFill>
              </a:rPr>
              <a:t>Already hit 400 in 2013</a:t>
            </a:r>
          </a:p>
        </p:txBody>
      </p:sp>
      <p:sp>
        <p:nvSpPr>
          <p:cNvPr id="2" name="Title 1"/>
          <p:cNvSpPr>
            <a:spLocks noGrp="1"/>
          </p:cNvSpPr>
          <p:nvPr>
            <p:ph type="title"/>
          </p:nvPr>
        </p:nvSpPr>
        <p:spPr/>
        <p:txBody>
          <a:bodyPr>
            <a:normAutofit/>
          </a:bodyPr>
          <a:lstStyle/>
          <a:p>
            <a:r>
              <a:rPr lang="en-US" dirty="0"/>
              <a:t>Limit Warming to 2° C</a:t>
            </a:r>
          </a:p>
        </p:txBody>
      </p:sp>
    </p:spTree>
    <p:extLst>
      <p:ext uri="{BB962C8B-B14F-4D97-AF65-F5344CB8AC3E}">
        <p14:creationId xmlns:p14="http://schemas.microsoft.com/office/powerpoint/2010/main" val="1245712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a:xfrm>
            <a:off x="3292501" y="190350"/>
            <a:ext cx="6474190" cy="6496662"/>
            <a:chOff x="618924" y="-28346"/>
            <a:chExt cx="6920261" cy="7040486"/>
          </a:xfrm>
        </p:grpSpPr>
        <p:pic>
          <p:nvPicPr>
            <p:cNvPr id="5" name="Picture 4" descr="stabilization-wedges.pdf"/>
            <p:cNvPicPr>
              <a:picLocks noChangeAspect="1"/>
            </p:cNvPicPr>
            <p:nvPr/>
          </p:nvPicPr>
          <p:blipFill rotWithShape="1">
            <a:blip r:embed="rId3">
              <a:extLst>
                <a:ext uri="{28A0092B-C50C-407E-A947-70E740481C1C}">
                  <a14:useLocalDpi xmlns:a14="http://schemas.microsoft.com/office/drawing/2010/main" val="0"/>
                </a:ext>
              </a:extLst>
            </a:blip>
            <a:srcRect l="5155" t="3361" r="15624" b="34358"/>
            <a:stretch/>
          </p:blipFill>
          <p:spPr>
            <a:xfrm>
              <a:off x="618924" y="-28346"/>
              <a:ext cx="6920261" cy="7040486"/>
            </a:xfrm>
            <a:prstGeom prst="rect">
              <a:avLst/>
            </a:prstGeom>
          </p:spPr>
        </p:pic>
        <p:sp>
          <p:nvSpPr>
            <p:cNvPr id="4" name="Freeform 3"/>
            <p:cNvSpPr/>
            <p:nvPr/>
          </p:nvSpPr>
          <p:spPr>
            <a:xfrm>
              <a:off x="4090613" y="1190140"/>
              <a:ext cx="3077057" cy="2194384"/>
            </a:xfrm>
            <a:custGeom>
              <a:avLst/>
              <a:gdLst>
                <a:gd name="connsiteX0" fmla="*/ 45902 w 3243720"/>
                <a:gd name="connsiteY0" fmla="*/ 2402022 h 2432621"/>
                <a:gd name="connsiteX1" fmla="*/ 2448090 w 3243720"/>
                <a:gd name="connsiteY1" fmla="*/ 0 h 2432621"/>
                <a:gd name="connsiteX2" fmla="*/ 2784703 w 3243720"/>
                <a:gd name="connsiteY2" fmla="*/ 305990 h 2432621"/>
                <a:gd name="connsiteX3" fmla="*/ 3029512 w 3243720"/>
                <a:gd name="connsiteY3" fmla="*/ 642579 h 2432621"/>
                <a:gd name="connsiteX4" fmla="*/ 3243720 w 3243720"/>
                <a:gd name="connsiteY4" fmla="*/ 1116864 h 2432621"/>
                <a:gd name="connsiteX5" fmla="*/ 0 w 3243720"/>
                <a:gd name="connsiteY5" fmla="*/ 2432621 h 243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720" h="2432621">
                  <a:moveTo>
                    <a:pt x="45902" y="2402022"/>
                  </a:moveTo>
                  <a:lnTo>
                    <a:pt x="2448090" y="0"/>
                  </a:lnTo>
                  <a:lnTo>
                    <a:pt x="2784703" y="305990"/>
                  </a:lnTo>
                  <a:lnTo>
                    <a:pt x="3029512" y="642579"/>
                  </a:lnTo>
                  <a:lnTo>
                    <a:pt x="3243720" y="1116864"/>
                  </a:lnTo>
                  <a:lnTo>
                    <a:pt x="0" y="2432621"/>
                  </a:lnTo>
                </a:path>
              </a:pathLst>
            </a:custGeom>
            <a:ln w="76200" cmpd="sng">
              <a:solidFill>
                <a:srgbClr val="2CBD3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000000"/>
                </a:solidFill>
              </a:endParaRPr>
            </a:p>
          </p:txBody>
        </p:sp>
      </p:grpSp>
      <p:sp>
        <p:nvSpPr>
          <p:cNvPr id="7" name="Title 6"/>
          <p:cNvSpPr>
            <a:spLocks noGrp="1"/>
          </p:cNvSpPr>
          <p:nvPr>
            <p:ph type="title"/>
          </p:nvPr>
        </p:nvSpPr>
        <p:spPr/>
        <p:txBody>
          <a:bodyPr>
            <a:normAutofit/>
          </a:bodyPr>
          <a:lstStyle/>
          <a:p>
            <a:r>
              <a:rPr lang="en-US" sz="2700" dirty="0"/>
              <a:t>Forests are One Possible Mitigation Strategy</a:t>
            </a:r>
          </a:p>
        </p:txBody>
      </p:sp>
    </p:spTree>
    <p:extLst>
      <p:ext uri="{BB962C8B-B14F-4D97-AF65-F5344CB8AC3E}">
        <p14:creationId xmlns:p14="http://schemas.microsoft.com/office/powerpoint/2010/main" val="427783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US" sz="4000" dirty="0">
                <a:solidFill>
                  <a:srgbClr val="000000"/>
                </a:solidFill>
              </a:rPr>
              <a:t>Avoided deforestation</a:t>
            </a:r>
          </a:p>
          <a:p>
            <a:r>
              <a:rPr lang="en-US" sz="4000" dirty="0">
                <a:solidFill>
                  <a:srgbClr val="000000"/>
                </a:solidFill>
              </a:rPr>
              <a:t>Avoided degradation</a:t>
            </a:r>
          </a:p>
          <a:p>
            <a:r>
              <a:rPr lang="en-US" sz="4000" dirty="0">
                <a:solidFill>
                  <a:srgbClr val="000000"/>
                </a:solidFill>
              </a:rPr>
              <a:t>Conservation of forest carbon stocks</a:t>
            </a:r>
          </a:p>
          <a:p>
            <a:r>
              <a:rPr lang="en-US" sz="4000" dirty="0">
                <a:solidFill>
                  <a:srgbClr val="000000"/>
                </a:solidFill>
              </a:rPr>
              <a:t>Enhancement of forest carbon stocks</a:t>
            </a:r>
          </a:p>
          <a:p>
            <a:r>
              <a:rPr lang="en-US" sz="4000" dirty="0">
                <a:solidFill>
                  <a:srgbClr val="000000"/>
                </a:solidFill>
              </a:rPr>
              <a:t>Sustainable management of forests</a:t>
            </a:r>
          </a:p>
        </p:txBody>
      </p:sp>
      <p:sp>
        <p:nvSpPr>
          <p:cNvPr id="2" name="Title 1"/>
          <p:cNvSpPr>
            <a:spLocks noGrp="1"/>
          </p:cNvSpPr>
          <p:nvPr>
            <p:ph type="title"/>
          </p:nvPr>
        </p:nvSpPr>
        <p:spPr/>
        <p:txBody>
          <a:bodyPr>
            <a:normAutofit/>
          </a:bodyPr>
          <a:lstStyle/>
          <a:p>
            <a:r>
              <a:rPr lang="en-US" dirty="0"/>
              <a:t>Carbon Benefits from 5 Components</a:t>
            </a:r>
          </a:p>
        </p:txBody>
      </p:sp>
    </p:spTree>
    <p:extLst>
      <p:ext uri="{BB962C8B-B14F-4D97-AF65-F5344CB8AC3E}">
        <p14:creationId xmlns:p14="http://schemas.microsoft.com/office/powerpoint/2010/main" val="2991716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000000"/>
                </a:solidFill>
              </a:rPr>
              <a:t>Developing nations transition to low emission development without losing all forest</a:t>
            </a:r>
          </a:p>
          <a:p>
            <a:r>
              <a:rPr lang="en-US" dirty="0">
                <a:solidFill>
                  <a:srgbClr val="000000"/>
                </a:solidFill>
              </a:rPr>
              <a:t>Developed nations obtain offsets to ease transition to new energy economy</a:t>
            </a:r>
          </a:p>
          <a:p>
            <a:r>
              <a:rPr lang="en-US" dirty="0">
                <a:solidFill>
                  <a:srgbClr val="000000"/>
                </a:solidFill>
              </a:rPr>
              <a:t>Buy in from all parties to the whole process</a:t>
            </a:r>
          </a:p>
        </p:txBody>
      </p:sp>
      <p:sp>
        <p:nvSpPr>
          <p:cNvPr id="4" name="Title 3"/>
          <p:cNvSpPr>
            <a:spLocks noGrp="1"/>
          </p:cNvSpPr>
          <p:nvPr>
            <p:ph type="title"/>
          </p:nvPr>
        </p:nvSpPr>
        <p:spPr/>
        <p:txBody>
          <a:bodyPr>
            <a:normAutofit/>
          </a:bodyPr>
          <a:lstStyle/>
          <a:p>
            <a:r>
              <a:rPr lang="en-US" dirty="0"/>
              <a:t>Forest Carbon is a Potential Win-win </a:t>
            </a:r>
          </a:p>
        </p:txBody>
      </p:sp>
    </p:spTree>
    <p:extLst>
      <p:ext uri="{BB962C8B-B14F-4D97-AF65-F5344CB8AC3E}">
        <p14:creationId xmlns:p14="http://schemas.microsoft.com/office/powerpoint/2010/main" val="3806160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rgbClr val="000000"/>
                </a:solidFill>
              </a:rPr>
              <a:t>Kyoto: JI and CDM</a:t>
            </a:r>
          </a:p>
          <a:p>
            <a:r>
              <a:rPr lang="en-US" dirty="0">
                <a:solidFill>
                  <a:srgbClr val="000000"/>
                </a:solidFill>
              </a:rPr>
              <a:t>UNFCCC: REDD+</a:t>
            </a:r>
          </a:p>
          <a:p>
            <a:r>
              <a:rPr lang="en-US" dirty="0">
                <a:solidFill>
                  <a:srgbClr val="000000"/>
                </a:solidFill>
              </a:rPr>
              <a:t>Voluntary Carbon Market (corporate social responsibility)</a:t>
            </a:r>
          </a:p>
          <a:p>
            <a:r>
              <a:rPr lang="en-US" dirty="0">
                <a:solidFill>
                  <a:srgbClr val="000000"/>
                </a:solidFill>
              </a:rPr>
              <a:t>European Trading System</a:t>
            </a:r>
          </a:p>
          <a:p>
            <a:r>
              <a:rPr lang="en-US" dirty="0">
                <a:solidFill>
                  <a:srgbClr val="000000"/>
                </a:solidFill>
              </a:rPr>
              <a:t>State-level actions in USA</a:t>
            </a:r>
          </a:p>
        </p:txBody>
      </p:sp>
      <p:sp>
        <p:nvSpPr>
          <p:cNvPr id="4" name="Title 3"/>
          <p:cNvSpPr>
            <a:spLocks noGrp="1"/>
          </p:cNvSpPr>
          <p:nvPr>
            <p:ph type="title"/>
          </p:nvPr>
        </p:nvSpPr>
        <p:spPr/>
        <p:txBody>
          <a:bodyPr/>
          <a:lstStyle/>
          <a:p>
            <a:r>
              <a:rPr lang="en-US" dirty="0"/>
              <a:t>Offsetting and Carbon Markets</a:t>
            </a:r>
          </a:p>
        </p:txBody>
      </p:sp>
    </p:spTree>
    <p:extLst>
      <p:ext uri="{BB962C8B-B14F-4D97-AF65-F5344CB8AC3E}">
        <p14:creationId xmlns:p14="http://schemas.microsoft.com/office/powerpoint/2010/main" val="3442609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1064008" y="-1070917"/>
            <a:ext cx="526538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6" name="Title 1"/>
          <p:cNvSpPr txBox="1">
            <a:spLocks/>
          </p:cNvSpPr>
          <p:nvPr/>
        </p:nvSpPr>
        <p:spPr>
          <a:xfrm>
            <a:off x="689810" y="1256352"/>
            <a:ext cx="4459706" cy="17891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000000"/>
                </a:solidFill>
                <a:latin typeface="Calibri"/>
                <a:cs typeface="Calibri"/>
              </a:rPr>
              <a:t>Are there extra benefits to forest mitigation?</a:t>
            </a:r>
          </a:p>
        </p:txBody>
      </p:sp>
      <p:grpSp>
        <p:nvGrpSpPr>
          <p:cNvPr id="3" name="Group 2"/>
          <p:cNvGrpSpPr/>
          <p:nvPr/>
        </p:nvGrpSpPr>
        <p:grpSpPr>
          <a:xfrm>
            <a:off x="1064008" y="1884055"/>
            <a:ext cx="10502351" cy="3794849"/>
            <a:chOff x="-459993" y="1884054"/>
            <a:chExt cx="10502351" cy="3794849"/>
          </a:xfrm>
        </p:grpSpPr>
        <p:sp>
          <p:nvSpPr>
            <p:cNvPr id="5" name="Content Placeholder 7"/>
            <p:cNvSpPr txBox="1">
              <a:spLocks/>
            </p:cNvSpPr>
            <p:nvPr/>
          </p:nvSpPr>
          <p:spPr>
            <a:xfrm>
              <a:off x="4543748" y="1884054"/>
              <a:ext cx="5498610" cy="3794849"/>
            </a:xfrm>
            <a:prstGeom prst="rect">
              <a:avLst/>
            </a:prstGeom>
            <a:solidFill>
              <a:srgbClr val="CCFF99"/>
            </a:solidFill>
            <a:ln w="57150"/>
          </p:spPr>
          <p:style>
            <a:lnRef idx="1">
              <a:schemeClr val="accent2"/>
            </a:lnRef>
            <a:fillRef idx="2">
              <a:schemeClr val="accent2"/>
            </a:fillRef>
            <a:effectRef idx="1">
              <a:schemeClr val="accent2"/>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300"/>
                </a:spcBef>
                <a:spcAft>
                  <a:spcPts val="300"/>
                </a:spcAft>
                <a:buFont typeface="Wingdings" charset="2"/>
                <a:buChar char="§"/>
              </a:pPr>
              <a:r>
                <a:rPr lang="en-US" dirty="0">
                  <a:solidFill>
                    <a:srgbClr val="000000"/>
                  </a:solidFill>
                </a:rPr>
                <a:t>Enforcement of current laws</a:t>
              </a:r>
            </a:p>
            <a:p>
              <a:pPr>
                <a:lnSpc>
                  <a:spcPct val="110000"/>
                </a:lnSpc>
                <a:spcBef>
                  <a:spcPts val="300"/>
                </a:spcBef>
                <a:spcAft>
                  <a:spcPts val="300"/>
                </a:spcAft>
                <a:buFont typeface="Wingdings" charset="2"/>
                <a:buChar char="§"/>
              </a:pPr>
              <a:r>
                <a:rPr lang="en-US" dirty="0">
                  <a:solidFill>
                    <a:srgbClr val="000000"/>
                  </a:solidFill>
                </a:rPr>
                <a:t>New forest policy</a:t>
              </a:r>
            </a:p>
            <a:p>
              <a:pPr>
                <a:lnSpc>
                  <a:spcPct val="110000"/>
                </a:lnSpc>
                <a:spcBef>
                  <a:spcPts val="300"/>
                </a:spcBef>
                <a:spcAft>
                  <a:spcPts val="300"/>
                </a:spcAft>
                <a:buFont typeface="Wingdings" charset="2"/>
                <a:buChar char="§"/>
              </a:pPr>
              <a:r>
                <a:rPr lang="en-US" dirty="0">
                  <a:solidFill>
                    <a:srgbClr val="000000"/>
                  </a:solidFill>
                </a:rPr>
                <a:t>Good governance</a:t>
              </a:r>
            </a:p>
            <a:p>
              <a:pPr>
                <a:lnSpc>
                  <a:spcPct val="110000"/>
                </a:lnSpc>
                <a:spcBef>
                  <a:spcPts val="300"/>
                </a:spcBef>
                <a:spcAft>
                  <a:spcPts val="300"/>
                </a:spcAft>
                <a:buFont typeface="Wingdings" charset="2"/>
                <a:buChar char="§"/>
              </a:pPr>
              <a:r>
                <a:rPr lang="en-US" dirty="0">
                  <a:solidFill>
                    <a:srgbClr val="000000"/>
                  </a:solidFill>
                </a:rPr>
                <a:t>Transparency</a:t>
              </a:r>
            </a:p>
            <a:p>
              <a:pPr>
                <a:lnSpc>
                  <a:spcPct val="110000"/>
                </a:lnSpc>
                <a:spcBef>
                  <a:spcPts val="300"/>
                </a:spcBef>
                <a:spcAft>
                  <a:spcPts val="300"/>
                </a:spcAft>
                <a:buFont typeface="Wingdings" charset="2"/>
                <a:buChar char="§"/>
              </a:pPr>
              <a:r>
                <a:rPr lang="en-US" dirty="0">
                  <a:solidFill>
                    <a:srgbClr val="000000"/>
                  </a:solidFill>
                </a:rPr>
                <a:t>Equity</a:t>
              </a:r>
            </a:p>
            <a:p>
              <a:pPr>
                <a:lnSpc>
                  <a:spcPct val="110000"/>
                </a:lnSpc>
                <a:spcBef>
                  <a:spcPts val="300"/>
                </a:spcBef>
                <a:spcAft>
                  <a:spcPts val="300"/>
                </a:spcAft>
                <a:buFont typeface="Wingdings" charset="2"/>
                <a:buChar char="§"/>
              </a:pPr>
              <a:r>
                <a:rPr lang="en-US" dirty="0">
                  <a:solidFill>
                    <a:srgbClr val="000000"/>
                  </a:solidFill>
                </a:rPr>
                <a:t>Land tenure reform</a:t>
              </a:r>
            </a:p>
          </p:txBody>
        </p:sp>
        <p:sp>
          <p:nvSpPr>
            <p:cNvPr id="8" name="TextBox 7"/>
            <p:cNvSpPr txBox="1"/>
            <p:nvPr/>
          </p:nvSpPr>
          <p:spPr>
            <a:xfrm>
              <a:off x="-459993" y="3489092"/>
              <a:ext cx="3860919" cy="584775"/>
            </a:xfrm>
            <a:prstGeom prst="rect">
              <a:avLst/>
            </a:prstGeom>
            <a:noFill/>
          </p:spPr>
          <p:txBody>
            <a:bodyPr wrap="square" rtlCol="0">
              <a:spAutoFit/>
            </a:bodyPr>
            <a:lstStyle/>
            <a:p>
              <a:r>
                <a:rPr lang="en-US" sz="3200" i="1" dirty="0">
                  <a:solidFill>
                    <a:srgbClr val="000000"/>
                  </a:solidFill>
                </a:rPr>
                <a:t>These </a:t>
              </a:r>
              <a:r>
                <a:rPr lang="en-US" sz="3200" b="1" i="1" dirty="0">
                  <a:solidFill>
                    <a:srgbClr val="FF6600"/>
                  </a:solidFill>
                </a:rPr>
                <a:t>are </a:t>
              </a:r>
              <a:r>
                <a:rPr lang="en-US" sz="3200" i="1" dirty="0">
                  <a:solidFill>
                    <a:srgbClr val="000000"/>
                  </a:solidFill>
                </a:rPr>
                <a:t>co-benefits</a:t>
              </a:r>
            </a:p>
          </p:txBody>
        </p:sp>
        <p:cxnSp>
          <p:nvCxnSpPr>
            <p:cNvPr id="10" name="Straight Arrow Connector 9"/>
            <p:cNvCxnSpPr>
              <a:stCxn id="8" idx="3"/>
              <a:endCxn id="5" idx="1"/>
            </p:cNvCxnSpPr>
            <p:nvPr/>
          </p:nvCxnSpPr>
          <p:spPr>
            <a:xfrm flipV="1">
              <a:off x="3400926" y="3781479"/>
              <a:ext cx="1142822" cy="1"/>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7" name="Title 6"/>
          <p:cNvSpPr>
            <a:spLocks noGrp="1"/>
          </p:cNvSpPr>
          <p:nvPr>
            <p:ph type="title"/>
          </p:nvPr>
        </p:nvSpPr>
        <p:spPr/>
        <p:txBody>
          <a:bodyPr/>
          <a:lstStyle/>
          <a:p>
            <a:r>
              <a:rPr lang="en-US" dirty="0"/>
              <a:t>Co-benefits of REDD+</a:t>
            </a:r>
          </a:p>
        </p:txBody>
      </p:sp>
      <p:sp>
        <p:nvSpPr>
          <p:cNvPr id="12" name="Rectangle 11"/>
          <p:cNvSpPr/>
          <p:nvPr/>
        </p:nvSpPr>
        <p:spPr>
          <a:xfrm>
            <a:off x="689810" y="4400303"/>
            <a:ext cx="4702499" cy="2185214"/>
          </a:xfrm>
          <a:prstGeom prst="rect">
            <a:avLst/>
          </a:prstGeom>
        </p:spPr>
        <p:txBody>
          <a:bodyPr wrap="square">
            <a:spAutoFit/>
          </a:bodyPr>
          <a:lstStyle/>
          <a:p>
            <a:r>
              <a:rPr lang="en-US" sz="4000" b="1" dirty="0">
                <a:solidFill>
                  <a:srgbClr val="2CBD3F"/>
                </a:solidFill>
              </a:rPr>
              <a:t>Plus:</a:t>
            </a:r>
          </a:p>
          <a:p>
            <a:r>
              <a:rPr lang="en-US" sz="3200" dirty="0">
                <a:solidFill>
                  <a:srgbClr val="2CBD3F"/>
                </a:solidFill>
              </a:rPr>
              <a:t>Biodiversity conservation</a:t>
            </a:r>
          </a:p>
          <a:p>
            <a:r>
              <a:rPr lang="en-US" sz="3200" dirty="0">
                <a:solidFill>
                  <a:srgbClr val="2CBD3F"/>
                </a:solidFill>
              </a:rPr>
              <a:t>Water management</a:t>
            </a:r>
          </a:p>
          <a:p>
            <a:r>
              <a:rPr lang="en-US" sz="3200" dirty="0">
                <a:solidFill>
                  <a:srgbClr val="2CBD3F"/>
                </a:solidFill>
              </a:rPr>
              <a:t>Human right</a:t>
            </a:r>
          </a:p>
        </p:txBody>
      </p:sp>
    </p:spTree>
    <p:extLst>
      <p:ext uri="{BB962C8B-B14F-4D97-AF65-F5344CB8AC3E}">
        <p14:creationId xmlns:p14="http://schemas.microsoft.com/office/powerpoint/2010/main" val="36259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394460"/>
            <a:ext cx="11087100" cy="5257800"/>
          </a:xfrm>
        </p:spPr>
        <p:txBody>
          <a:bodyPr>
            <a:normAutofit lnSpcReduction="10000"/>
          </a:bodyPr>
          <a:lstStyle/>
          <a:p>
            <a:r>
              <a:rPr lang="en-US" dirty="0">
                <a:solidFill>
                  <a:srgbClr val="000000"/>
                </a:solidFill>
              </a:rPr>
              <a:t>Since Kyoto the discussion of the role of forests in tropical countries in GHG emissions has evolved from a focus on reforestation to preventing deforestation and forest degradation as well as improving forest C pools (REDD+)</a:t>
            </a:r>
          </a:p>
          <a:p>
            <a:r>
              <a:rPr lang="en-US" dirty="0">
                <a:solidFill>
                  <a:srgbClr val="000000"/>
                </a:solidFill>
              </a:rPr>
              <a:t>Reducing emissions from LULUCF in the tropics alone will not resolve the problem of anthropogenic climate change but it is one part of the solution and the payment mechanisms set up allow both developed and developing countries to participate</a:t>
            </a:r>
          </a:p>
          <a:p>
            <a:r>
              <a:rPr lang="en-US" dirty="0">
                <a:solidFill>
                  <a:srgbClr val="000000"/>
                </a:solidFill>
              </a:rPr>
              <a:t>The conditions necessary for REDD+ to succeed (</a:t>
            </a:r>
            <a:r>
              <a:rPr lang="en-US" dirty="0" err="1">
                <a:solidFill>
                  <a:srgbClr val="000000"/>
                </a:solidFill>
              </a:rPr>
              <a:t>Tranparency</a:t>
            </a:r>
            <a:r>
              <a:rPr lang="en-US" dirty="0">
                <a:solidFill>
                  <a:srgbClr val="000000"/>
                </a:solidFill>
              </a:rPr>
              <a:t>, Good governance, Equity </a:t>
            </a:r>
            <a:r>
              <a:rPr lang="en-US" dirty="0" err="1">
                <a:solidFill>
                  <a:srgbClr val="000000"/>
                </a:solidFill>
              </a:rPr>
              <a:t>etc</a:t>
            </a:r>
            <a:r>
              <a:rPr lang="en-US" dirty="0">
                <a:solidFill>
                  <a:srgbClr val="000000"/>
                </a:solidFill>
              </a:rPr>
              <a:t>) are all co-benefits as well</a:t>
            </a:r>
          </a:p>
        </p:txBody>
      </p:sp>
      <p:sp>
        <p:nvSpPr>
          <p:cNvPr id="4" name="Title 3"/>
          <p:cNvSpPr>
            <a:spLocks noGrp="1"/>
          </p:cNvSpPr>
          <p:nvPr>
            <p:ph type="title"/>
          </p:nvPr>
        </p:nvSpPr>
        <p:spPr/>
        <p:txBody>
          <a:bodyPr/>
          <a:lstStyle/>
          <a:p>
            <a:pPr defTabSz="117475"/>
            <a:r>
              <a:rPr lang="en-US" dirty="0">
                <a:effectLst/>
              </a:rPr>
              <a:t>Take Home Message</a:t>
            </a:r>
          </a:p>
        </p:txBody>
      </p:sp>
    </p:spTree>
    <p:extLst>
      <p:ext uri="{BB962C8B-B14F-4D97-AF65-F5344CB8AC3E}">
        <p14:creationId xmlns:p14="http://schemas.microsoft.com/office/powerpoint/2010/main" val="1189149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79" y="1280160"/>
            <a:ext cx="11614295" cy="5326380"/>
          </a:xfrm>
        </p:spPr>
        <p:txBody>
          <a:bodyPr>
            <a:normAutofit/>
          </a:bodyPr>
          <a:lstStyle/>
          <a:p>
            <a:pPr>
              <a:spcBef>
                <a:spcPts val="0"/>
              </a:spcBef>
              <a:spcAft>
                <a:spcPts val="600"/>
              </a:spcAft>
            </a:pPr>
            <a:r>
              <a:rPr lang="de-DE" sz="2000" dirty="0"/>
              <a:t>USAID. 2015. USAID LEAF‘s </a:t>
            </a:r>
            <a:r>
              <a:rPr lang="en-US" sz="2000" i="1" dirty="0"/>
              <a:t>Climate Change Curriculum</a:t>
            </a:r>
            <a:r>
              <a:rPr lang="en-US" sz="2000" dirty="0"/>
              <a:t>. USAID Lowering Emissions in Asia Forests Program (USAID LEAF). </a:t>
            </a:r>
            <a:r>
              <a:rPr lang="en-US" sz="2000" dirty="0" err="1"/>
              <a:t>Winrock</a:t>
            </a:r>
            <a:r>
              <a:rPr lang="en-US" sz="2000" dirty="0"/>
              <a:t> International and US Forest Service. Bangkok, Thailand. </a:t>
            </a:r>
            <a:endParaRPr lang="en-US" sz="2000" dirty="0">
              <a:solidFill>
                <a:srgbClr val="000000"/>
              </a:solidFill>
            </a:endParaRPr>
          </a:p>
          <a:p>
            <a:pPr>
              <a:spcBef>
                <a:spcPts val="0"/>
              </a:spcBef>
              <a:spcAft>
                <a:spcPts val="600"/>
              </a:spcAft>
            </a:pPr>
            <a:r>
              <a:rPr lang="en-US" sz="2000" dirty="0" err="1">
                <a:solidFill>
                  <a:srgbClr val="000000"/>
                </a:solidFill>
              </a:rPr>
              <a:t>Eliash</a:t>
            </a:r>
            <a:r>
              <a:rPr lang="en-US" sz="2000" dirty="0">
                <a:solidFill>
                  <a:srgbClr val="000000"/>
                </a:solidFill>
              </a:rPr>
              <a:t> Review.  2008. Climate Change: Financing Global Forests</a:t>
            </a:r>
          </a:p>
          <a:p>
            <a:pPr>
              <a:spcBef>
                <a:spcPts val="0"/>
              </a:spcBef>
              <a:spcAft>
                <a:spcPts val="600"/>
              </a:spcAft>
            </a:pPr>
            <a:r>
              <a:rPr lang="en-US" sz="2000" dirty="0" err="1">
                <a:solidFill>
                  <a:srgbClr val="000000"/>
                </a:solidFill>
              </a:rPr>
              <a:t>Korhonen</a:t>
            </a:r>
            <a:r>
              <a:rPr lang="en-US" sz="2000" dirty="0">
                <a:solidFill>
                  <a:srgbClr val="000000"/>
                </a:solidFill>
              </a:rPr>
              <a:t>- </a:t>
            </a:r>
            <a:r>
              <a:rPr lang="en-US" sz="2000" dirty="0" err="1">
                <a:solidFill>
                  <a:srgbClr val="000000"/>
                </a:solidFill>
              </a:rPr>
              <a:t>Kuhki</a:t>
            </a:r>
            <a:r>
              <a:rPr lang="en-US" sz="2000" dirty="0">
                <a:solidFill>
                  <a:srgbClr val="000000"/>
                </a:solidFill>
              </a:rPr>
              <a:t> et al. 2012.Multiple levels and multiple challenges for REDD+ In Analyzing REDD+ Challenges and Choices .</a:t>
            </a:r>
            <a:r>
              <a:rPr lang="en-US" sz="2000" dirty="0" err="1"/>
              <a:t>Angelsen</a:t>
            </a:r>
            <a:r>
              <a:rPr lang="en-US" sz="2000" dirty="0"/>
              <a:t>, A., </a:t>
            </a:r>
            <a:r>
              <a:rPr lang="en-US" sz="2000" dirty="0" err="1"/>
              <a:t>Brockhaus</a:t>
            </a:r>
            <a:r>
              <a:rPr lang="en-US" sz="2000" dirty="0"/>
              <a:t>, M., </a:t>
            </a:r>
            <a:r>
              <a:rPr lang="en-US" sz="2000" dirty="0" err="1"/>
              <a:t>Sunderlin</a:t>
            </a:r>
            <a:r>
              <a:rPr lang="en-US" sz="2000" dirty="0"/>
              <a:t>, W.D. and </a:t>
            </a:r>
            <a:r>
              <a:rPr lang="en-US" sz="2000" dirty="0" err="1"/>
              <a:t>Verchot</a:t>
            </a:r>
            <a:r>
              <a:rPr lang="en-US" sz="2000" dirty="0"/>
              <a:t>, L.V. (</a:t>
            </a:r>
            <a:r>
              <a:rPr lang="en-US" sz="2000" dirty="0" err="1"/>
              <a:t>eds</a:t>
            </a:r>
            <a:r>
              <a:rPr lang="en-US" sz="2000" dirty="0"/>
              <a:t>) CIFOR Bogor Indonesia</a:t>
            </a:r>
          </a:p>
          <a:p>
            <a:pPr>
              <a:spcBef>
                <a:spcPts val="0"/>
              </a:spcBef>
              <a:spcAft>
                <a:spcPts val="600"/>
              </a:spcAft>
            </a:pPr>
            <a:r>
              <a:rPr lang="en-US" sz="2000" dirty="0" err="1">
                <a:solidFill>
                  <a:srgbClr val="000000"/>
                </a:solidFill>
              </a:rPr>
              <a:t>Kholloway</a:t>
            </a:r>
            <a:r>
              <a:rPr lang="en-US" sz="2000" dirty="0">
                <a:solidFill>
                  <a:srgbClr val="000000"/>
                </a:solidFill>
              </a:rPr>
              <a:t>, V. and E. </a:t>
            </a:r>
            <a:r>
              <a:rPr lang="en-US" sz="2000" dirty="0" err="1">
                <a:solidFill>
                  <a:srgbClr val="000000"/>
                </a:solidFill>
              </a:rPr>
              <a:t>Giandomenico</a:t>
            </a:r>
            <a:r>
              <a:rPr lang="en-US" sz="2000" dirty="0">
                <a:solidFill>
                  <a:srgbClr val="000000"/>
                </a:solidFill>
              </a:rPr>
              <a:t> 2009. Carbon Planet White Paper. The History of REDD Policy. Carbon Planet Limited Adelaide SA</a:t>
            </a:r>
          </a:p>
          <a:p>
            <a:pPr>
              <a:spcBef>
                <a:spcPts val="0"/>
              </a:spcBef>
              <a:spcAft>
                <a:spcPts val="600"/>
              </a:spcAft>
            </a:pPr>
            <a:r>
              <a:rPr lang="en-US" sz="2000" dirty="0"/>
              <a:t>Dickson et al. UN-REDD </a:t>
            </a:r>
            <a:r>
              <a:rPr lang="en-US" sz="2000" dirty="0" err="1"/>
              <a:t>Programme</a:t>
            </a:r>
            <a:r>
              <a:rPr lang="en-US" sz="2000" dirty="0"/>
              <a:t> Policy Brief REDD+ Beyond Carbon: Supporting Decisions on Safeguards and Multiple Benefits</a:t>
            </a:r>
          </a:p>
          <a:p>
            <a:pPr>
              <a:spcBef>
                <a:spcPts val="0"/>
              </a:spcBef>
              <a:spcAft>
                <a:spcPts val="600"/>
              </a:spcAft>
            </a:pPr>
            <a:r>
              <a:rPr lang="en-US" sz="2000" dirty="0" err="1"/>
              <a:t>Pacala</a:t>
            </a:r>
            <a:r>
              <a:rPr lang="en-US" sz="2000" dirty="0"/>
              <a:t>, S. and R. </a:t>
            </a:r>
            <a:r>
              <a:rPr lang="en-US" sz="2000" dirty="0" err="1"/>
              <a:t>Sokolow</a:t>
            </a:r>
            <a:r>
              <a:rPr lang="en-US" sz="2000" dirty="0"/>
              <a:t>. 2004. Stabilization Wedges: Solving the Climate Problem for the Next 50 Years with Current Technologies. Science, Vol. 305: 968–972. </a:t>
            </a:r>
          </a:p>
          <a:p>
            <a:pPr>
              <a:spcBef>
                <a:spcPts val="0"/>
              </a:spcBef>
              <a:spcAft>
                <a:spcPts val="600"/>
              </a:spcAft>
            </a:pPr>
            <a:r>
              <a:rPr lang="en-US" altLang="en-US" sz="2000" dirty="0"/>
              <a:t>Paz- Rivera 2011. REDD+ negotiations and key milestones from Cancun to Durban</a:t>
            </a:r>
          </a:p>
          <a:p>
            <a:pPr>
              <a:spcBef>
                <a:spcPts val="0"/>
              </a:spcBef>
              <a:spcAft>
                <a:spcPts val="600"/>
              </a:spcAft>
            </a:pPr>
            <a:r>
              <a:rPr lang="en-US" sz="2000" dirty="0"/>
              <a:t>Palmer , C. 2011. Property rights and liability for deforestation under REDD+: Implications for ‘permanence’ in policy design. Ecological Economics 70 : 571–576</a:t>
            </a:r>
            <a:endParaRPr lang="en-US" sz="2000" dirty="0">
              <a:solidFill>
                <a:srgbClr val="000000"/>
              </a:solidFill>
            </a:endParaRPr>
          </a:p>
        </p:txBody>
      </p:sp>
      <p:sp>
        <p:nvSpPr>
          <p:cNvPr id="4" name="Title 3"/>
          <p:cNvSpPr>
            <a:spLocks noGrp="1"/>
          </p:cNvSpPr>
          <p:nvPr>
            <p:ph type="title"/>
          </p:nvPr>
        </p:nvSpPr>
        <p:spPr/>
        <p:txBody>
          <a:bodyPr/>
          <a:lstStyle/>
          <a:p>
            <a:r>
              <a:rPr lang="en-US" dirty="0"/>
              <a:t>References and Resources</a:t>
            </a:r>
          </a:p>
        </p:txBody>
      </p:sp>
    </p:spTree>
    <p:extLst>
      <p:ext uri="{BB962C8B-B14F-4D97-AF65-F5344CB8AC3E}">
        <p14:creationId xmlns:p14="http://schemas.microsoft.com/office/powerpoint/2010/main" val="1258815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242019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991581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318588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7218" y="1947893"/>
            <a:ext cx="11357113" cy="5086756"/>
          </a:xfrm>
        </p:spPr>
        <p:txBody>
          <a:bodyPr>
            <a:normAutofit/>
          </a:bodyPr>
          <a:lstStyle/>
          <a:p>
            <a:pPr marL="0" indent="0">
              <a:buNone/>
            </a:pPr>
            <a:r>
              <a:rPr lang="en-US" i="1" dirty="0"/>
              <a:t>At the end of this session, students will be able to:</a:t>
            </a:r>
          </a:p>
          <a:p>
            <a:pPr lvl="0"/>
            <a:r>
              <a:rPr lang="en-US" sz="2800" dirty="0"/>
              <a:t>Identify the essential steps for including forests in the international climate negotiations</a:t>
            </a:r>
          </a:p>
          <a:p>
            <a:pPr lvl="0"/>
            <a:r>
              <a:rPr lang="en-US" sz="2800" dirty="0"/>
              <a:t>Describe how afforestation/reforestation (A/R) evolved into RED and then REDD+</a:t>
            </a:r>
          </a:p>
          <a:p>
            <a:r>
              <a:rPr lang="en-US" sz="2800" dirty="0"/>
              <a:t>Analyze the current issues in REDD+ negotiations</a:t>
            </a:r>
            <a:endParaRPr lang="en-US" sz="2500" dirty="0"/>
          </a:p>
        </p:txBody>
      </p:sp>
      <p:sp>
        <p:nvSpPr>
          <p:cNvPr id="4" name="Title 3"/>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256735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7500" lnSpcReduction="20000"/>
          </a:bodyPr>
          <a:lstStyle/>
          <a:p>
            <a:r>
              <a:rPr lang="en-US" dirty="0"/>
              <a:t>Divide the class into groups of seven students</a:t>
            </a:r>
          </a:p>
          <a:p>
            <a:r>
              <a:rPr lang="en-US" dirty="0"/>
              <a:t>Each student will be assigned one of the seven texts to present to their group</a:t>
            </a:r>
          </a:p>
          <a:p>
            <a:r>
              <a:rPr lang="en-US" dirty="0"/>
              <a:t>Before class, or in class, break into groups and have each student present </a:t>
            </a:r>
          </a:p>
          <a:p>
            <a:pPr lvl="1"/>
            <a:r>
              <a:rPr lang="en-US" dirty="0"/>
              <a:t>Date</a:t>
            </a:r>
          </a:p>
          <a:p>
            <a:pPr lvl="1"/>
            <a:r>
              <a:rPr lang="en-US" dirty="0"/>
              <a:t>Major decision taken</a:t>
            </a:r>
          </a:p>
          <a:p>
            <a:pPr lvl="1"/>
            <a:r>
              <a:rPr lang="en-US" dirty="0"/>
              <a:t>Which countries are affected</a:t>
            </a:r>
          </a:p>
          <a:p>
            <a:pPr lvl="1"/>
            <a:r>
              <a:rPr lang="en-US" dirty="0"/>
              <a:t>How is forest/land use change treated</a:t>
            </a:r>
          </a:p>
          <a:p>
            <a:endParaRPr lang="en-US" dirty="0"/>
          </a:p>
        </p:txBody>
      </p:sp>
      <p:sp>
        <p:nvSpPr>
          <p:cNvPr id="2" name="Title 1"/>
          <p:cNvSpPr>
            <a:spLocks noGrp="1"/>
          </p:cNvSpPr>
          <p:nvPr>
            <p:ph type="title"/>
          </p:nvPr>
        </p:nvSpPr>
        <p:spPr>
          <a:noFill/>
        </p:spPr>
        <p:txBody>
          <a:bodyPr>
            <a:normAutofit/>
          </a:bodyPr>
          <a:lstStyle/>
          <a:p>
            <a:r>
              <a:rPr lang="en-US" b="1" dirty="0">
                <a:solidFill>
                  <a:srgbClr val="002060"/>
                </a:solidFill>
              </a:rPr>
              <a:t>Pre-lecture Assignment: Discussion Option</a:t>
            </a:r>
          </a:p>
        </p:txBody>
      </p:sp>
    </p:spTree>
    <p:extLst>
      <p:ext uri="{BB962C8B-B14F-4D97-AF65-F5344CB8AC3E}">
        <p14:creationId xmlns:p14="http://schemas.microsoft.com/office/powerpoint/2010/main" val="2353326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How has forest carbon been incorporated into action on global climate? What were the major steps?</a:t>
            </a:r>
          </a:p>
          <a:p>
            <a:r>
              <a:rPr lang="en-US" dirty="0"/>
              <a:t>How did  afforestation/reforestation (A/R) become RED and then REDD+?</a:t>
            </a:r>
          </a:p>
          <a:p>
            <a:r>
              <a:rPr lang="en-US" dirty="0"/>
              <a:t>What is the current status of REDD+?</a:t>
            </a:r>
          </a:p>
          <a:p>
            <a:r>
              <a:rPr lang="en-US" dirty="0"/>
              <a:t>Why is forest-based mitigation promising—environmentally, socially, and politically?</a:t>
            </a:r>
          </a:p>
        </p:txBody>
      </p:sp>
      <p:sp>
        <p:nvSpPr>
          <p:cNvPr id="4" name="Title 3"/>
          <p:cNvSpPr>
            <a:spLocks noGrp="1"/>
          </p:cNvSpPr>
          <p:nvPr>
            <p:ph type="title"/>
          </p:nvPr>
        </p:nvSpPr>
        <p:spPr/>
        <p:txBody>
          <a:bodyPr/>
          <a:lstStyle/>
          <a:p>
            <a:r>
              <a:rPr lang="en-US" dirty="0"/>
              <a:t>Today’s Class</a:t>
            </a:r>
          </a:p>
        </p:txBody>
      </p:sp>
    </p:spTree>
    <p:extLst>
      <p:ext uri="{BB962C8B-B14F-4D97-AF65-F5344CB8AC3E}">
        <p14:creationId xmlns:p14="http://schemas.microsoft.com/office/powerpoint/2010/main" val="356411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Climate Policy Timeline</a:t>
            </a:r>
          </a:p>
        </p:txBody>
      </p:sp>
      <p:pic>
        <p:nvPicPr>
          <p:cNvPr id="4" name="Content Placeholder 3" descr="climate policy timeline UNREDD.png"/>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rcRect l="-2785" t="6082" r="-378" b="4746"/>
          <a:stretch/>
        </p:blipFill>
        <p:spPr>
          <a:xfrm>
            <a:off x="1268963" y="1426531"/>
            <a:ext cx="8039100" cy="5157788"/>
          </a:xfrm>
        </p:spPr>
      </p:pic>
      <p:sp>
        <p:nvSpPr>
          <p:cNvPr id="6" name="Content Placeholder 2"/>
          <p:cNvSpPr txBox="1">
            <a:spLocks/>
          </p:cNvSpPr>
          <p:nvPr/>
        </p:nvSpPr>
        <p:spPr>
          <a:xfrm>
            <a:off x="4764110" y="6068058"/>
            <a:ext cx="2687162" cy="10325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chemeClr val="bg1"/>
                </a:solidFill>
              </a:rPr>
              <a:t>History of UNFCCC</a:t>
            </a:r>
          </a:p>
          <a:p>
            <a:r>
              <a:rPr lang="en-US" sz="1400" dirty="0">
                <a:solidFill>
                  <a:schemeClr val="bg1">
                    <a:lumMod val="50000"/>
                    <a:lumOff val="50000"/>
                  </a:schemeClr>
                </a:solidFill>
              </a:rPr>
              <a:t>Including forests</a:t>
            </a:r>
          </a:p>
          <a:p>
            <a:r>
              <a:rPr lang="en-US" sz="1400" dirty="0">
                <a:solidFill>
                  <a:schemeClr val="bg1">
                    <a:lumMod val="50000"/>
                    <a:lumOff val="50000"/>
                  </a:schemeClr>
                </a:solidFill>
              </a:rPr>
              <a:t>Mitigation and other benefits</a:t>
            </a:r>
          </a:p>
          <a:p>
            <a:pPr marL="457200" lvl="1" indent="0">
              <a:buNone/>
            </a:pPr>
            <a:endParaRPr lang="en-US" sz="1200" dirty="0"/>
          </a:p>
        </p:txBody>
      </p:sp>
    </p:spTree>
    <p:extLst>
      <p:ext uri="{BB962C8B-B14F-4D97-AF65-F5344CB8AC3E}">
        <p14:creationId xmlns:p14="http://schemas.microsoft.com/office/powerpoint/2010/main" val="396486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a:t>Paris Roadmap</a:t>
            </a:r>
            <a:endParaRPr lang="en-US" dirty="0"/>
          </a:p>
        </p:txBody>
      </p:sp>
      <p:pic>
        <p:nvPicPr>
          <p:cNvPr id="7" name="Picture 6"/>
          <p:cNvPicPr>
            <a:picLocks noChangeAspect="1"/>
          </p:cNvPicPr>
          <p:nvPr/>
        </p:nvPicPr>
        <p:blipFill rotWithShape="1">
          <a:blip r:embed="rId3"/>
          <a:srcRect l="1097" t="6880" r="447" b="1554"/>
          <a:stretch/>
        </p:blipFill>
        <p:spPr>
          <a:xfrm>
            <a:off x="1099393" y="0"/>
            <a:ext cx="10972801" cy="6816436"/>
          </a:xfrm>
          <a:prstGeom prst="rect">
            <a:avLst/>
          </a:prstGeom>
        </p:spPr>
      </p:pic>
    </p:spTree>
    <p:extLst>
      <p:ext uri="{BB962C8B-B14F-4D97-AF65-F5344CB8AC3E}">
        <p14:creationId xmlns:p14="http://schemas.microsoft.com/office/powerpoint/2010/main" val="2906336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2115</TotalTime>
  <Words>4340</Words>
  <Application>Microsoft Office PowerPoint</Application>
  <PresentationFormat>Widescreen</PresentationFormat>
  <Paragraphs>577</Paragraphs>
  <Slides>40</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Times New Roman</vt:lpstr>
      <vt:lpstr>Wingdings</vt:lpstr>
      <vt:lpstr>Office Theme</vt:lpstr>
      <vt:lpstr>Bangladesh Climate-Resilient Ecosystem Curriculum (BACUM)</vt:lpstr>
      <vt:lpstr>Module 3: Forest Carbon Measurement and Monitoring</vt:lpstr>
      <vt:lpstr>Forest Carbon Measurement and Monitoring (FCMM) </vt:lpstr>
      <vt:lpstr>Acknowledgements</vt:lpstr>
      <vt:lpstr>Learning Objectives</vt:lpstr>
      <vt:lpstr>Pre-lecture Assignment: Discussion Option</vt:lpstr>
      <vt:lpstr>Today’s Class</vt:lpstr>
      <vt:lpstr>Climate Policy Timeline</vt:lpstr>
      <vt:lpstr>Paris Roadmap</vt:lpstr>
      <vt:lpstr>1992: Beginning to Address Climate Change</vt:lpstr>
      <vt:lpstr>Global GHG Emissions by Gas,  1990-2010 </vt:lpstr>
      <vt:lpstr>Global GHG Emissions by Setor,  1990-2010 </vt:lpstr>
      <vt:lpstr>Global CO2 Emissions by Region,  1990–2012</vt:lpstr>
      <vt:lpstr>Earth Summit in 1992</vt:lpstr>
      <vt:lpstr>Earth Summit in 1992</vt:lpstr>
      <vt:lpstr>1997: Binding Commitments at Kyoto</vt:lpstr>
      <vt:lpstr>Kyoto Protocol (1997)</vt:lpstr>
      <vt:lpstr>Kyoto Protocal and Its Mechanisms</vt:lpstr>
      <vt:lpstr>Class Activity</vt:lpstr>
      <vt:lpstr>1997: Binding Commitments at Kyoto</vt:lpstr>
      <vt:lpstr>Role of Forests in Kyoto</vt:lpstr>
      <vt:lpstr>Bali Road Map</vt:lpstr>
      <vt:lpstr>Role of Forests Under Bali Road Map</vt:lpstr>
      <vt:lpstr>Role of Forests Under Bali Road Map</vt:lpstr>
      <vt:lpstr>Copenhagen Accord</vt:lpstr>
      <vt:lpstr>Copenhagen Accord</vt:lpstr>
      <vt:lpstr>Decision 4 CP15 Methods</vt:lpstr>
      <vt:lpstr>Role of Forests After Copenhagen</vt:lpstr>
      <vt:lpstr>Bali to Copenhagen and Beyond</vt:lpstr>
      <vt:lpstr>Class Exercise</vt:lpstr>
      <vt:lpstr>Limit Warming to 2° C</vt:lpstr>
      <vt:lpstr>Forests are One Possible Mitigation Strategy</vt:lpstr>
      <vt:lpstr>Carbon Benefits from 5 Components</vt:lpstr>
      <vt:lpstr>Forest Carbon is a Potential Win-win </vt:lpstr>
      <vt:lpstr>Offsetting and Carbon Markets</vt:lpstr>
      <vt:lpstr>Co-benefits of REDD+</vt:lpstr>
      <vt:lpstr>Take Home Message</vt:lpstr>
      <vt:lpstr>References and Resources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441</cp:revision>
  <dcterms:created xsi:type="dcterms:W3CDTF">2016-05-20T10:07:21Z</dcterms:created>
  <dcterms:modified xsi:type="dcterms:W3CDTF">2017-01-23T08:01:26Z</dcterms:modified>
</cp:coreProperties>
</file>